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327" r:id="rId2"/>
    <p:sldId id="328" r:id="rId3"/>
    <p:sldId id="329" r:id="rId4"/>
    <p:sldId id="257" r:id="rId5"/>
    <p:sldId id="309" r:id="rId6"/>
    <p:sldId id="290" r:id="rId7"/>
    <p:sldId id="293" r:id="rId8"/>
    <p:sldId id="310" r:id="rId9"/>
    <p:sldId id="330" r:id="rId10"/>
    <p:sldId id="294" r:id="rId11"/>
    <p:sldId id="311" r:id="rId12"/>
    <p:sldId id="312" r:id="rId13"/>
    <p:sldId id="297" r:id="rId14"/>
    <p:sldId id="299" r:id="rId15"/>
    <p:sldId id="285" r:id="rId16"/>
    <p:sldId id="325" r:id="rId17"/>
    <p:sldId id="331" r:id="rId18"/>
    <p:sldId id="339" r:id="rId19"/>
    <p:sldId id="333" r:id="rId20"/>
    <p:sldId id="332" r:id="rId21"/>
    <p:sldId id="271" r:id="rId22"/>
    <p:sldId id="334" r:id="rId23"/>
    <p:sldId id="314" r:id="rId24"/>
    <p:sldId id="315" r:id="rId25"/>
    <p:sldId id="321" r:id="rId26"/>
    <p:sldId id="316" r:id="rId27"/>
    <p:sldId id="317" r:id="rId28"/>
    <p:sldId id="335" r:id="rId29"/>
    <p:sldId id="286" r:id="rId30"/>
    <p:sldId id="322" r:id="rId31"/>
    <p:sldId id="320" r:id="rId32"/>
    <p:sldId id="323" r:id="rId33"/>
    <p:sldId id="338" r:id="rId34"/>
    <p:sldId id="348" r:id="rId35"/>
    <p:sldId id="350" r:id="rId36"/>
    <p:sldId id="349" r:id="rId37"/>
    <p:sldId id="345" r:id="rId38"/>
    <p:sldId id="344" r:id="rId39"/>
    <p:sldId id="337" r:id="rId40"/>
    <p:sldId id="340" r:id="rId41"/>
    <p:sldId id="341" r:id="rId42"/>
    <p:sldId id="342" r:id="rId43"/>
    <p:sldId id="343" r:id="rId44"/>
    <p:sldId id="346" r:id="rId45"/>
    <p:sldId id="301" r:id="rId46"/>
    <p:sldId id="347"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9" d="100"/>
          <a:sy n="99" d="100"/>
        </p:scale>
        <p:origin x="-1920"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uqnwray:Documents:Naomi:PaperPDF:Visscher:Visscher_GWASReview_AJHG_publication_vs_hits_Apr201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1584920634921"/>
          <c:y val="0.0228647623832091"/>
          <c:w val="0.844981944444445"/>
          <c:h val="0.826282828282828"/>
        </c:manualLayout>
      </c:layout>
      <c:scatterChart>
        <c:scatterStyle val="lineMarker"/>
        <c:varyColors val="0"/>
        <c:ser>
          <c:idx val="0"/>
          <c:order val="0"/>
          <c:tx>
            <c:strRef>
              <c:f>ccplot!$F$3</c:f>
              <c:strCache>
                <c:ptCount val="1"/>
                <c:pt idx="0">
                  <c:v>Crohn's disease</c:v>
                </c:pt>
              </c:strCache>
            </c:strRef>
          </c:tx>
          <c:spPr>
            <a:ln w="47625">
              <a:noFill/>
            </a:ln>
            <a:effectLst/>
          </c:spPr>
          <c:marker>
            <c:symbol val="circle"/>
            <c:size val="5"/>
            <c:spPr>
              <a:solidFill>
                <a:schemeClr val="accent2"/>
              </a:solidFill>
              <a:ln>
                <a:solidFill>
                  <a:schemeClr val="accent2"/>
                </a:solidFill>
              </a:ln>
              <a:effectLst/>
            </c:spPr>
          </c:marker>
          <c:xVal>
            <c:numRef>
              <c:f>ccplot!$N$2:$N$7</c:f>
              <c:numCache>
                <c:formatCode>General</c:formatCode>
                <c:ptCount val="6"/>
                <c:pt idx="0">
                  <c:v>1829.0</c:v>
                </c:pt>
                <c:pt idx="1">
                  <c:v>2241.0</c:v>
                </c:pt>
                <c:pt idx="2">
                  <c:v>2930.0</c:v>
                </c:pt>
                <c:pt idx="3">
                  <c:v>6894.0</c:v>
                </c:pt>
                <c:pt idx="4">
                  <c:v>2070.0</c:v>
                </c:pt>
                <c:pt idx="5">
                  <c:v>22441.0</c:v>
                </c:pt>
              </c:numCache>
            </c:numRef>
          </c:xVal>
          <c:yVal>
            <c:numRef>
              <c:f>ccplot!$Q$2:$Q$7</c:f>
              <c:numCache>
                <c:formatCode>General</c:formatCode>
                <c:ptCount val="6"/>
                <c:pt idx="0">
                  <c:v>4.0</c:v>
                </c:pt>
                <c:pt idx="1">
                  <c:v>2.0</c:v>
                </c:pt>
                <c:pt idx="2">
                  <c:v>6.0</c:v>
                </c:pt>
                <c:pt idx="3">
                  <c:v>30.0</c:v>
                </c:pt>
                <c:pt idx="4">
                  <c:v>2.0</c:v>
                </c:pt>
                <c:pt idx="5">
                  <c:v>71.0</c:v>
                </c:pt>
              </c:numCache>
            </c:numRef>
          </c:yVal>
          <c:smooth val="0"/>
        </c:ser>
        <c:ser>
          <c:idx val="1"/>
          <c:order val="1"/>
          <c:tx>
            <c:strRef>
              <c:f>ccplot!$F$9</c:f>
              <c:strCache>
                <c:ptCount val="1"/>
                <c:pt idx="0">
                  <c:v>Prostate cancer</c:v>
                </c:pt>
              </c:strCache>
            </c:strRef>
          </c:tx>
          <c:spPr>
            <a:ln w="47625">
              <a:noFill/>
            </a:ln>
            <a:effectLst/>
          </c:spPr>
          <c:marker>
            <c:symbol val="triangle"/>
            <c:size val="6"/>
            <c:spPr>
              <a:solidFill>
                <a:schemeClr val="tx2"/>
              </a:solidFill>
              <a:ln>
                <a:solidFill>
                  <a:schemeClr val="tx2"/>
                </a:solidFill>
              </a:ln>
              <a:effectLst/>
            </c:spPr>
          </c:marker>
          <c:xVal>
            <c:numRef>
              <c:f>ccplot!$N$9:$N$16</c:f>
              <c:numCache>
                <c:formatCode>General</c:formatCode>
                <c:ptCount val="8"/>
                <c:pt idx="0">
                  <c:v>4296.0</c:v>
                </c:pt>
                <c:pt idx="1">
                  <c:v>3036.0</c:v>
                </c:pt>
                <c:pt idx="2">
                  <c:v>3493.0</c:v>
                </c:pt>
                <c:pt idx="3">
                  <c:v>5113.0</c:v>
                </c:pt>
                <c:pt idx="4">
                  <c:v>5122.0</c:v>
                </c:pt>
                <c:pt idx="5">
                  <c:v>21733.0</c:v>
                </c:pt>
                <c:pt idx="6">
                  <c:v>13774.0</c:v>
                </c:pt>
              </c:numCache>
            </c:numRef>
          </c:xVal>
          <c:yVal>
            <c:numRef>
              <c:f>ccplot!$Q$9:$Q$16</c:f>
              <c:numCache>
                <c:formatCode>General</c:formatCode>
                <c:ptCount val="8"/>
                <c:pt idx="0">
                  <c:v>2.0</c:v>
                </c:pt>
                <c:pt idx="1">
                  <c:v>2.0</c:v>
                </c:pt>
                <c:pt idx="2">
                  <c:v>2.0</c:v>
                </c:pt>
                <c:pt idx="3">
                  <c:v>5.0</c:v>
                </c:pt>
                <c:pt idx="4">
                  <c:v>7.0</c:v>
                </c:pt>
                <c:pt idx="5">
                  <c:v>17.0</c:v>
                </c:pt>
                <c:pt idx="6">
                  <c:v>7.0</c:v>
                </c:pt>
              </c:numCache>
            </c:numRef>
          </c:yVal>
          <c:smooth val="0"/>
        </c:ser>
        <c:ser>
          <c:idx val="2"/>
          <c:order val="2"/>
          <c:tx>
            <c:strRef>
              <c:f>ccplot!$F$18</c:f>
              <c:strCache>
                <c:ptCount val="1"/>
                <c:pt idx="0">
                  <c:v>Breast cancer</c:v>
                </c:pt>
              </c:strCache>
            </c:strRef>
          </c:tx>
          <c:spPr>
            <a:ln w="47625">
              <a:noFill/>
            </a:ln>
            <a:effectLst/>
          </c:spPr>
          <c:marker>
            <c:symbol val="square"/>
            <c:size val="5"/>
            <c:spPr>
              <a:effectLst/>
            </c:spPr>
          </c:marker>
          <c:xVal>
            <c:numRef>
              <c:f>ccplot!$N$18:$N$27</c:f>
              <c:numCache>
                <c:formatCode>General</c:formatCode>
                <c:ptCount val="10"/>
                <c:pt idx="0">
                  <c:v>26258.0</c:v>
                </c:pt>
                <c:pt idx="1">
                  <c:v>2321.0</c:v>
                </c:pt>
                <c:pt idx="2">
                  <c:v>4533.0</c:v>
                </c:pt>
                <c:pt idx="3">
                  <c:v>1442.0</c:v>
                </c:pt>
                <c:pt idx="5">
                  <c:v>9770.0</c:v>
                </c:pt>
                <c:pt idx="6">
                  <c:v>16235.0</c:v>
                </c:pt>
                <c:pt idx="8">
                  <c:v>4167.0</c:v>
                </c:pt>
                <c:pt idx="9">
                  <c:v>11880.0</c:v>
                </c:pt>
              </c:numCache>
            </c:numRef>
          </c:xVal>
          <c:yVal>
            <c:numRef>
              <c:f>ccplot!$Q$18:$Q$27</c:f>
              <c:numCache>
                <c:formatCode>General</c:formatCode>
                <c:ptCount val="10"/>
                <c:pt idx="0">
                  <c:v>5.0</c:v>
                </c:pt>
                <c:pt idx="1">
                  <c:v>1.0</c:v>
                </c:pt>
                <c:pt idx="2">
                  <c:v>2.0</c:v>
                </c:pt>
                <c:pt idx="3">
                  <c:v>1.0</c:v>
                </c:pt>
                <c:pt idx="5">
                  <c:v>4.0</c:v>
                </c:pt>
                <c:pt idx="6">
                  <c:v>8.0</c:v>
                </c:pt>
                <c:pt idx="8">
                  <c:v>2.0</c:v>
                </c:pt>
                <c:pt idx="9">
                  <c:v>7.0</c:v>
                </c:pt>
              </c:numCache>
            </c:numRef>
          </c:yVal>
          <c:smooth val="0"/>
        </c:ser>
        <c:ser>
          <c:idx val="5"/>
          <c:order val="3"/>
          <c:tx>
            <c:strRef>
              <c:f>ccplot!$F$31</c:f>
              <c:strCache>
                <c:ptCount val="1"/>
                <c:pt idx="0">
                  <c:v>Type 2 diabetes</c:v>
                </c:pt>
              </c:strCache>
            </c:strRef>
          </c:tx>
          <c:spPr>
            <a:ln w="47625">
              <a:noFill/>
            </a:ln>
            <a:effectLst/>
          </c:spPr>
          <c:marker>
            <c:symbol val="diamond"/>
            <c:size val="6"/>
            <c:spPr>
              <a:effectLst/>
            </c:spPr>
          </c:marker>
          <c:xVal>
            <c:numRef>
              <c:f>ccplot!$N$29:$N$43</c:f>
              <c:numCache>
                <c:formatCode>General</c:formatCode>
                <c:ptCount val="15"/>
                <c:pt idx="0">
                  <c:v>3278.0</c:v>
                </c:pt>
                <c:pt idx="1">
                  <c:v>3836.0</c:v>
                </c:pt>
                <c:pt idx="2">
                  <c:v>14586.0</c:v>
                </c:pt>
                <c:pt idx="3">
                  <c:v>14586.0</c:v>
                </c:pt>
                <c:pt idx="4">
                  <c:v>14586.0</c:v>
                </c:pt>
                <c:pt idx="5">
                  <c:v>28645.0</c:v>
                </c:pt>
                <c:pt idx="11">
                  <c:v>42542.0</c:v>
                </c:pt>
                <c:pt idx="14">
                  <c:v>6258.0</c:v>
                </c:pt>
              </c:numCache>
            </c:numRef>
          </c:xVal>
          <c:yVal>
            <c:numRef>
              <c:f>ccplot!$Q$29:$Q$43</c:f>
              <c:numCache>
                <c:formatCode>General</c:formatCode>
                <c:ptCount val="15"/>
                <c:pt idx="0">
                  <c:v>1.0</c:v>
                </c:pt>
                <c:pt idx="1">
                  <c:v>2.0</c:v>
                </c:pt>
                <c:pt idx="2">
                  <c:v>7.0</c:v>
                </c:pt>
                <c:pt idx="3">
                  <c:v>7.0</c:v>
                </c:pt>
                <c:pt idx="4">
                  <c:v>7.0</c:v>
                </c:pt>
                <c:pt idx="5">
                  <c:v>6.0</c:v>
                </c:pt>
                <c:pt idx="11">
                  <c:v>14.0</c:v>
                </c:pt>
                <c:pt idx="14">
                  <c:v>4.0</c:v>
                </c:pt>
              </c:numCache>
            </c:numRef>
          </c:yVal>
          <c:smooth val="0"/>
        </c:ser>
        <c:ser>
          <c:idx val="3"/>
          <c:order val="4"/>
          <c:tx>
            <c:strRef>
              <c:f>ccplot!$F$45</c:f>
              <c:strCache>
                <c:ptCount val="1"/>
                <c:pt idx="0">
                  <c:v>Ulcerative colitis</c:v>
                </c:pt>
              </c:strCache>
            </c:strRef>
          </c:tx>
          <c:spPr>
            <a:ln w="47625">
              <a:noFill/>
            </a:ln>
            <a:effectLst/>
          </c:spPr>
          <c:marker>
            <c:symbol val="x"/>
            <c:size val="6"/>
            <c:spPr>
              <a:effectLst/>
            </c:spPr>
          </c:marker>
          <c:xVal>
            <c:numRef>
              <c:f>ccplot!$N$45:$N$51</c:f>
              <c:numCache>
                <c:formatCode>General</c:formatCode>
                <c:ptCount val="7"/>
                <c:pt idx="0">
                  <c:v>3022.0</c:v>
                </c:pt>
                <c:pt idx="1">
                  <c:v>2845.0</c:v>
                </c:pt>
                <c:pt idx="2">
                  <c:v>4682.0</c:v>
                </c:pt>
                <c:pt idx="4">
                  <c:v>3582.0</c:v>
                </c:pt>
                <c:pt idx="5">
                  <c:v>4702.0</c:v>
                </c:pt>
                <c:pt idx="6">
                  <c:v>16315.0</c:v>
                </c:pt>
              </c:numCache>
            </c:numRef>
          </c:xVal>
          <c:yVal>
            <c:numRef>
              <c:f>ccplot!$Q$45:$Q$51</c:f>
              <c:numCache>
                <c:formatCode>General</c:formatCode>
                <c:ptCount val="7"/>
                <c:pt idx="0">
                  <c:v>2.0</c:v>
                </c:pt>
                <c:pt idx="1">
                  <c:v>5.0</c:v>
                </c:pt>
                <c:pt idx="2">
                  <c:v>7.0</c:v>
                </c:pt>
                <c:pt idx="4">
                  <c:v>5.0</c:v>
                </c:pt>
                <c:pt idx="5">
                  <c:v>13.0</c:v>
                </c:pt>
                <c:pt idx="6">
                  <c:v>45.0</c:v>
                </c:pt>
              </c:numCache>
            </c:numRef>
          </c:yVal>
          <c:smooth val="0"/>
        </c:ser>
        <c:ser>
          <c:idx val="4"/>
          <c:order val="5"/>
          <c:tx>
            <c:v>Schizophrenia</c:v>
          </c:tx>
          <c:spPr>
            <a:ln w="47625">
              <a:noFill/>
            </a:ln>
          </c:spPr>
          <c:xVal>
            <c:numRef>
              <c:f>ccplot!$N$53:$N$71</c:f>
              <c:numCache>
                <c:formatCode>General</c:formatCode>
                <c:ptCount val="19"/>
                <c:pt idx="0">
                  <c:v>1357.0</c:v>
                </c:pt>
                <c:pt idx="1">
                  <c:v>14801.0</c:v>
                </c:pt>
                <c:pt idx="2">
                  <c:v>13382.0</c:v>
                </c:pt>
                <c:pt idx="3">
                  <c:v>8133.0</c:v>
                </c:pt>
                <c:pt idx="4">
                  <c:v>4773.0</c:v>
                </c:pt>
                <c:pt idx="5">
                  <c:v>17836.0</c:v>
                </c:pt>
                <c:pt idx="6">
                  <c:v>8472.0</c:v>
                </c:pt>
                <c:pt idx="7">
                  <c:v>8014.0</c:v>
                </c:pt>
                <c:pt idx="8">
                  <c:v>7960.0</c:v>
                </c:pt>
                <c:pt idx="9">
                  <c:v>12945.0</c:v>
                </c:pt>
                <c:pt idx="10">
                  <c:v>2331.0</c:v>
                </c:pt>
                <c:pt idx="11">
                  <c:v>7145.0</c:v>
                </c:pt>
                <c:pt idx="12">
                  <c:v>738.0</c:v>
                </c:pt>
                <c:pt idx="13">
                  <c:v>574.0</c:v>
                </c:pt>
                <c:pt idx="14">
                  <c:v>2934.0</c:v>
                </c:pt>
                <c:pt idx="15">
                  <c:v>178.0</c:v>
                </c:pt>
                <c:pt idx="16">
                  <c:v>402.0</c:v>
                </c:pt>
                <c:pt idx="17">
                  <c:v>31335.0</c:v>
                </c:pt>
                <c:pt idx="18">
                  <c:v>13833.0</c:v>
                </c:pt>
              </c:numCache>
            </c:numRef>
          </c:xVal>
          <c:yVal>
            <c:numRef>
              <c:f>ccplot!$Q$53:$Q$71</c:f>
              <c:numCache>
                <c:formatCode>General</c:formatCode>
                <c:ptCount val="19"/>
                <c:pt idx="0">
                  <c:v>11.0</c:v>
                </c:pt>
                <c:pt idx="1">
                  <c:v>2.0</c:v>
                </c:pt>
                <c:pt idx="2">
                  <c:v>15.0</c:v>
                </c:pt>
                <c:pt idx="3">
                  <c:v>2.0</c:v>
                </c:pt>
                <c:pt idx="4">
                  <c:v>2.0</c:v>
                </c:pt>
                <c:pt idx="5">
                  <c:v>7.0</c:v>
                </c:pt>
                <c:pt idx="6">
                  <c:v>1.0</c:v>
                </c:pt>
                <c:pt idx="7">
                  <c:v>4.0</c:v>
                </c:pt>
                <c:pt idx="8">
                  <c:v>2.0</c:v>
                </c:pt>
                <c:pt idx="9">
                  <c:v>7.0</c:v>
                </c:pt>
                <c:pt idx="10">
                  <c:v>1.0</c:v>
                </c:pt>
                <c:pt idx="11">
                  <c:v>3.0</c:v>
                </c:pt>
                <c:pt idx="12">
                  <c:v>6.0</c:v>
                </c:pt>
                <c:pt idx="13">
                  <c:v>1.0</c:v>
                </c:pt>
                <c:pt idx="14">
                  <c:v>1.0</c:v>
                </c:pt>
                <c:pt idx="15">
                  <c:v>1.0</c:v>
                </c:pt>
                <c:pt idx="16">
                  <c:v>5.0</c:v>
                </c:pt>
                <c:pt idx="17">
                  <c:v>86.0</c:v>
                </c:pt>
                <c:pt idx="18">
                  <c:v>22.0</c:v>
                </c:pt>
              </c:numCache>
            </c:numRef>
          </c:yVal>
          <c:smooth val="0"/>
        </c:ser>
        <c:dLbls>
          <c:showLegendKey val="0"/>
          <c:showVal val="0"/>
          <c:showCatName val="0"/>
          <c:showSerName val="0"/>
          <c:showPercent val="0"/>
          <c:showBubbleSize val="0"/>
        </c:dLbls>
        <c:axId val="-2067080616"/>
        <c:axId val="-2067074696"/>
      </c:scatterChart>
      <c:valAx>
        <c:axId val="-2067080616"/>
        <c:scaling>
          <c:logBase val="10.0"/>
          <c:orientation val="minMax"/>
          <c:min val="1000.0"/>
        </c:scaling>
        <c:delete val="0"/>
        <c:axPos val="b"/>
        <c:title>
          <c:tx>
            <c:rich>
              <a:bodyPr/>
              <a:lstStyle/>
              <a:p>
                <a:pPr>
                  <a:defRPr sz="1100"/>
                </a:pPr>
                <a:r>
                  <a:rPr lang="en-US" sz="1100"/>
                  <a:t>#</a:t>
                </a:r>
                <a:r>
                  <a:rPr lang="en-US" sz="1100" baseline="0"/>
                  <a:t> cases</a:t>
                </a:r>
                <a:endParaRPr lang="en-US" sz="1100"/>
              </a:p>
            </c:rich>
          </c:tx>
          <c:layout>
            <c:manualLayout>
              <c:xMode val="edge"/>
              <c:yMode val="edge"/>
              <c:x val="0.4694875"/>
              <c:y val="0.941337121212121"/>
            </c:manualLayout>
          </c:layout>
          <c:overlay val="0"/>
        </c:title>
        <c:numFmt formatCode="General" sourceLinked="1"/>
        <c:majorTickMark val="out"/>
        <c:minorTickMark val="none"/>
        <c:tickLblPos val="nextTo"/>
        <c:txPr>
          <a:bodyPr/>
          <a:lstStyle/>
          <a:p>
            <a:pPr>
              <a:defRPr sz="900"/>
            </a:pPr>
            <a:endParaRPr lang="en-US"/>
          </a:p>
        </c:txPr>
        <c:crossAx val="-2067074696"/>
        <c:crosses val="autoZero"/>
        <c:crossBetween val="midCat"/>
      </c:valAx>
      <c:valAx>
        <c:axId val="-2067074696"/>
        <c:scaling>
          <c:logBase val="10.0"/>
          <c:orientation val="minMax"/>
        </c:scaling>
        <c:delete val="0"/>
        <c:axPos val="l"/>
        <c:title>
          <c:tx>
            <c:rich>
              <a:bodyPr rot="-5400000" vert="horz"/>
              <a:lstStyle/>
              <a:p>
                <a:pPr>
                  <a:defRPr sz="1100"/>
                </a:pPr>
                <a:r>
                  <a:rPr lang="en-US" sz="1100"/>
                  <a:t>#</a:t>
                </a:r>
                <a:r>
                  <a:rPr lang="en-US" sz="1100" baseline="0"/>
                  <a:t> GWAS hits</a:t>
                </a:r>
                <a:endParaRPr lang="en-US" sz="1100"/>
              </a:p>
            </c:rich>
          </c:tx>
          <c:layout>
            <c:manualLayout>
              <c:xMode val="edge"/>
              <c:yMode val="edge"/>
              <c:x val="0.00230889853572038"/>
              <c:y val="0.317741065393644"/>
            </c:manualLayout>
          </c:layout>
          <c:overlay val="0"/>
        </c:title>
        <c:numFmt formatCode="General" sourceLinked="1"/>
        <c:majorTickMark val="out"/>
        <c:minorTickMark val="none"/>
        <c:tickLblPos val="nextTo"/>
        <c:txPr>
          <a:bodyPr/>
          <a:lstStyle/>
          <a:p>
            <a:pPr>
              <a:defRPr sz="900"/>
            </a:pPr>
            <a:endParaRPr lang="en-US"/>
          </a:p>
        </c:txPr>
        <c:crossAx val="-2067080616"/>
        <c:crosses val="autoZero"/>
        <c:crossBetween val="midCat"/>
      </c:valAx>
      <c:spPr>
        <a:noFill/>
        <a:ln w="25400">
          <a:noFill/>
        </a:ln>
      </c:spPr>
    </c:plotArea>
    <c:legend>
      <c:legendPos val="r"/>
      <c:layout>
        <c:manualLayout>
          <c:xMode val="edge"/>
          <c:yMode val="edge"/>
          <c:x val="0.115555753968254"/>
          <c:y val="0.00707070707070707"/>
          <c:w val="0.216562361942346"/>
          <c:h val="0.404950483259571"/>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 Id="rId2" Type="http://schemas.openxmlformats.org/officeDocument/2006/relationships/image" Target="../media/image47.emf"/><Relationship Id="rId3" Type="http://schemas.openxmlformats.org/officeDocument/2006/relationships/image" Target="../media/image4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 Id="rId2"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9BD358-742B-C749-B0EA-D4A8B47CC23B}" type="datetimeFigureOut">
              <a:rPr lang="en-US" smtClean="0"/>
              <a:t>21/02/13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842FD-43A8-4A43-B137-4EC1C0A1DCEE}" type="slidenum">
              <a:rPr lang="en-US" smtClean="0"/>
              <a:t>‹#›</a:t>
            </a:fld>
            <a:endParaRPr lang="en-US"/>
          </a:p>
        </p:txBody>
      </p:sp>
    </p:spTree>
    <p:extLst>
      <p:ext uri="{BB962C8B-B14F-4D97-AF65-F5344CB8AC3E}">
        <p14:creationId xmlns:p14="http://schemas.microsoft.com/office/powerpoint/2010/main" val="260456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DCA7BF-BA57-0343-BA92-CE71379509F5}" type="datetimeFigureOut">
              <a:rPr lang="en-US" smtClean="0"/>
              <a:t>21/02/13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8F827D-4353-0F48-AD65-B89B5A8D73C4}" type="slidenum">
              <a:rPr lang="en-US" smtClean="0"/>
              <a:t>‹#›</a:t>
            </a:fld>
            <a:endParaRPr lang="en-US"/>
          </a:p>
        </p:txBody>
      </p:sp>
    </p:spTree>
    <p:extLst>
      <p:ext uri="{BB962C8B-B14F-4D97-AF65-F5344CB8AC3E}">
        <p14:creationId xmlns:p14="http://schemas.microsoft.com/office/powerpoint/2010/main" val="16501268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21/02/13 07:02</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6D56DB-4041-5848-A701-C6D04A63CA87}" type="datetime1">
              <a:rPr lang="en-AU" smtClean="0"/>
              <a:t>21/02/13</a:t>
            </a:fld>
            <a:endParaRPr lang="en-US"/>
          </a:p>
        </p:txBody>
      </p:sp>
      <p:sp>
        <p:nvSpPr>
          <p:cNvPr id="5" name="Footer Placeholder 4"/>
          <p:cNvSpPr>
            <a:spLocks noGrp="1"/>
          </p:cNvSpPr>
          <p:nvPr>
            <p:ph type="ftr" sz="quarter" idx="11"/>
          </p:nvPr>
        </p:nvSpPr>
        <p:spPr/>
        <p:txBody>
          <a:bodyPr/>
          <a:lstStyle/>
          <a:p>
            <a:r>
              <a:rPr lang="en-US" smtClean="0"/>
              <a:t>Slide </a:t>
            </a:r>
            <a:endParaRPr lang="en-US"/>
          </a:p>
        </p:txBody>
      </p:sp>
      <p:sp>
        <p:nvSpPr>
          <p:cNvPr id="6" name="Slide Number Placeholder 5"/>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106539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AC7AD8-59BC-134A-8229-3C3E6A9E53E7}" type="datetime1">
              <a:rPr lang="en-AU" smtClean="0"/>
              <a:t>21/02/13</a:t>
            </a:fld>
            <a:endParaRPr lang="en-US"/>
          </a:p>
        </p:txBody>
      </p:sp>
      <p:sp>
        <p:nvSpPr>
          <p:cNvPr id="5" name="Footer Placeholder 4"/>
          <p:cNvSpPr>
            <a:spLocks noGrp="1"/>
          </p:cNvSpPr>
          <p:nvPr>
            <p:ph type="ftr" sz="quarter" idx="11"/>
          </p:nvPr>
        </p:nvSpPr>
        <p:spPr/>
        <p:txBody>
          <a:bodyPr/>
          <a:lstStyle/>
          <a:p>
            <a:r>
              <a:rPr lang="en-US" smtClean="0"/>
              <a:t>Slide </a:t>
            </a:r>
            <a:endParaRPr lang="en-US"/>
          </a:p>
        </p:txBody>
      </p:sp>
      <p:sp>
        <p:nvSpPr>
          <p:cNvPr id="6" name="Slide Number Placeholder 5"/>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3835163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8E580-6071-FC4D-B49D-6EB1623562CC}" type="datetime1">
              <a:rPr lang="en-AU" smtClean="0"/>
              <a:t>21/02/13</a:t>
            </a:fld>
            <a:endParaRPr lang="en-US"/>
          </a:p>
        </p:txBody>
      </p:sp>
      <p:sp>
        <p:nvSpPr>
          <p:cNvPr id="5" name="Footer Placeholder 4"/>
          <p:cNvSpPr>
            <a:spLocks noGrp="1"/>
          </p:cNvSpPr>
          <p:nvPr>
            <p:ph type="ftr" sz="quarter" idx="11"/>
          </p:nvPr>
        </p:nvSpPr>
        <p:spPr/>
        <p:txBody>
          <a:bodyPr/>
          <a:lstStyle/>
          <a:p>
            <a:r>
              <a:rPr lang="en-US" smtClean="0"/>
              <a:t>Slide </a:t>
            </a:r>
            <a:endParaRPr lang="en-US"/>
          </a:p>
        </p:txBody>
      </p:sp>
      <p:sp>
        <p:nvSpPr>
          <p:cNvPr id="6" name="Slide Number Placeholder 5"/>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3513442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B7A849-D283-5C47-B41A-A3BD516C9DDD}" type="datetime1">
              <a:rPr lang="en-AU" smtClean="0"/>
              <a:t>21/02/13</a:t>
            </a:fld>
            <a:endParaRPr lang="en-US"/>
          </a:p>
        </p:txBody>
      </p:sp>
      <p:sp>
        <p:nvSpPr>
          <p:cNvPr id="5" name="Footer Placeholder 4"/>
          <p:cNvSpPr>
            <a:spLocks noGrp="1"/>
          </p:cNvSpPr>
          <p:nvPr>
            <p:ph type="ftr" sz="quarter" idx="11"/>
          </p:nvPr>
        </p:nvSpPr>
        <p:spPr/>
        <p:txBody>
          <a:bodyPr/>
          <a:lstStyle/>
          <a:p>
            <a:r>
              <a:rPr lang="en-US" smtClean="0"/>
              <a:t>Slide </a:t>
            </a:r>
            <a:endParaRPr lang="en-US"/>
          </a:p>
        </p:txBody>
      </p:sp>
      <p:sp>
        <p:nvSpPr>
          <p:cNvPr id="6" name="Slide Number Placeholder 5"/>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64292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B919A2-5581-2048-A7AC-0B2A7A7FDEA4}" type="datetime1">
              <a:rPr lang="en-AU" smtClean="0"/>
              <a:t>21/02/13</a:t>
            </a:fld>
            <a:endParaRPr lang="en-US"/>
          </a:p>
        </p:txBody>
      </p:sp>
      <p:sp>
        <p:nvSpPr>
          <p:cNvPr id="5" name="Footer Placeholder 4"/>
          <p:cNvSpPr>
            <a:spLocks noGrp="1"/>
          </p:cNvSpPr>
          <p:nvPr>
            <p:ph type="ftr" sz="quarter" idx="11"/>
          </p:nvPr>
        </p:nvSpPr>
        <p:spPr/>
        <p:txBody>
          <a:bodyPr/>
          <a:lstStyle/>
          <a:p>
            <a:r>
              <a:rPr lang="en-US" smtClean="0"/>
              <a:t>Slide </a:t>
            </a:r>
            <a:endParaRPr lang="en-US"/>
          </a:p>
        </p:txBody>
      </p:sp>
      <p:sp>
        <p:nvSpPr>
          <p:cNvPr id="6" name="Slide Number Placeholder 5"/>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848766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B4869F-6A67-0B40-8C1A-2B24A5E0CD5E}" type="datetime1">
              <a:rPr lang="en-AU" smtClean="0"/>
              <a:t>21/02/13</a:t>
            </a:fld>
            <a:endParaRPr lang="en-US"/>
          </a:p>
        </p:txBody>
      </p:sp>
      <p:sp>
        <p:nvSpPr>
          <p:cNvPr id="6" name="Footer Placeholder 5"/>
          <p:cNvSpPr>
            <a:spLocks noGrp="1"/>
          </p:cNvSpPr>
          <p:nvPr>
            <p:ph type="ftr" sz="quarter" idx="11"/>
          </p:nvPr>
        </p:nvSpPr>
        <p:spPr/>
        <p:txBody>
          <a:bodyPr/>
          <a:lstStyle/>
          <a:p>
            <a:r>
              <a:rPr lang="en-US" smtClean="0"/>
              <a:t>Slide </a:t>
            </a:r>
            <a:endParaRPr lang="en-US"/>
          </a:p>
        </p:txBody>
      </p:sp>
      <p:sp>
        <p:nvSpPr>
          <p:cNvPr id="7" name="Slide Number Placeholder 6"/>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2183124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5DAA85-0EFB-E643-82BB-EEA0BAA7D69A}" type="datetime1">
              <a:rPr lang="en-AU" smtClean="0"/>
              <a:t>21/02/13</a:t>
            </a:fld>
            <a:endParaRPr lang="en-US"/>
          </a:p>
        </p:txBody>
      </p:sp>
      <p:sp>
        <p:nvSpPr>
          <p:cNvPr id="8" name="Footer Placeholder 7"/>
          <p:cNvSpPr>
            <a:spLocks noGrp="1"/>
          </p:cNvSpPr>
          <p:nvPr>
            <p:ph type="ftr" sz="quarter" idx="11"/>
          </p:nvPr>
        </p:nvSpPr>
        <p:spPr/>
        <p:txBody>
          <a:bodyPr/>
          <a:lstStyle/>
          <a:p>
            <a:r>
              <a:rPr lang="en-US" smtClean="0"/>
              <a:t>Slide </a:t>
            </a:r>
            <a:endParaRPr lang="en-US"/>
          </a:p>
        </p:txBody>
      </p:sp>
      <p:sp>
        <p:nvSpPr>
          <p:cNvPr id="9" name="Slide Number Placeholder 8"/>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144339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287E5B-5592-0F4E-A719-DA0775DDB5DE}" type="datetime1">
              <a:rPr lang="en-AU" smtClean="0"/>
              <a:t>21/02/13</a:t>
            </a:fld>
            <a:endParaRPr lang="en-US"/>
          </a:p>
        </p:txBody>
      </p:sp>
      <p:sp>
        <p:nvSpPr>
          <p:cNvPr id="4" name="Footer Placeholder 3"/>
          <p:cNvSpPr>
            <a:spLocks noGrp="1"/>
          </p:cNvSpPr>
          <p:nvPr>
            <p:ph type="ftr" sz="quarter" idx="11"/>
          </p:nvPr>
        </p:nvSpPr>
        <p:spPr/>
        <p:txBody>
          <a:bodyPr/>
          <a:lstStyle/>
          <a:p>
            <a:r>
              <a:rPr lang="en-US" smtClean="0"/>
              <a:t>Slide </a:t>
            </a:r>
            <a:endParaRPr lang="en-US"/>
          </a:p>
        </p:txBody>
      </p:sp>
      <p:sp>
        <p:nvSpPr>
          <p:cNvPr id="5" name="Slide Number Placeholder 4"/>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1127279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95AAC-1ADF-5E4F-AC08-49CD3537F3B4}" type="datetime1">
              <a:rPr lang="en-AU" smtClean="0"/>
              <a:t>21/02/13</a:t>
            </a:fld>
            <a:endParaRPr lang="en-US"/>
          </a:p>
        </p:txBody>
      </p:sp>
      <p:sp>
        <p:nvSpPr>
          <p:cNvPr id="3" name="Footer Placeholder 2"/>
          <p:cNvSpPr>
            <a:spLocks noGrp="1"/>
          </p:cNvSpPr>
          <p:nvPr>
            <p:ph type="ftr" sz="quarter" idx="11"/>
          </p:nvPr>
        </p:nvSpPr>
        <p:spPr/>
        <p:txBody>
          <a:bodyPr/>
          <a:lstStyle/>
          <a:p>
            <a:r>
              <a:rPr lang="en-US" smtClean="0"/>
              <a:t>Slide </a:t>
            </a:r>
            <a:endParaRPr lang="en-US"/>
          </a:p>
        </p:txBody>
      </p:sp>
      <p:sp>
        <p:nvSpPr>
          <p:cNvPr id="4" name="Slide Number Placeholder 3"/>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126529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1FCA54-1F58-CC45-9985-D98095AE6308}" type="datetime1">
              <a:rPr lang="en-AU" smtClean="0"/>
              <a:t>21/02/13</a:t>
            </a:fld>
            <a:endParaRPr lang="en-US"/>
          </a:p>
        </p:txBody>
      </p:sp>
      <p:sp>
        <p:nvSpPr>
          <p:cNvPr id="6" name="Footer Placeholder 5"/>
          <p:cNvSpPr>
            <a:spLocks noGrp="1"/>
          </p:cNvSpPr>
          <p:nvPr>
            <p:ph type="ftr" sz="quarter" idx="11"/>
          </p:nvPr>
        </p:nvSpPr>
        <p:spPr/>
        <p:txBody>
          <a:bodyPr/>
          <a:lstStyle/>
          <a:p>
            <a:r>
              <a:rPr lang="en-US" smtClean="0"/>
              <a:t>Slide </a:t>
            </a:r>
            <a:endParaRPr lang="en-US"/>
          </a:p>
        </p:txBody>
      </p:sp>
      <p:sp>
        <p:nvSpPr>
          <p:cNvPr id="7" name="Slide Number Placeholder 6"/>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4262745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F39576-3C43-9E43-BF09-A49BE895A4B6}" type="datetime1">
              <a:rPr lang="en-AU" smtClean="0"/>
              <a:t>21/02/13</a:t>
            </a:fld>
            <a:endParaRPr lang="en-US"/>
          </a:p>
        </p:txBody>
      </p:sp>
      <p:sp>
        <p:nvSpPr>
          <p:cNvPr id="6" name="Footer Placeholder 5"/>
          <p:cNvSpPr>
            <a:spLocks noGrp="1"/>
          </p:cNvSpPr>
          <p:nvPr>
            <p:ph type="ftr" sz="quarter" idx="11"/>
          </p:nvPr>
        </p:nvSpPr>
        <p:spPr/>
        <p:txBody>
          <a:bodyPr/>
          <a:lstStyle/>
          <a:p>
            <a:r>
              <a:rPr lang="en-US" smtClean="0"/>
              <a:t>Slide </a:t>
            </a:r>
            <a:endParaRPr lang="en-US"/>
          </a:p>
        </p:txBody>
      </p:sp>
      <p:sp>
        <p:nvSpPr>
          <p:cNvPr id="7" name="Slide Number Placeholder 6"/>
          <p:cNvSpPr>
            <a:spLocks noGrp="1"/>
          </p:cNvSpPr>
          <p:nvPr>
            <p:ph type="sldNum" sz="quarter" idx="12"/>
          </p:nvPr>
        </p:nvSpPr>
        <p:spPr/>
        <p:txBody>
          <a:bodyPr/>
          <a:lstStyle/>
          <a:p>
            <a:fld id="{B1A12ECA-0DEE-2246-A927-2C1088E5F117}" type="slidenum">
              <a:rPr lang="en-US" smtClean="0"/>
              <a:t>‹#›</a:t>
            </a:fld>
            <a:endParaRPr lang="en-US"/>
          </a:p>
        </p:txBody>
      </p:sp>
    </p:spTree>
    <p:extLst>
      <p:ext uri="{BB962C8B-B14F-4D97-AF65-F5344CB8AC3E}">
        <p14:creationId xmlns:p14="http://schemas.microsoft.com/office/powerpoint/2010/main" val="14349539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5DBEB2-6F57-3E48-9601-DC465C8D88B2}" type="datetime1">
              <a:rPr lang="en-AU" smtClean="0"/>
              <a:t>21/02/13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Slide </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A12ECA-0DEE-2246-A927-2C1088E5F117}" type="slidenum">
              <a:rPr lang="en-US" smtClean="0"/>
              <a:t>‹#›</a:t>
            </a:fld>
            <a:endParaRPr lang="en-US"/>
          </a:p>
        </p:txBody>
      </p:sp>
    </p:spTree>
    <p:extLst>
      <p:ext uri="{BB962C8B-B14F-4D97-AF65-F5344CB8AC3E}">
        <p14:creationId xmlns:p14="http://schemas.microsoft.com/office/powerpoint/2010/main" val="16993700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tconferencing.com/globalaccess/?bid=75_public" TargetMode="External"/><Relationship Id="rId3" Type="http://schemas.openxmlformats.org/officeDocument/2006/relationships/hyperlink" Target="http://www.btconferencing.com/globalaccess/?bid=256_public"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png"/><Relationship Id="rId7"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file://localhost/Volumes/GRAPHICS/Graphics%20Work%20In%20Progress/QBI%20Corporate/Faculty%20Powerpoint/QBI_curve_transparency_lores.tif" TargetMode="External"/><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file://localhost/Volumes/GRAPHICS/Graphics%20Work%20In%20Progress/QBI%20Corporate/Faculty%20Powerpoint/QBI_curve_transparency_lores.tif" TargetMode="External"/><Relationship Id="rId5" Type="http://schemas.openxmlformats.org/officeDocument/2006/relationships/image" Target="../media/image16.png"/><Relationship Id="rId6" Type="http://schemas.openxmlformats.org/officeDocument/2006/relationships/package" Target="../embeddings/Microsoft_Excel_Sheet2.xlsx"/><Relationship Id="rId7" Type="http://schemas.openxmlformats.org/officeDocument/2006/relationships/image" Target="../media/image1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9.emf"/><Relationship Id="rId5" Type="http://schemas.openxmlformats.org/officeDocument/2006/relationships/image" Target="../media/image20.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1" Type="http://schemas.openxmlformats.org/officeDocument/2006/relationships/image" Target="../media/image34.png"/><Relationship Id="rId12" Type="http://schemas.openxmlformats.org/officeDocument/2006/relationships/image" Target="../media/image35.png"/><Relationship Id="rId13"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Word_Document4.docx"/><Relationship Id="rId4" Type="http://schemas.openxmlformats.org/officeDocument/2006/relationships/image" Target="../media/image3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hyperlink" Target="#_ENREF_4"/><Relationship Id="rId4" Type="http://schemas.openxmlformats.org/officeDocument/2006/relationships/hyperlink" Target="#_ENREF_5"/><Relationship Id="rId5" Type="http://schemas.openxmlformats.org/officeDocument/2006/relationships/hyperlink" Target="#_ENREF_6"/><Relationship Id="rId6" Type="http://schemas.openxmlformats.org/officeDocument/2006/relationships/hyperlink" Target="#_ENREF_7"/><Relationship Id="rId1" Type="http://schemas.openxmlformats.org/officeDocument/2006/relationships/slideLayout" Target="../slideLayouts/slideLayout2.xml"/><Relationship Id="rId2" Type="http://schemas.openxmlformats.org/officeDocument/2006/relationships/hyperlink" Target="#_ENREF_3"/></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btconferencing.com/globalaccess/?bid=75_public" TargetMode="External"/><Relationship Id="rId3" Type="http://schemas.openxmlformats.org/officeDocument/2006/relationships/hyperlink" Target="http://www.btconferencing.com/globalaccess/?bid=256_public" TargetMode="Externa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46.emf"/><Relationship Id="rId5" Type="http://schemas.openxmlformats.org/officeDocument/2006/relationships/package" Target="../embeddings/Microsoft_Word_Document6.docx"/><Relationship Id="rId6" Type="http://schemas.openxmlformats.org/officeDocument/2006/relationships/image" Target="../media/image47.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48.emf"/><Relationship Id="rId5" Type="http://schemas.openxmlformats.org/officeDocument/2006/relationships/package" Target="../embeddings/Microsoft_Word_Document8.docx"/><Relationship Id="rId6" Type="http://schemas.openxmlformats.org/officeDocument/2006/relationships/image" Target="../media/image47.emf"/><Relationship Id="rId7" Type="http://schemas.openxmlformats.org/officeDocument/2006/relationships/package" Target="../embeddings/Microsoft_Word_Document9.docx"/><Relationship Id="rId8" Type="http://schemas.openxmlformats.org/officeDocument/2006/relationships/image" Target="../media/image4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10.docx"/><Relationship Id="rId4" Type="http://schemas.openxmlformats.org/officeDocument/2006/relationships/image" Target="../media/image50.emf"/><Relationship Id="rId5" Type="http://schemas.openxmlformats.org/officeDocument/2006/relationships/package" Target="../embeddings/Microsoft_Word_Document11.docx"/><Relationship Id="rId6" Type="http://schemas.openxmlformats.org/officeDocument/2006/relationships/image" Target="../media/image51.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12.docx"/><Relationship Id="rId4" Type="http://schemas.openxmlformats.org/officeDocument/2006/relationships/image" Target="../media/image52.png"/><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Word_Document13.docx"/><Relationship Id="rId4" Type="http://schemas.openxmlformats.org/officeDocument/2006/relationships/image" Target="../media/image56.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file://localhost/Volumes/GRAPHICS/Graphics%20Work%20In%20Progress/QBI%20Corporate/Faculty%20Powerpoint/QBI_curve_transparency_lores.tif" TargetMode="External"/><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file://localhost/Volumes/GRAPHICS/Graphics%20Work%20In%20Progress/QBI%20Corporate/Faculty%20Powerpoint/QBI_curve_transparency_lores.tif" TargetMode="External"/><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4.jpeg"/><Relationship Id="rId7"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5"/>
          <p:cNvSpPr>
            <a:spLocks noGrp="1"/>
          </p:cNvSpPr>
          <p:nvPr>
            <p:ph type="title"/>
          </p:nvPr>
        </p:nvSpPr>
        <p:spPr/>
        <p:txBody>
          <a:bodyPr/>
          <a:lstStyle/>
          <a:p>
            <a:r>
              <a:rPr lang="en-US">
                <a:latin typeface="Arial" charset="0"/>
              </a:rPr>
              <a:t>PGC Worldwide Lab Call Details</a:t>
            </a:r>
          </a:p>
        </p:txBody>
      </p:sp>
      <p:sp>
        <p:nvSpPr>
          <p:cNvPr id="2051" name="Content Placeholder 6"/>
          <p:cNvSpPr>
            <a:spLocks noGrp="1"/>
          </p:cNvSpPr>
          <p:nvPr>
            <p:ph idx="1"/>
          </p:nvPr>
        </p:nvSpPr>
        <p:spPr>
          <a:xfrm>
            <a:off x="457200" y="1371600"/>
            <a:ext cx="8229600" cy="5140325"/>
          </a:xfrm>
        </p:spPr>
        <p:txBody>
          <a:bodyPr/>
          <a:lstStyle/>
          <a:p>
            <a:pPr marL="0" indent="0">
              <a:lnSpc>
                <a:spcPct val="80000"/>
              </a:lnSpc>
              <a:buFontTx/>
              <a:buNone/>
            </a:pPr>
            <a:r>
              <a:rPr lang="en-US" sz="1600" b="1">
                <a:latin typeface="Arial" charset="0"/>
              </a:rPr>
              <a:t>DATE:   </a:t>
            </a:r>
            <a:r>
              <a:rPr lang="en-US" sz="1600">
                <a:latin typeface="Arial" charset="0"/>
              </a:rPr>
              <a:t>	Friday, February 22</a:t>
            </a:r>
            <a:r>
              <a:rPr lang="en-US" sz="1600" baseline="30000">
                <a:latin typeface="Arial" charset="0"/>
              </a:rPr>
              <a:t>nd</a:t>
            </a:r>
            <a:r>
              <a:rPr lang="en-US" sz="1600">
                <a:latin typeface="Arial" charset="0"/>
              </a:rPr>
              <a:t>, 2013</a:t>
            </a:r>
          </a:p>
          <a:p>
            <a:pPr marL="0" indent="0">
              <a:lnSpc>
                <a:spcPct val="80000"/>
              </a:lnSpc>
              <a:buFontTx/>
              <a:buNone/>
            </a:pPr>
            <a:r>
              <a:rPr lang="en-US" sz="1600" b="1">
                <a:latin typeface="Arial" charset="0"/>
              </a:rPr>
              <a:t>PRESENTER:   </a:t>
            </a:r>
            <a:r>
              <a:rPr lang="en-US" sz="1600">
                <a:latin typeface="Arial" charset="0"/>
              </a:rPr>
              <a:t>Naomi Wray, The University of Queensland, Australia</a:t>
            </a:r>
          </a:p>
          <a:p>
            <a:pPr marL="0" indent="0">
              <a:lnSpc>
                <a:spcPct val="80000"/>
              </a:lnSpc>
              <a:buFontTx/>
              <a:buNone/>
            </a:pPr>
            <a:r>
              <a:rPr lang="en-US" sz="1600" b="1">
                <a:latin typeface="Arial" charset="0"/>
              </a:rPr>
              <a:t>TITLE:     </a:t>
            </a:r>
            <a:r>
              <a:rPr lang="ja-JP" altLang="en-US" sz="1600">
                <a:latin typeface="Arial" charset="0"/>
              </a:rPr>
              <a:t>“</a:t>
            </a:r>
            <a:r>
              <a:rPr lang="en-AU" sz="1600">
                <a:latin typeface="Arial" charset="0"/>
              </a:rPr>
              <a:t>Genetic relationship between five psychiatric disorders estimated from genome-wide SNPs</a:t>
            </a:r>
            <a:r>
              <a:rPr lang="ja-JP" altLang="en-US" sz="1600">
                <a:latin typeface="Arial" charset="0"/>
              </a:rPr>
              <a:t>”</a:t>
            </a:r>
            <a:endParaRPr lang="en-US" sz="1600">
              <a:latin typeface="Arial" charset="0"/>
            </a:endParaRPr>
          </a:p>
          <a:p>
            <a:pPr marL="0" indent="0">
              <a:lnSpc>
                <a:spcPct val="80000"/>
              </a:lnSpc>
              <a:buFontTx/>
              <a:buNone/>
            </a:pPr>
            <a:r>
              <a:rPr lang="en-US" sz="1600" b="1">
                <a:latin typeface="Arial" charset="0"/>
              </a:rPr>
              <a:t>START:  	</a:t>
            </a:r>
            <a:r>
              <a:rPr lang="en-US" sz="1600">
                <a:latin typeface="Arial" charset="0"/>
              </a:rPr>
              <a:t>We will begin promptly on the hour.</a:t>
            </a:r>
          </a:p>
          <a:p>
            <a:pPr marL="0" indent="0">
              <a:lnSpc>
                <a:spcPct val="80000"/>
              </a:lnSpc>
              <a:buFontTx/>
              <a:buNone/>
            </a:pPr>
            <a:r>
              <a:rPr lang="en-US" sz="1600">
                <a:latin typeface="Arial" charset="0"/>
              </a:rPr>
              <a:t>    		1100 EST - US East Coast</a:t>
            </a:r>
          </a:p>
          <a:p>
            <a:pPr marL="0" indent="0">
              <a:lnSpc>
                <a:spcPct val="80000"/>
              </a:lnSpc>
              <a:buFontTx/>
              <a:buNone/>
            </a:pPr>
            <a:r>
              <a:rPr lang="en-US" sz="1600">
                <a:latin typeface="Arial" charset="0"/>
              </a:rPr>
              <a:t>   		0800 PST - US West Coast</a:t>
            </a:r>
          </a:p>
          <a:p>
            <a:pPr marL="0" indent="0">
              <a:lnSpc>
                <a:spcPct val="80000"/>
              </a:lnSpc>
              <a:buFontTx/>
              <a:buNone/>
            </a:pPr>
            <a:r>
              <a:rPr lang="en-US" sz="1600">
                <a:latin typeface="Arial" charset="0"/>
              </a:rPr>
              <a:t>   		1600 GMT - UK</a:t>
            </a:r>
          </a:p>
          <a:p>
            <a:pPr marL="0" indent="0">
              <a:lnSpc>
                <a:spcPct val="80000"/>
              </a:lnSpc>
              <a:buFontTx/>
              <a:buNone/>
            </a:pPr>
            <a:r>
              <a:rPr lang="en-US" sz="1600">
                <a:latin typeface="Arial" charset="0"/>
              </a:rPr>
              <a:t>   		1700 CET - Central Europe</a:t>
            </a:r>
          </a:p>
          <a:p>
            <a:pPr marL="0" indent="0">
              <a:lnSpc>
                <a:spcPct val="80000"/>
              </a:lnSpc>
              <a:buFontTx/>
              <a:buNone/>
            </a:pPr>
            <a:r>
              <a:rPr lang="en-US" sz="1600">
                <a:latin typeface="Arial" charset="0"/>
              </a:rPr>
              <a:t>    		0300 EDT – Australia (Saturday, February 23</a:t>
            </a:r>
            <a:r>
              <a:rPr lang="en-US" sz="1600" baseline="30000">
                <a:latin typeface="Arial" charset="0"/>
              </a:rPr>
              <a:t>rd</a:t>
            </a:r>
            <a:r>
              <a:rPr lang="en-US" sz="1600">
                <a:latin typeface="Arial" charset="0"/>
              </a:rPr>
              <a:t>, 2013)</a:t>
            </a:r>
          </a:p>
          <a:p>
            <a:pPr marL="0" indent="0">
              <a:lnSpc>
                <a:spcPct val="80000"/>
              </a:lnSpc>
              <a:buFontTx/>
              <a:buNone/>
            </a:pPr>
            <a:r>
              <a:rPr lang="en-US" sz="1600" b="1">
                <a:latin typeface="Arial" charset="0"/>
              </a:rPr>
              <a:t>DURATION: </a:t>
            </a:r>
            <a:r>
              <a:rPr lang="en-US" sz="1600">
                <a:latin typeface="Arial" charset="0"/>
              </a:rPr>
              <a:t>    1 hour</a:t>
            </a:r>
          </a:p>
          <a:p>
            <a:pPr marL="0" indent="0">
              <a:lnSpc>
                <a:spcPct val="80000"/>
              </a:lnSpc>
              <a:buFontTx/>
              <a:buNone/>
            </a:pPr>
            <a:endParaRPr lang="en-US" sz="1600">
              <a:latin typeface="Arial" charset="0"/>
            </a:endParaRPr>
          </a:p>
          <a:p>
            <a:pPr marL="0" indent="0">
              <a:lnSpc>
                <a:spcPct val="80000"/>
              </a:lnSpc>
              <a:buFontTx/>
              <a:buNone/>
            </a:pPr>
            <a:r>
              <a:rPr lang="en-US" sz="1600" b="1">
                <a:latin typeface="Arial" charset="0"/>
              </a:rPr>
              <a:t>TELEPHONE: </a:t>
            </a:r>
          </a:p>
          <a:p>
            <a:pPr marL="0" indent="0">
              <a:lnSpc>
                <a:spcPct val="80000"/>
              </a:lnSpc>
              <a:buFontTx/>
              <a:buNone/>
            </a:pPr>
            <a:r>
              <a:rPr lang="en-US" sz="1600">
                <a:latin typeface="Arial" charset="0"/>
              </a:rPr>
              <a:t>- US Toll free: 1 866 515.2912</a:t>
            </a:r>
          </a:p>
          <a:p>
            <a:pPr marL="0" indent="0">
              <a:lnSpc>
                <a:spcPct val="80000"/>
              </a:lnSpc>
              <a:buFontTx/>
              <a:buNone/>
            </a:pPr>
            <a:r>
              <a:rPr lang="es-ES_tradnl" sz="1600">
                <a:latin typeface="Arial" charset="0"/>
              </a:rPr>
              <a:t>- International direct: +1 617 399.5126</a:t>
            </a:r>
          </a:p>
          <a:p>
            <a:pPr marL="0" indent="0">
              <a:lnSpc>
                <a:spcPct val="80000"/>
              </a:lnSpc>
              <a:buFontTx/>
              <a:buNone/>
            </a:pPr>
            <a:r>
              <a:rPr lang="es-ES_tradnl" sz="1600">
                <a:latin typeface="Arial" charset="0"/>
              </a:rPr>
              <a:t>- Toll-free number? See </a:t>
            </a:r>
            <a:r>
              <a:rPr lang="en-US" sz="1600">
                <a:latin typeface="Arial" charset="0"/>
                <a:hlinkClick r:id="rId2"/>
              </a:rPr>
              <a:t>http://www.btconferencing.com/globalaccess/?bid=75_public</a:t>
            </a:r>
            <a:endParaRPr lang="es-ES_tradnl" sz="1600" u="sng">
              <a:latin typeface="Arial" charset="0"/>
              <a:hlinkClick r:id="rId3"/>
            </a:endParaRPr>
          </a:p>
          <a:p>
            <a:pPr marL="0" indent="0">
              <a:lnSpc>
                <a:spcPct val="80000"/>
              </a:lnSpc>
              <a:buFontTx/>
              <a:buNone/>
            </a:pPr>
            <a:r>
              <a:rPr lang="es-ES_tradnl" sz="1600">
                <a:latin typeface="Arial" charset="0"/>
              </a:rPr>
              <a:t>- Operators will be on standby to assist with technical issues. “*0” will get you assistance.</a:t>
            </a:r>
          </a:p>
          <a:p>
            <a:pPr marL="0" indent="0">
              <a:lnSpc>
                <a:spcPct val="80000"/>
              </a:lnSpc>
              <a:buFontTx/>
              <a:buNone/>
            </a:pPr>
            <a:r>
              <a:rPr lang="es-ES_tradnl" sz="1600">
                <a:latin typeface="Arial" charset="0"/>
              </a:rPr>
              <a:t>- This conference line can handle up to 300 participants.</a:t>
            </a:r>
          </a:p>
          <a:p>
            <a:pPr marL="0" indent="0">
              <a:lnSpc>
                <a:spcPct val="80000"/>
              </a:lnSpc>
              <a:buFontTx/>
              <a:buNone/>
            </a:pPr>
            <a:endParaRPr lang="es-ES_tradnl" sz="1600">
              <a:latin typeface="Arial" charset="0"/>
            </a:endParaRPr>
          </a:p>
          <a:p>
            <a:pPr marL="0" indent="0">
              <a:lnSpc>
                <a:spcPct val="80000"/>
              </a:lnSpc>
              <a:buFontTx/>
              <a:buNone/>
            </a:pPr>
            <a:r>
              <a:rPr lang="en-US" sz="1600" b="1">
                <a:latin typeface="Arial" charset="0"/>
              </a:rPr>
              <a:t>PASSCODE: </a:t>
            </a:r>
            <a:r>
              <a:rPr lang="en-US" sz="1600">
                <a:latin typeface="Arial" charset="0"/>
              </a:rPr>
              <a:t>275 694 38</a:t>
            </a:r>
          </a:p>
        </p:txBody>
      </p:sp>
      <p:sp>
        <p:nvSpPr>
          <p:cNvPr id="2" name="Slide Number Placeholder 1"/>
          <p:cNvSpPr>
            <a:spLocks noGrp="1"/>
          </p:cNvSpPr>
          <p:nvPr>
            <p:ph type="sldNum" sz="quarter" idx="12"/>
          </p:nvPr>
        </p:nvSpPr>
        <p:spPr/>
        <p:txBody>
          <a:bodyPr/>
          <a:lstStyle/>
          <a:p>
            <a:fld id="{B1A12ECA-0DEE-2246-A927-2C1088E5F117}" type="slidenum">
              <a:rPr lang="en-US" smtClean="0"/>
              <a:t>1</a:t>
            </a:fld>
            <a:endParaRPr lang="en-US"/>
          </a:p>
        </p:txBody>
      </p:sp>
    </p:spTree>
    <p:extLst>
      <p:ext uri="{BB962C8B-B14F-4D97-AF65-F5344CB8AC3E}">
        <p14:creationId xmlns:p14="http://schemas.microsoft.com/office/powerpoint/2010/main" val="2595806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12-14 at 1.29.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56" y="910011"/>
            <a:ext cx="3961740" cy="1572466"/>
          </a:xfrm>
          <a:prstGeom prst="rect">
            <a:avLst/>
          </a:prstGeom>
        </p:spPr>
      </p:pic>
      <p:sp>
        <p:nvSpPr>
          <p:cNvPr id="4" name="TextBox 3"/>
          <p:cNvSpPr txBox="1"/>
          <p:nvPr/>
        </p:nvSpPr>
        <p:spPr>
          <a:xfrm>
            <a:off x="297256" y="243180"/>
            <a:ext cx="8267939" cy="523220"/>
          </a:xfrm>
          <a:prstGeom prst="rect">
            <a:avLst/>
          </a:prstGeom>
          <a:noFill/>
        </p:spPr>
        <p:txBody>
          <a:bodyPr wrap="square" rtlCol="0">
            <a:spAutoFit/>
          </a:bodyPr>
          <a:lstStyle/>
          <a:p>
            <a:r>
              <a:rPr lang="en-US" sz="2800" b="1" i="1" dirty="0"/>
              <a:t>W</a:t>
            </a:r>
            <a:r>
              <a:rPr lang="en-US" sz="2800" b="1" i="1" dirty="0" smtClean="0"/>
              <a:t>hole genome multi-SNP methods: SNP-heritability</a:t>
            </a:r>
            <a:endParaRPr lang="en-US" sz="2800" i="1" dirty="0"/>
          </a:p>
        </p:txBody>
      </p:sp>
      <p:pic>
        <p:nvPicPr>
          <p:cNvPr id="5" name="Picture 4" descr="peter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6617" y="910011"/>
            <a:ext cx="1422216" cy="1422216"/>
          </a:xfrm>
          <a:prstGeom prst="rect">
            <a:avLst/>
          </a:prstGeom>
        </p:spPr>
      </p:pic>
      <p:pic>
        <p:nvPicPr>
          <p:cNvPr id="7" name="Picture 6" descr="jian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7881" y="889511"/>
            <a:ext cx="1422216" cy="1422216"/>
          </a:xfrm>
          <a:prstGeom prst="rect">
            <a:avLst/>
          </a:prstGeom>
        </p:spPr>
      </p:pic>
      <p:pic>
        <p:nvPicPr>
          <p:cNvPr id="8" name="Picture 7" descr="MikeGoddar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0735" y="910011"/>
            <a:ext cx="1401716" cy="1401716"/>
          </a:xfrm>
          <a:prstGeom prst="rect">
            <a:avLst/>
          </a:prstGeom>
        </p:spPr>
      </p:pic>
      <p:sp>
        <p:nvSpPr>
          <p:cNvPr id="13" name="Rectangle 12"/>
          <p:cNvSpPr/>
          <p:nvPr/>
        </p:nvSpPr>
        <p:spPr>
          <a:xfrm>
            <a:off x="40446" y="2496775"/>
            <a:ext cx="9133642" cy="2862323"/>
          </a:xfrm>
          <a:prstGeom prst="rect">
            <a:avLst/>
          </a:prstGeom>
        </p:spPr>
        <p:txBody>
          <a:bodyPr wrap="square">
            <a:spAutoFit/>
          </a:bodyPr>
          <a:lstStyle/>
          <a:p>
            <a:pPr marL="285750" indent="-285750">
              <a:buFont typeface="Arial"/>
              <a:buChar char="•"/>
            </a:pPr>
            <a:r>
              <a:rPr lang="en-US" dirty="0" smtClean="0">
                <a:solidFill>
                  <a:srgbClr val="000000"/>
                </a:solidFill>
              </a:rPr>
              <a:t>Take individuals “unrelated” in the classical sense</a:t>
            </a:r>
          </a:p>
          <a:p>
            <a:pPr marL="285750" indent="-285750">
              <a:buFont typeface="Arial"/>
              <a:buChar char="•"/>
            </a:pPr>
            <a:r>
              <a:rPr lang="en-US" dirty="0" smtClean="0">
                <a:solidFill>
                  <a:srgbClr val="000000"/>
                </a:solidFill>
              </a:rPr>
              <a:t>Estimate genetic relationships between all pairs of individuals</a:t>
            </a:r>
          </a:p>
          <a:p>
            <a:pPr marL="285750" indent="-285750">
              <a:buFont typeface="Arial"/>
              <a:buChar char="•"/>
            </a:pPr>
            <a:r>
              <a:rPr lang="en-US" dirty="0" smtClean="0">
                <a:solidFill>
                  <a:srgbClr val="000000"/>
                </a:solidFill>
              </a:rPr>
              <a:t>Relationships very small, but precision comes from large number of relationships</a:t>
            </a:r>
          </a:p>
          <a:p>
            <a:pPr marL="285750" indent="-285750">
              <a:buFont typeface="Arial"/>
              <a:buChar char="•"/>
            </a:pPr>
            <a:r>
              <a:rPr lang="en-US" dirty="0" smtClean="0">
                <a:solidFill>
                  <a:srgbClr val="FF0000"/>
                </a:solidFill>
              </a:rPr>
              <a:t>SNP heritability </a:t>
            </a:r>
            <a:r>
              <a:rPr lang="en-US" dirty="0" smtClean="0">
                <a:solidFill>
                  <a:srgbClr val="000000"/>
                </a:solidFill>
              </a:rPr>
              <a:t>&gt; 0 when individuals that are genetically more similar are phenotypically more similar </a:t>
            </a:r>
          </a:p>
          <a:p>
            <a:pPr marL="285750" indent="-285750">
              <a:buFont typeface="Arial"/>
              <a:buChar char="•"/>
            </a:pPr>
            <a:endParaRPr lang="en-US" dirty="0" smtClean="0">
              <a:solidFill>
                <a:srgbClr val="000000"/>
              </a:solidFill>
            </a:endParaRPr>
          </a:p>
          <a:p>
            <a:pPr marL="285750" indent="-285750">
              <a:buFont typeface="Arial"/>
              <a:buChar char="•"/>
            </a:pPr>
            <a:r>
              <a:rPr lang="en-US" dirty="0" smtClean="0">
                <a:solidFill>
                  <a:srgbClr val="000000"/>
                </a:solidFill>
              </a:rPr>
              <a:t>When applied to sample </a:t>
            </a:r>
            <a:r>
              <a:rPr lang="en-US" dirty="0">
                <a:solidFill>
                  <a:srgbClr val="000000"/>
                </a:solidFill>
              </a:rPr>
              <a:t>N =</a:t>
            </a:r>
            <a:r>
              <a:rPr lang="en-US" dirty="0" smtClean="0">
                <a:solidFill>
                  <a:srgbClr val="000000"/>
                </a:solidFill>
              </a:rPr>
              <a:t>11,576</a:t>
            </a:r>
          </a:p>
          <a:p>
            <a:pPr marL="285750" indent="-285750">
              <a:buFont typeface="Arial"/>
              <a:buChar char="•"/>
            </a:pPr>
            <a:r>
              <a:rPr lang="en-US" dirty="0">
                <a:solidFill>
                  <a:srgbClr val="000000"/>
                </a:solidFill>
              </a:rPr>
              <a:t>10% </a:t>
            </a:r>
            <a:r>
              <a:rPr lang="en-US" dirty="0" smtClean="0">
                <a:solidFill>
                  <a:srgbClr val="000000"/>
                </a:solidFill>
              </a:rPr>
              <a:t>of variance explained </a:t>
            </a:r>
            <a:r>
              <a:rPr lang="en-US" dirty="0">
                <a:solidFill>
                  <a:srgbClr val="000000"/>
                </a:solidFill>
              </a:rPr>
              <a:t>by genome-wide significant </a:t>
            </a:r>
          </a:p>
          <a:p>
            <a:pPr marL="285750" indent="-285750">
              <a:buFont typeface="Arial"/>
              <a:buChar char="•"/>
            </a:pPr>
            <a:r>
              <a:rPr lang="en-US" dirty="0" smtClean="0">
                <a:solidFill>
                  <a:srgbClr val="000000"/>
                </a:solidFill>
              </a:rPr>
              <a:t>SNP heritability=  42% (SE 3%)</a:t>
            </a:r>
          </a:p>
          <a:p>
            <a:r>
              <a:rPr lang="en-US" dirty="0" smtClean="0">
                <a:solidFill>
                  <a:srgbClr val="000000"/>
                </a:solidFill>
              </a:rPr>
              <a:t>														</a:t>
            </a:r>
            <a:endParaRPr lang="en-US" sz="800" dirty="0">
              <a:solidFill>
                <a:srgbClr val="000000"/>
              </a:solidFill>
            </a:endParaRPr>
          </a:p>
        </p:txBody>
      </p:sp>
      <p:sp>
        <p:nvSpPr>
          <p:cNvPr id="15" name="TextBox 14"/>
          <p:cNvSpPr txBox="1"/>
          <p:nvPr/>
        </p:nvSpPr>
        <p:spPr>
          <a:xfrm rot="19941622">
            <a:off x="6098441" y="5130896"/>
            <a:ext cx="3138998" cy="369332"/>
          </a:xfrm>
          <a:prstGeom prst="rect">
            <a:avLst/>
          </a:prstGeom>
          <a:noFill/>
        </p:spPr>
        <p:txBody>
          <a:bodyPr wrap="square" rtlCol="0">
            <a:spAutoFit/>
          </a:bodyPr>
          <a:lstStyle/>
          <a:p>
            <a:r>
              <a:rPr lang="en-US" dirty="0" smtClean="0">
                <a:solidFill>
                  <a:srgbClr val="FF0000"/>
                </a:solidFill>
              </a:rPr>
              <a:t>Shows  us what can be found</a:t>
            </a:r>
            <a:endParaRPr lang="en-US" dirty="0">
              <a:solidFill>
                <a:srgbClr val="FF0000"/>
              </a:solidFill>
            </a:endParaRPr>
          </a:p>
        </p:txBody>
      </p:sp>
      <p:pic>
        <p:nvPicPr>
          <p:cNvPr id="11" name="Picture 10" descr="Screen shot 2011-12-14 at 1.32.0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38" y="6129401"/>
            <a:ext cx="4103038" cy="702863"/>
          </a:xfrm>
          <a:prstGeom prst="rect">
            <a:avLst/>
          </a:prstGeom>
        </p:spPr>
      </p:pic>
      <p:pic>
        <p:nvPicPr>
          <p:cNvPr id="12" name="Picture 11" descr="Screen shot 2011-12-14 at 1.37.2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429" y="6207259"/>
            <a:ext cx="2248905" cy="169746"/>
          </a:xfrm>
          <a:prstGeom prst="rect">
            <a:avLst/>
          </a:prstGeom>
        </p:spPr>
      </p:pic>
      <p:sp>
        <p:nvSpPr>
          <p:cNvPr id="2" name="TextBox 1"/>
          <p:cNvSpPr txBox="1"/>
          <p:nvPr/>
        </p:nvSpPr>
        <p:spPr>
          <a:xfrm>
            <a:off x="3670300" y="6377005"/>
            <a:ext cx="2280435" cy="369332"/>
          </a:xfrm>
          <a:prstGeom prst="rect">
            <a:avLst/>
          </a:prstGeom>
          <a:noFill/>
        </p:spPr>
        <p:txBody>
          <a:bodyPr wrap="square" rtlCol="0">
            <a:spAutoFit/>
          </a:bodyPr>
          <a:lstStyle/>
          <a:p>
            <a:r>
              <a:rPr lang="en-US" dirty="0" smtClean="0"/>
              <a:t>V 1.11 much faster</a:t>
            </a:r>
            <a:endParaRPr lang="en-US" dirty="0"/>
          </a:p>
        </p:txBody>
      </p:sp>
      <p:sp>
        <p:nvSpPr>
          <p:cNvPr id="3" name="Slide Number Placeholder 2"/>
          <p:cNvSpPr>
            <a:spLocks noGrp="1"/>
          </p:cNvSpPr>
          <p:nvPr>
            <p:ph type="sldNum" sz="quarter" idx="12"/>
          </p:nvPr>
        </p:nvSpPr>
        <p:spPr/>
        <p:txBody>
          <a:bodyPr/>
          <a:lstStyle/>
          <a:p>
            <a:fld id="{B1A12ECA-0DEE-2246-A927-2C1088E5F117}" type="slidenum">
              <a:rPr lang="en-US" smtClean="0"/>
              <a:t>10</a:t>
            </a:fld>
            <a:endParaRPr lang="en-US"/>
          </a:p>
        </p:txBody>
      </p:sp>
    </p:spTree>
    <p:extLst>
      <p:ext uri="{BB962C8B-B14F-4D97-AF65-F5344CB8AC3E}">
        <p14:creationId xmlns:p14="http://schemas.microsoft.com/office/powerpoint/2010/main" val="34410324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smtClean="0"/>
              <a:t>Estimation of heritability from twin study</a:t>
            </a:r>
            <a:br>
              <a:rPr lang="en-US" sz="3200" b="1" i="1" dirty="0" smtClean="0"/>
            </a:br>
            <a:r>
              <a:rPr lang="en-US" sz="2400" dirty="0" smtClean="0">
                <a:solidFill>
                  <a:srgbClr val="0000FF"/>
                </a:solidFill>
              </a:rPr>
              <a:t>(forget about genotypes for the moment)</a:t>
            </a:r>
            <a:endParaRPr lang="en-US" sz="2400" dirty="0">
              <a:solidFill>
                <a:srgbClr val="0000FF"/>
              </a:solidFill>
            </a:endParaRPr>
          </a:p>
        </p:txBody>
      </p:sp>
      <p:sp>
        <p:nvSpPr>
          <p:cNvPr id="3" name="Content Placeholder 2"/>
          <p:cNvSpPr>
            <a:spLocks noGrp="1"/>
          </p:cNvSpPr>
          <p:nvPr>
            <p:ph idx="1"/>
          </p:nvPr>
        </p:nvSpPr>
        <p:spPr>
          <a:xfrm>
            <a:off x="457208" y="1600207"/>
            <a:ext cx="8229600" cy="1741898"/>
          </a:xfrm>
        </p:spPr>
        <p:txBody>
          <a:bodyPr>
            <a:normAutofit fontScale="92500" lnSpcReduction="10000"/>
          </a:bodyPr>
          <a:lstStyle/>
          <a:p>
            <a:pPr marL="0" indent="0">
              <a:buNone/>
            </a:pPr>
            <a:r>
              <a:rPr lang="en-US" dirty="0" smtClean="0"/>
              <a:t>ACE model		</a:t>
            </a:r>
            <a:r>
              <a:rPr lang="en-AU" i="1" dirty="0" smtClean="0"/>
              <a:t>y = μ + a + c + e</a:t>
            </a:r>
            <a:r>
              <a:rPr lang="en-AU" dirty="0" smtClean="0"/>
              <a:t>   </a:t>
            </a:r>
            <a:endParaRPr lang="en-US" dirty="0"/>
          </a:p>
          <a:p>
            <a:pPr marL="0" indent="0">
              <a:buNone/>
            </a:pPr>
            <a:r>
              <a:rPr lang="en-US" sz="1900" dirty="0"/>
              <a:t>y</a:t>
            </a:r>
            <a:r>
              <a:rPr lang="en-AU" sz="1900" dirty="0" smtClean="0"/>
              <a:t> - phenotype</a:t>
            </a:r>
            <a:endParaRPr lang="en-AU" sz="1900" dirty="0"/>
          </a:p>
          <a:p>
            <a:pPr marL="0" indent="0">
              <a:buNone/>
            </a:pPr>
            <a:r>
              <a:rPr lang="en-AU" sz="1900" dirty="0" smtClean="0"/>
              <a:t>a </a:t>
            </a:r>
            <a:r>
              <a:rPr lang="en-AU" sz="1900" dirty="0"/>
              <a:t>– genetic values of individuals</a:t>
            </a:r>
            <a:r>
              <a:rPr lang="en-AU" sz="1900" dirty="0">
                <a:solidFill>
                  <a:srgbClr val="FF0000"/>
                </a:solidFill>
              </a:rPr>
              <a:t> – correlated between individuals</a:t>
            </a:r>
            <a:endParaRPr lang="en-US" sz="1900" dirty="0">
              <a:solidFill>
                <a:srgbClr val="FF0000"/>
              </a:solidFill>
            </a:endParaRPr>
          </a:p>
          <a:p>
            <a:pPr marL="0" indent="0">
              <a:buNone/>
            </a:pPr>
            <a:r>
              <a:rPr lang="en-AU" sz="1900" dirty="0"/>
              <a:t>c – common/shared family environment effects </a:t>
            </a:r>
            <a:r>
              <a:rPr lang="en-AU" sz="1900" dirty="0">
                <a:solidFill>
                  <a:srgbClr val="FF0000"/>
                </a:solidFill>
              </a:rPr>
              <a:t>– independent across families</a:t>
            </a:r>
            <a:endParaRPr lang="en-US" sz="1900" dirty="0">
              <a:solidFill>
                <a:srgbClr val="FF0000"/>
              </a:solidFill>
            </a:endParaRPr>
          </a:p>
          <a:p>
            <a:pPr marL="0" indent="0">
              <a:buNone/>
            </a:pPr>
            <a:r>
              <a:rPr lang="en-AU" sz="1900" dirty="0" smtClean="0"/>
              <a:t>e </a:t>
            </a:r>
            <a:r>
              <a:rPr lang="en-AU" sz="1900" dirty="0"/>
              <a:t>- individual environmental/error effects </a:t>
            </a:r>
            <a:r>
              <a:rPr lang="en-AU" sz="1900" dirty="0">
                <a:solidFill>
                  <a:srgbClr val="FF0000"/>
                </a:solidFill>
              </a:rPr>
              <a:t>– </a:t>
            </a:r>
            <a:r>
              <a:rPr lang="en-AU" sz="1900" dirty="0" smtClean="0">
                <a:solidFill>
                  <a:srgbClr val="FF0000"/>
                </a:solidFill>
              </a:rPr>
              <a:t>independent across individuals</a:t>
            </a:r>
            <a:endParaRPr lang="en-US" sz="1900" dirty="0">
              <a:solidFill>
                <a:srgbClr val="FF0000"/>
              </a:solidFill>
            </a:endParaRPr>
          </a:p>
          <a:p>
            <a:pPr marL="0" indent="0">
              <a:buNone/>
            </a:pPr>
            <a:endParaRPr lang="en-US" dirty="0" smtClean="0"/>
          </a:p>
          <a:p>
            <a:pPr marL="0" indent="0">
              <a:buNone/>
            </a:pPr>
            <a:endParaRPr lang="en-US" dirty="0"/>
          </a:p>
        </p:txBody>
      </p:sp>
      <p:pic>
        <p:nvPicPr>
          <p:cNvPr id="5" name="QBI_curve_transparency_lores.tif" descr="/Volumes/GRAPHICS/Graphics Work In Progress/QBI Corporate/Faculty Powerpoint/QBI_curve_transparency_lores.tif"/>
          <p:cNvPicPr>
            <a:picLocks noChangeAspect="1"/>
          </p:cNvPicPr>
          <p:nvPr/>
        </p:nvPicPr>
        <p:blipFill>
          <a:blip r:embed="rId2" r:link="rId3"/>
          <a:stretch>
            <a:fillRect/>
          </a:stretch>
        </p:blipFill>
        <p:spPr>
          <a:xfrm>
            <a:off x="0" y="4613356"/>
            <a:ext cx="9144000" cy="2248578"/>
          </a:xfrm>
          <a:prstGeom prst="rect">
            <a:avLst/>
          </a:prstGeom>
        </p:spPr>
      </p:pic>
      <p:sp>
        <p:nvSpPr>
          <p:cNvPr id="6" name="TextBox 5"/>
          <p:cNvSpPr txBox="1"/>
          <p:nvPr/>
        </p:nvSpPr>
        <p:spPr>
          <a:xfrm>
            <a:off x="4294288" y="3916673"/>
            <a:ext cx="4872714" cy="1477328"/>
          </a:xfrm>
          <a:prstGeom prst="rect">
            <a:avLst/>
          </a:prstGeom>
          <a:noFill/>
        </p:spPr>
        <p:txBody>
          <a:bodyPr wrap="square" rtlCol="0">
            <a:spAutoFit/>
          </a:bodyPr>
          <a:lstStyle/>
          <a:p>
            <a:r>
              <a:rPr lang="en-US" dirty="0" smtClean="0">
                <a:solidFill>
                  <a:srgbClr val="0000FF"/>
                </a:solidFill>
              </a:rPr>
              <a:t>Limitations:</a:t>
            </a:r>
          </a:p>
          <a:p>
            <a:pPr marL="285750" indent="-285750">
              <a:buFont typeface="Arial"/>
              <a:buChar char="•"/>
            </a:pPr>
            <a:r>
              <a:rPr lang="en-US" dirty="0" smtClean="0">
                <a:solidFill>
                  <a:srgbClr val="0000FF"/>
                </a:solidFill>
              </a:rPr>
              <a:t>Sample size</a:t>
            </a:r>
          </a:p>
          <a:p>
            <a:pPr marL="285750" indent="-285750">
              <a:buFont typeface="Arial"/>
              <a:buChar char="•"/>
            </a:pPr>
            <a:r>
              <a:rPr lang="en-US" dirty="0" smtClean="0">
                <a:solidFill>
                  <a:srgbClr val="0000FF"/>
                </a:solidFill>
              </a:rPr>
              <a:t>Limited types of family relationship</a:t>
            </a:r>
          </a:p>
          <a:p>
            <a:pPr marL="285750" indent="-285750">
              <a:buFont typeface="Arial"/>
              <a:buChar char="•"/>
            </a:pPr>
            <a:r>
              <a:rPr lang="en-US" dirty="0" smtClean="0">
                <a:solidFill>
                  <a:srgbClr val="0000FF"/>
                </a:solidFill>
              </a:rPr>
              <a:t>Often difficult to separate a and c</a:t>
            </a:r>
          </a:p>
          <a:p>
            <a:pPr marL="285750" indent="-285750">
              <a:buFont typeface="Arial"/>
              <a:buChar char="•"/>
            </a:pPr>
            <a:r>
              <a:rPr lang="en-US" dirty="0" smtClean="0">
                <a:solidFill>
                  <a:srgbClr val="0000FF"/>
                </a:solidFill>
              </a:rPr>
              <a:t>Possible confounding with non-additive effects</a:t>
            </a:r>
            <a:endParaRPr lang="en-US" dirty="0">
              <a:solidFill>
                <a:srgbClr val="0000FF"/>
              </a:solidFill>
            </a:endParaRPr>
          </a:p>
        </p:txBody>
      </p:sp>
      <p:pic>
        <p:nvPicPr>
          <p:cNvPr id="8" name="Picture 7" descr="Screen Shot 2012-08-24 at 10.13.4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596" y="3284122"/>
            <a:ext cx="2514352" cy="86493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226015773"/>
              </p:ext>
            </p:extLst>
          </p:nvPr>
        </p:nvGraphicFramePr>
        <p:xfrm>
          <a:off x="970547" y="3829361"/>
          <a:ext cx="2844800" cy="1564640"/>
        </p:xfrm>
        <a:graphic>
          <a:graphicData uri="http://schemas.openxmlformats.org/drawingml/2006/table">
            <a:tbl>
              <a:tblPr/>
              <a:tblGrid>
                <a:gridCol w="355600"/>
                <a:gridCol w="355600"/>
                <a:gridCol w="355600"/>
                <a:gridCol w="355600"/>
                <a:gridCol w="355600"/>
                <a:gridCol w="355600"/>
                <a:gridCol w="355600"/>
                <a:gridCol w="355600"/>
              </a:tblGrid>
              <a:tr h="190500">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0.5</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0.5</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0.5</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0.5</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r>
              <a:tr h="190500">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0</a:t>
                      </a:r>
                    </a:p>
                  </a:txBody>
                  <a:tcPr marL="12700" marR="12700" marT="12700" marB="0" anchor="b">
                    <a:lnL>
                      <a:noFill/>
                    </a:lnL>
                    <a:lnR>
                      <a:noFill/>
                    </a:lnR>
                    <a:lnT>
                      <a:noFill/>
                    </a:lnT>
                    <a:lnB>
                      <a:noFill/>
                    </a:lnB>
                  </a:tcPr>
                </a:tc>
                <a:tc>
                  <a:txBody>
                    <a:bodyPr/>
                    <a:lstStyle/>
                    <a:p>
                      <a:pPr algn="r" fontAlgn="b"/>
                      <a:r>
                        <a:rPr lang="en-US" sz="1200" b="0" i="0" u="none" strike="noStrike">
                          <a:solidFill>
                            <a:srgbClr val="000000"/>
                          </a:solidFill>
                          <a:effectLst/>
                          <a:latin typeface="Calibri"/>
                        </a:rPr>
                        <a:t>1</a:t>
                      </a:r>
                    </a:p>
                  </a:txBody>
                  <a:tcPr marL="12700" marR="12700" marT="12700"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a:rPr>
                        <a:t>1</a:t>
                      </a:r>
                    </a:p>
                  </a:txBody>
                  <a:tcPr marL="12700" marR="12700" marT="12700" marB="0" anchor="b">
                    <a:lnL>
                      <a:noFill/>
                    </a:lnL>
                    <a:lnR>
                      <a:noFill/>
                    </a:lnR>
                    <a:lnT>
                      <a:noFill/>
                    </a:lnT>
                    <a:lnB>
                      <a:noFill/>
                    </a:lnB>
                  </a:tcPr>
                </a:tc>
              </a:tr>
            </a:tbl>
          </a:graphicData>
        </a:graphic>
      </p:graphicFrame>
      <p:sp>
        <p:nvSpPr>
          <p:cNvPr id="10" name="TextBox 9"/>
          <p:cNvSpPr txBox="1"/>
          <p:nvPr/>
        </p:nvSpPr>
        <p:spPr>
          <a:xfrm>
            <a:off x="288757" y="4244024"/>
            <a:ext cx="681790" cy="369332"/>
          </a:xfrm>
          <a:prstGeom prst="rect">
            <a:avLst/>
          </a:prstGeom>
          <a:noFill/>
        </p:spPr>
        <p:txBody>
          <a:bodyPr wrap="square" rtlCol="0">
            <a:spAutoFit/>
          </a:bodyPr>
          <a:lstStyle/>
          <a:p>
            <a:r>
              <a:rPr lang="en-US" b="1" dirty="0" smtClean="0"/>
              <a:t>A </a:t>
            </a:r>
            <a:r>
              <a:rPr lang="en-US" dirty="0" smtClean="0"/>
              <a:t>=</a:t>
            </a:r>
            <a:endParaRPr lang="en-US" dirty="0"/>
          </a:p>
        </p:txBody>
      </p:sp>
      <p:sp>
        <p:nvSpPr>
          <p:cNvPr id="11" name="Left Bracket 10"/>
          <p:cNvSpPr/>
          <p:nvPr/>
        </p:nvSpPr>
        <p:spPr>
          <a:xfrm>
            <a:off x="970547" y="3829361"/>
            <a:ext cx="165769" cy="166506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Left Bracket 11"/>
          <p:cNvSpPr/>
          <p:nvPr/>
        </p:nvSpPr>
        <p:spPr>
          <a:xfrm flipH="1">
            <a:off x="3868820" y="3780826"/>
            <a:ext cx="149727" cy="166506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B1A12ECA-0DEE-2246-A927-2C1088E5F117}" type="slidenum">
              <a:rPr lang="en-US" smtClean="0"/>
              <a:t>11</a:t>
            </a:fld>
            <a:endParaRPr lang="en-US"/>
          </a:p>
        </p:txBody>
      </p:sp>
    </p:spTree>
    <p:extLst>
      <p:ext uri="{BB962C8B-B14F-4D97-AF65-F5344CB8AC3E}">
        <p14:creationId xmlns:p14="http://schemas.microsoft.com/office/powerpoint/2010/main" val="27776133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8" y="1065469"/>
            <a:ext cx="8229600" cy="2999197"/>
          </a:xfrm>
        </p:spPr>
        <p:txBody>
          <a:bodyPr>
            <a:normAutofit/>
          </a:bodyPr>
          <a:lstStyle/>
          <a:p>
            <a:pPr marL="0" indent="0">
              <a:buNone/>
            </a:pPr>
            <a:r>
              <a:rPr lang="en-US" dirty="0" smtClean="0"/>
              <a:t>AE model		</a:t>
            </a:r>
            <a:r>
              <a:rPr lang="en-AU" i="1" dirty="0" smtClean="0"/>
              <a:t>y = μ + a  + e</a:t>
            </a:r>
            <a:r>
              <a:rPr lang="en-AU" dirty="0" smtClean="0"/>
              <a:t>   </a:t>
            </a:r>
            <a:endParaRPr lang="en-US" dirty="0"/>
          </a:p>
          <a:p>
            <a:pPr marL="0" indent="0">
              <a:buNone/>
            </a:pPr>
            <a:r>
              <a:rPr lang="en-US" sz="1800" dirty="0" smtClean="0">
                <a:solidFill>
                  <a:srgbClr val="FF0000"/>
                </a:solidFill>
              </a:rPr>
              <a:t>No need for c </a:t>
            </a:r>
            <a:r>
              <a:rPr lang="en-US" sz="1800" dirty="0" smtClean="0"/>
              <a:t>because take such distant relatives &lt; 2</a:t>
            </a:r>
            <a:r>
              <a:rPr lang="en-US" sz="1800" baseline="30000" dirty="0" smtClean="0"/>
              <a:t>nd</a:t>
            </a:r>
            <a:r>
              <a:rPr lang="en-US" sz="1800" dirty="0" smtClean="0"/>
              <a:t> cousins – unlikely to have shared common environment (except socio-economic status?)</a:t>
            </a:r>
          </a:p>
          <a:p>
            <a:pPr marL="0" indent="0">
              <a:buNone/>
            </a:pPr>
            <a:endParaRPr lang="en-US" sz="1800" dirty="0" smtClean="0">
              <a:solidFill>
                <a:srgbClr val="FF0000"/>
              </a:solidFill>
            </a:endParaRPr>
          </a:p>
          <a:p>
            <a:pPr marL="0" indent="0">
              <a:buNone/>
            </a:pPr>
            <a:r>
              <a:rPr lang="en-US" sz="1800" dirty="0" smtClean="0">
                <a:solidFill>
                  <a:srgbClr val="FF0000"/>
                </a:solidFill>
              </a:rPr>
              <a:t>Confounding with non-additive genetic effects unlikely </a:t>
            </a:r>
            <a:r>
              <a:rPr lang="en-US" sz="1800" dirty="0" smtClean="0">
                <a:solidFill>
                  <a:srgbClr val="000000"/>
                </a:solidFill>
              </a:rPr>
              <a:t>because additive relationships are so small (additive relationship = u, non-additive = u</a:t>
            </a:r>
            <a:r>
              <a:rPr lang="en-US" sz="1800" baseline="30000" dirty="0" smtClean="0">
                <a:solidFill>
                  <a:srgbClr val="000000"/>
                </a:solidFill>
              </a:rPr>
              <a:t>2</a:t>
            </a:r>
            <a:r>
              <a:rPr lang="en-US" sz="1800" dirty="0" smtClean="0">
                <a:solidFill>
                  <a:srgbClr val="000000"/>
                </a:solidFill>
              </a:rPr>
              <a:t>)</a:t>
            </a:r>
          </a:p>
          <a:p>
            <a:pPr marL="0" indent="0">
              <a:buNone/>
            </a:pPr>
            <a:endParaRPr lang="en-US" sz="1800" dirty="0">
              <a:solidFill>
                <a:srgbClr val="000000"/>
              </a:solidFill>
            </a:endParaRPr>
          </a:p>
          <a:p>
            <a:pPr marL="0" indent="0">
              <a:buNone/>
            </a:pPr>
            <a:r>
              <a:rPr lang="en-US" sz="1800" dirty="0" smtClean="0">
                <a:solidFill>
                  <a:srgbClr val="000000"/>
                </a:solidFill>
              </a:rPr>
              <a:t>					a lower bound for narrow-sense (additive) heritability</a:t>
            </a:r>
            <a:endParaRPr lang="en-US" sz="1800" dirty="0">
              <a:solidFill>
                <a:srgbClr val="000000"/>
              </a:solidFill>
            </a:endParaRPr>
          </a:p>
          <a:p>
            <a:pPr marL="0" indent="0">
              <a:buNone/>
            </a:pPr>
            <a:endParaRPr lang="en-US" sz="1800" dirty="0">
              <a:solidFill>
                <a:srgbClr val="FF0000"/>
              </a:solidFill>
            </a:endParaRPr>
          </a:p>
          <a:p>
            <a:pPr marL="0" indent="0">
              <a:buNone/>
            </a:pPr>
            <a:endParaRPr lang="en-US" dirty="0" smtClean="0"/>
          </a:p>
          <a:p>
            <a:pPr marL="0" indent="0">
              <a:buNone/>
            </a:pPr>
            <a:endParaRPr lang="en-US" dirty="0" smtClean="0"/>
          </a:p>
          <a:p>
            <a:endParaRPr lang="en-US" dirty="0"/>
          </a:p>
        </p:txBody>
      </p:sp>
      <p:pic>
        <p:nvPicPr>
          <p:cNvPr id="5" name="QBI_curve_transparency_lores.tif" descr="/Volumes/GRAPHICS/Graphics Work In Progress/QBI Corporate/Faculty Powerpoint/QBI_curve_transparency_lores.tif"/>
          <p:cNvPicPr>
            <a:picLocks noChangeAspect="1"/>
          </p:cNvPicPr>
          <p:nvPr/>
        </p:nvPicPr>
        <p:blipFill>
          <a:blip r:embed="rId3" r:link="rId4"/>
          <a:stretch>
            <a:fillRect/>
          </a:stretch>
        </p:blipFill>
        <p:spPr>
          <a:xfrm>
            <a:off x="0" y="4613356"/>
            <a:ext cx="9144000" cy="2248578"/>
          </a:xfrm>
          <a:prstGeom prst="rect">
            <a:avLst/>
          </a:prstGeom>
        </p:spPr>
      </p:pic>
      <p:sp>
        <p:nvSpPr>
          <p:cNvPr id="6" name="TextBox 5"/>
          <p:cNvSpPr txBox="1"/>
          <p:nvPr/>
        </p:nvSpPr>
        <p:spPr>
          <a:xfrm>
            <a:off x="4389895" y="3916673"/>
            <a:ext cx="4872714" cy="1477328"/>
          </a:xfrm>
          <a:prstGeom prst="rect">
            <a:avLst/>
          </a:prstGeom>
          <a:noFill/>
        </p:spPr>
        <p:txBody>
          <a:bodyPr wrap="square" rtlCol="0">
            <a:spAutoFit/>
          </a:bodyPr>
          <a:lstStyle/>
          <a:p>
            <a:r>
              <a:rPr lang="en-US" dirty="0" smtClean="0">
                <a:solidFill>
                  <a:srgbClr val="0000FF"/>
                </a:solidFill>
              </a:rPr>
              <a:t>Although additive relationships (similarities) being very small sample sizes are very large</a:t>
            </a:r>
          </a:p>
          <a:p>
            <a:endParaRPr lang="en-US" dirty="0">
              <a:solidFill>
                <a:srgbClr val="0000FF"/>
              </a:solidFill>
            </a:endParaRPr>
          </a:p>
          <a:p>
            <a:r>
              <a:rPr lang="en-US" dirty="0" smtClean="0">
                <a:solidFill>
                  <a:srgbClr val="0000FF"/>
                </a:solidFill>
              </a:rPr>
              <a:t>Total sample size 10,000</a:t>
            </a:r>
          </a:p>
          <a:p>
            <a:r>
              <a:rPr lang="en-US" dirty="0" smtClean="0">
                <a:solidFill>
                  <a:srgbClr val="0000FF"/>
                </a:solidFill>
              </a:rPr>
              <a:t>Total number of pairs of relationships 50 million</a:t>
            </a:r>
            <a:endParaRPr lang="en-US" dirty="0">
              <a:solidFill>
                <a:srgbClr val="0000FF"/>
              </a:solidFill>
            </a:endParaRPr>
          </a:p>
        </p:txBody>
      </p:sp>
      <p:sp>
        <p:nvSpPr>
          <p:cNvPr id="9" name="TextBox 8"/>
          <p:cNvSpPr txBox="1"/>
          <p:nvPr/>
        </p:nvSpPr>
        <p:spPr>
          <a:xfrm>
            <a:off x="297256" y="243180"/>
            <a:ext cx="8267939" cy="584776"/>
          </a:xfrm>
          <a:prstGeom prst="rect">
            <a:avLst/>
          </a:prstGeom>
          <a:noFill/>
        </p:spPr>
        <p:txBody>
          <a:bodyPr wrap="square" rtlCol="0">
            <a:spAutoFit/>
          </a:bodyPr>
          <a:lstStyle/>
          <a:p>
            <a:r>
              <a:rPr lang="en-US" sz="3200" b="1" i="1" dirty="0" smtClean="0"/>
              <a:t>Whole genome multi-SNP methods</a:t>
            </a:r>
            <a:endParaRPr lang="en-US" sz="3200" b="1" i="1" dirty="0"/>
          </a:p>
        </p:txBody>
      </p:sp>
      <p:pic>
        <p:nvPicPr>
          <p:cNvPr id="4" name="Picture 3" descr="Screen Shot 2012-08-25 at 2.43.3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8" y="3154946"/>
            <a:ext cx="2187937" cy="909721"/>
          </a:xfrm>
          <a:prstGeom prst="rect">
            <a:avLst/>
          </a:prstGeom>
        </p:spPr>
      </p:pic>
      <p:sp>
        <p:nvSpPr>
          <p:cNvPr id="11" name="TextBox 10"/>
          <p:cNvSpPr txBox="1"/>
          <p:nvPr/>
        </p:nvSpPr>
        <p:spPr>
          <a:xfrm>
            <a:off x="297256" y="4752024"/>
            <a:ext cx="681790" cy="369332"/>
          </a:xfrm>
          <a:prstGeom prst="rect">
            <a:avLst/>
          </a:prstGeom>
          <a:noFill/>
        </p:spPr>
        <p:txBody>
          <a:bodyPr wrap="square" rtlCol="0">
            <a:spAutoFit/>
          </a:bodyPr>
          <a:lstStyle/>
          <a:p>
            <a:r>
              <a:rPr lang="en-US" b="1" dirty="0" smtClean="0"/>
              <a:t>A </a:t>
            </a:r>
            <a:r>
              <a:rPr lang="en-US" dirty="0" smtClean="0"/>
              <a:t>=</a:t>
            </a:r>
            <a:endParaRPr lang="en-US" dirty="0"/>
          </a:p>
        </p:txBody>
      </p:sp>
      <p:sp>
        <p:nvSpPr>
          <p:cNvPr id="12" name="Left Bracket 11"/>
          <p:cNvSpPr/>
          <p:nvPr/>
        </p:nvSpPr>
        <p:spPr>
          <a:xfrm>
            <a:off x="813277" y="4118543"/>
            <a:ext cx="165769" cy="166506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ket 12"/>
          <p:cNvSpPr/>
          <p:nvPr/>
        </p:nvSpPr>
        <p:spPr>
          <a:xfrm flipH="1">
            <a:off x="4292135" y="4118543"/>
            <a:ext cx="149727" cy="1665060"/>
          </a:xfrm>
          <a:prstGeom prst="leftBracket">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489577093"/>
              </p:ext>
            </p:extLst>
          </p:nvPr>
        </p:nvGraphicFramePr>
        <p:xfrm>
          <a:off x="956045" y="4211788"/>
          <a:ext cx="3378200" cy="1536700"/>
        </p:xfrm>
        <a:graphic>
          <a:graphicData uri="http://schemas.openxmlformats.org/presentationml/2006/ole">
            <mc:AlternateContent xmlns:mc="http://schemas.openxmlformats.org/markup-compatibility/2006">
              <mc:Choice xmlns:v="urn:schemas-microsoft-com:vml" Requires="v">
                <p:oleObj spid="_x0000_s7197" name="Worksheet" r:id="rId6" imgW="3378200" imgH="1536700" progId="Excel.Sheet.12">
                  <p:embed/>
                </p:oleObj>
              </mc:Choice>
              <mc:Fallback>
                <p:oleObj name="Worksheet" r:id="rId6" imgW="3378200" imgH="1536700" progId="Excel.Sheet.12">
                  <p:embed/>
                  <p:pic>
                    <p:nvPicPr>
                      <p:cNvPr id="0" name=""/>
                      <p:cNvPicPr/>
                      <p:nvPr/>
                    </p:nvPicPr>
                    <p:blipFill>
                      <a:blip r:embed="rId7"/>
                      <a:stretch>
                        <a:fillRect/>
                      </a:stretch>
                    </p:blipFill>
                    <p:spPr>
                      <a:xfrm>
                        <a:off x="956045" y="4211788"/>
                        <a:ext cx="3378200" cy="1536700"/>
                      </a:xfrm>
                      <a:prstGeom prst="rect">
                        <a:avLst/>
                      </a:prstGeom>
                    </p:spPr>
                  </p:pic>
                </p:oleObj>
              </mc:Fallback>
            </mc:AlternateContent>
          </a:graphicData>
        </a:graphic>
      </p:graphicFrame>
      <p:sp>
        <p:nvSpPr>
          <p:cNvPr id="14" name="Slide Number Placeholder 13"/>
          <p:cNvSpPr>
            <a:spLocks noGrp="1"/>
          </p:cNvSpPr>
          <p:nvPr>
            <p:ph type="sldNum" sz="quarter" idx="12"/>
          </p:nvPr>
        </p:nvSpPr>
        <p:spPr/>
        <p:txBody>
          <a:bodyPr/>
          <a:lstStyle/>
          <a:p>
            <a:fld id="{B1A12ECA-0DEE-2246-A927-2C1088E5F117}" type="slidenum">
              <a:rPr lang="en-US" smtClean="0"/>
              <a:t>12</a:t>
            </a:fld>
            <a:endParaRPr lang="en-US"/>
          </a:p>
        </p:txBody>
      </p:sp>
    </p:spTree>
    <p:extLst>
      <p:ext uri="{BB962C8B-B14F-4D97-AF65-F5344CB8AC3E}">
        <p14:creationId xmlns:p14="http://schemas.microsoft.com/office/powerpoint/2010/main" val="25973926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797795" y="4011021"/>
            <a:ext cx="914400" cy="923330"/>
          </a:xfrm>
          <a:prstGeom prst="rect">
            <a:avLst/>
          </a:prstGeom>
          <a:solidFill>
            <a:schemeClr val="accent2">
              <a:lumMod val="40000"/>
              <a:lumOff val="60000"/>
            </a:schemeClr>
          </a:solidFill>
        </p:spPr>
        <p:txBody>
          <a:bodyPr wrap="square" rtlCol="0">
            <a:spAutoFit/>
          </a:bodyPr>
          <a:lstStyle/>
          <a:p>
            <a:r>
              <a:rPr lang="en-US" dirty="0" smtClean="0"/>
              <a:t>Case-case	</a:t>
            </a:r>
          </a:p>
          <a:p>
            <a:endParaRPr lang="en-US" dirty="0"/>
          </a:p>
        </p:txBody>
      </p:sp>
      <p:sp>
        <p:nvSpPr>
          <p:cNvPr id="2" name="Title 1"/>
          <p:cNvSpPr>
            <a:spLocks noGrp="1"/>
          </p:cNvSpPr>
          <p:nvPr>
            <p:ph type="title"/>
          </p:nvPr>
        </p:nvSpPr>
        <p:spPr>
          <a:xfrm>
            <a:off x="457208" y="274638"/>
            <a:ext cx="7257936" cy="779140"/>
          </a:xfrm>
        </p:spPr>
        <p:txBody>
          <a:bodyPr>
            <a:normAutofit/>
          </a:bodyPr>
          <a:lstStyle/>
          <a:p>
            <a:r>
              <a:rPr lang="en-US" sz="3200" b="1" i="1" dirty="0" smtClean="0"/>
              <a:t>Extension to case-control studies</a:t>
            </a:r>
            <a:endParaRPr lang="en-US" sz="3200" b="1" i="1" dirty="0"/>
          </a:p>
        </p:txBody>
      </p:sp>
      <p:pic>
        <p:nvPicPr>
          <p:cNvPr id="5" name="Picture 4" descr="Screen shot 2011-12-14 at 1.31.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88" y="1954068"/>
            <a:ext cx="1797272" cy="248841"/>
          </a:xfrm>
          <a:prstGeom prst="rect">
            <a:avLst/>
          </a:prstGeom>
        </p:spPr>
      </p:pic>
      <p:pic>
        <p:nvPicPr>
          <p:cNvPr id="6" name="Picture 5" descr="Screen shot 2011-12-14 at 1.35.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8" y="1053778"/>
            <a:ext cx="5089639" cy="900290"/>
          </a:xfrm>
          <a:prstGeom prst="rect">
            <a:avLst/>
          </a:prstGeom>
        </p:spPr>
      </p:pic>
      <p:sp>
        <p:nvSpPr>
          <p:cNvPr id="3" name="Rectangle 2"/>
          <p:cNvSpPr/>
          <p:nvPr/>
        </p:nvSpPr>
        <p:spPr>
          <a:xfrm>
            <a:off x="5630608" y="2339623"/>
            <a:ext cx="1508940" cy="383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30088" y="2145748"/>
            <a:ext cx="9144000" cy="4525963"/>
          </a:xfrm>
        </p:spPr>
        <p:txBody>
          <a:bodyPr/>
          <a:lstStyle/>
          <a:p>
            <a:r>
              <a:rPr lang="en-AU" sz="2000" dirty="0" smtClean="0"/>
              <a:t>Take ‘unrelated’ individuals</a:t>
            </a:r>
          </a:p>
          <a:p>
            <a:r>
              <a:rPr lang="en-AU" sz="2000" dirty="0" smtClean="0"/>
              <a:t>Estimate genetic relationships between all pairs of individuals from genotyped markers</a:t>
            </a:r>
          </a:p>
          <a:p>
            <a:r>
              <a:rPr lang="en-AU" sz="2000" dirty="0" smtClean="0"/>
              <a:t>Estimate of variance &gt; zero when</a:t>
            </a:r>
          </a:p>
          <a:p>
            <a:pPr marL="0" indent="0">
              <a:buNone/>
            </a:pPr>
            <a:r>
              <a:rPr lang="en-AU" sz="2000" dirty="0" smtClean="0"/>
              <a:t>	</a:t>
            </a:r>
            <a:r>
              <a:rPr lang="en-AU" sz="2000" dirty="0" smtClean="0">
                <a:solidFill>
                  <a:srgbClr val="FF0000"/>
                </a:solidFill>
              </a:rPr>
              <a:t>case-case </a:t>
            </a:r>
            <a:r>
              <a:rPr lang="en-AU" sz="2000" dirty="0" smtClean="0"/>
              <a:t>pairs and </a:t>
            </a:r>
            <a:r>
              <a:rPr lang="en-AU" sz="2000" dirty="0" smtClean="0">
                <a:solidFill>
                  <a:srgbClr val="FF0000"/>
                </a:solidFill>
              </a:rPr>
              <a:t>control-control </a:t>
            </a:r>
            <a:r>
              <a:rPr lang="en-AU" sz="2000" dirty="0" smtClean="0"/>
              <a:t>pairs are more similar than </a:t>
            </a:r>
            <a:r>
              <a:rPr lang="en-AU" sz="2000" dirty="0" smtClean="0">
                <a:solidFill>
                  <a:srgbClr val="FF0000"/>
                </a:solidFill>
              </a:rPr>
              <a:t>case-control </a:t>
            </a:r>
            <a:r>
              <a:rPr lang="en-AU" sz="2000" dirty="0" smtClean="0"/>
              <a:t>pairs</a:t>
            </a:r>
            <a:endParaRPr lang="en-AU" sz="2000" dirty="0"/>
          </a:p>
          <a:p>
            <a:pPr marL="0" indent="0">
              <a:buNone/>
            </a:pPr>
            <a:endParaRPr lang="en-US" dirty="0"/>
          </a:p>
        </p:txBody>
      </p:sp>
      <p:sp>
        <p:nvSpPr>
          <p:cNvPr id="11" name="Rectangle 10"/>
          <p:cNvSpPr/>
          <p:nvPr/>
        </p:nvSpPr>
        <p:spPr>
          <a:xfrm>
            <a:off x="3712195" y="4011021"/>
            <a:ext cx="914400" cy="822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Case-control	</a:t>
            </a:r>
          </a:p>
        </p:txBody>
      </p:sp>
      <p:sp>
        <p:nvSpPr>
          <p:cNvPr id="12" name="Rectangle 11"/>
          <p:cNvSpPr/>
          <p:nvPr/>
        </p:nvSpPr>
        <p:spPr>
          <a:xfrm>
            <a:off x="2797795" y="4833981"/>
            <a:ext cx="9144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Case-control</a:t>
            </a:r>
          </a:p>
        </p:txBody>
      </p:sp>
      <p:sp>
        <p:nvSpPr>
          <p:cNvPr id="14" name="TextBox 13"/>
          <p:cNvSpPr txBox="1"/>
          <p:nvPr/>
        </p:nvSpPr>
        <p:spPr>
          <a:xfrm>
            <a:off x="3712195" y="4833981"/>
            <a:ext cx="914400" cy="923330"/>
          </a:xfrm>
          <a:prstGeom prst="rect">
            <a:avLst/>
          </a:prstGeom>
          <a:solidFill>
            <a:srgbClr val="FFFF00"/>
          </a:solidFill>
        </p:spPr>
        <p:txBody>
          <a:bodyPr wrap="square" rtlCol="0">
            <a:spAutoFit/>
          </a:bodyPr>
          <a:lstStyle/>
          <a:p>
            <a:r>
              <a:rPr lang="en-US" dirty="0" smtClean="0"/>
              <a:t>Control-control	</a:t>
            </a:r>
            <a:endParaRPr lang="en-US" dirty="0"/>
          </a:p>
        </p:txBody>
      </p:sp>
      <p:sp>
        <p:nvSpPr>
          <p:cNvPr id="15" name="TextBox 14"/>
          <p:cNvSpPr txBox="1"/>
          <p:nvPr/>
        </p:nvSpPr>
        <p:spPr>
          <a:xfrm>
            <a:off x="1453555" y="4393850"/>
            <a:ext cx="673224" cy="584776"/>
          </a:xfrm>
          <a:prstGeom prst="rect">
            <a:avLst/>
          </a:prstGeom>
          <a:noFill/>
        </p:spPr>
        <p:txBody>
          <a:bodyPr wrap="square" rtlCol="0">
            <a:spAutoFit/>
          </a:bodyPr>
          <a:lstStyle/>
          <a:p>
            <a:r>
              <a:rPr lang="en-US" sz="3200" dirty="0" smtClean="0"/>
              <a:t>A= </a:t>
            </a:r>
            <a:endParaRPr lang="en-US" sz="3200" dirty="0"/>
          </a:p>
        </p:txBody>
      </p:sp>
      <p:sp>
        <p:nvSpPr>
          <p:cNvPr id="7" name="Left Bracket 6"/>
          <p:cNvSpPr/>
          <p:nvPr/>
        </p:nvSpPr>
        <p:spPr>
          <a:xfrm>
            <a:off x="2499895" y="4011021"/>
            <a:ext cx="133684" cy="1746290"/>
          </a:xfrm>
          <a:prstGeom prst="leftBracket">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Left Bracket 15"/>
          <p:cNvSpPr/>
          <p:nvPr/>
        </p:nvSpPr>
        <p:spPr>
          <a:xfrm flipH="1">
            <a:off x="4681998" y="4011021"/>
            <a:ext cx="208169" cy="1746290"/>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1A12ECA-0DEE-2246-A927-2C1088E5F117}" type="slidenum">
              <a:rPr lang="en-US" smtClean="0"/>
              <a:t>13</a:t>
            </a:fld>
            <a:endParaRPr lang="en-US"/>
          </a:p>
        </p:txBody>
      </p:sp>
    </p:spTree>
    <p:extLst>
      <p:ext uri="{BB962C8B-B14F-4D97-AF65-F5344CB8AC3E}">
        <p14:creationId xmlns:p14="http://schemas.microsoft.com/office/powerpoint/2010/main" val="284452202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04" y="274638"/>
            <a:ext cx="8229600" cy="1143000"/>
          </a:xfrm>
        </p:spPr>
        <p:txBody>
          <a:bodyPr>
            <a:normAutofit/>
          </a:bodyPr>
          <a:lstStyle/>
          <a:p>
            <a:r>
              <a:rPr lang="en-US" sz="3200" b="1" i="1" dirty="0" smtClean="0"/>
              <a:t>Problem 1- </a:t>
            </a:r>
            <a:r>
              <a:rPr lang="en-US" sz="3200" b="1" i="1" dirty="0" smtClean="0">
                <a:solidFill>
                  <a:srgbClr val="FF0000"/>
                </a:solidFill>
              </a:rPr>
              <a:t>separation of real signal from </a:t>
            </a:r>
            <a:r>
              <a:rPr lang="en-US" sz="3200" b="1" i="1" dirty="0" err="1" smtClean="0">
                <a:solidFill>
                  <a:srgbClr val="FF0000"/>
                </a:solidFill>
              </a:rPr>
              <a:t>artefacts</a:t>
            </a:r>
            <a:endParaRPr lang="en-US" sz="3200" b="1" i="1" dirty="0">
              <a:solidFill>
                <a:srgbClr val="FF0000"/>
              </a:solidFill>
            </a:endParaRPr>
          </a:p>
        </p:txBody>
      </p:sp>
      <p:sp>
        <p:nvSpPr>
          <p:cNvPr id="3" name="Content Placeholder 2"/>
          <p:cNvSpPr>
            <a:spLocks noGrp="1"/>
          </p:cNvSpPr>
          <p:nvPr>
            <p:ph idx="1"/>
          </p:nvPr>
        </p:nvSpPr>
        <p:spPr>
          <a:xfrm>
            <a:off x="53656" y="1600206"/>
            <a:ext cx="9090344" cy="4525963"/>
          </a:xfrm>
        </p:spPr>
        <p:txBody>
          <a:bodyPr>
            <a:normAutofit/>
          </a:bodyPr>
          <a:lstStyle/>
          <a:p>
            <a:pPr marL="0" indent="0">
              <a:buNone/>
            </a:pPr>
            <a:r>
              <a:rPr lang="en-US" dirty="0" smtClean="0"/>
              <a:t>Anything that makes </a:t>
            </a:r>
          </a:p>
          <a:p>
            <a:pPr lvl="1"/>
            <a:r>
              <a:rPr lang="en-US" sz="2400" dirty="0" smtClean="0"/>
              <a:t>genotypes of cases more similar to genotypes of other cases than to controls </a:t>
            </a:r>
          </a:p>
          <a:p>
            <a:pPr lvl="1"/>
            <a:r>
              <a:rPr lang="en-US" sz="2400" dirty="0"/>
              <a:t>genotypes of </a:t>
            </a:r>
            <a:r>
              <a:rPr lang="en-US" sz="2400" dirty="0" smtClean="0"/>
              <a:t>controls more </a:t>
            </a:r>
            <a:r>
              <a:rPr lang="en-US" sz="2400" dirty="0"/>
              <a:t>similar to genotypes of other </a:t>
            </a:r>
            <a:r>
              <a:rPr lang="en-US" sz="2400" dirty="0" smtClean="0"/>
              <a:t>controls </a:t>
            </a:r>
            <a:r>
              <a:rPr lang="en-US" sz="2400" dirty="0"/>
              <a:t>than to </a:t>
            </a:r>
            <a:r>
              <a:rPr lang="en-US" sz="2400" dirty="0" smtClean="0"/>
              <a:t>cases</a:t>
            </a:r>
          </a:p>
          <a:p>
            <a:pPr marL="0" indent="0">
              <a:buNone/>
            </a:pPr>
            <a:r>
              <a:rPr lang="en-US" dirty="0"/>
              <a:t>w</a:t>
            </a:r>
            <a:r>
              <a:rPr lang="en-US" dirty="0" smtClean="0"/>
              <a:t>ill be partitioned as SNP-heritability </a:t>
            </a:r>
            <a:endParaRPr lang="en-US" sz="2400" dirty="0">
              <a:solidFill>
                <a:srgbClr val="FF0000"/>
              </a:solidFill>
            </a:endParaRPr>
          </a:p>
          <a:p>
            <a:pPr lvl="1"/>
            <a:r>
              <a:rPr lang="en-US" sz="2400" dirty="0" smtClean="0">
                <a:solidFill>
                  <a:srgbClr val="FF0000"/>
                </a:solidFill>
              </a:rPr>
              <a:t>Case blood collection protocols differ from those of controls</a:t>
            </a:r>
          </a:p>
          <a:p>
            <a:pPr lvl="1"/>
            <a:r>
              <a:rPr lang="en-US" sz="2400" dirty="0" smtClean="0">
                <a:solidFill>
                  <a:srgbClr val="FF0000"/>
                </a:solidFill>
              </a:rPr>
              <a:t>Often cases and controls genotyped independently</a:t>
            </a:r>
            <a:endParaRPr lang="en-US" sz="2400" dirty="0">
              <a:solidFill>
                <a:srgbClr val="FF0000"/>
              </a:solidFill>
            </a:endParaRPr>
          </a:p>
          <a:p>
            <a:pPr lvl="1"/>
            <a:endParaRPr lang="en-US" dirty="0" smtClean="0"/>
          </a:p>
          <a:p>
            <a:pPr lvl="1"/>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14</a:t>
            </a:fld>
            <a:endParaRPr lang="en-US"/>
          </a:p>
        </p:txBody>
      </p:sp>
    </p:spTree>
    <p:extLst>
      <p:ext uri="{BB962C8B-B14F-4D97-AF65-F5344CB8AC3E}">
        <p14:creationId xmlns:p14="http://schemas.microsoft.com/office/powerpoint/2010/main" val="5665940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420100" cy="1240013"/>
          </a:xfrm>
        </p:spPr>
        <p:txBody>
          <a:bodyPr>
            <a:normAutofit fontScale="90000"/>
          </a:bodyPr>
          <a:lstStyle/>
          <a:p>
            <a:r>
              <a:rPr lang="en-US" sz="3600" b="1" i="1" dirty="0" smtClean="0"/>
              <a:t>Demonstration of impact of consistent difference between cases and controls</a:t>
            </a:r>
            <a:br>
              <a:rPr lang="en-US" sz="3600" b="1" i="1" dirty="0" smtClean="0"/>
            </a:br>
            <a:r>
              <a:rPr lang="en-US" sz="2400" dirty="0" smtClean="0"/>
              <a:t/>
            </a:r>
            <a:br>
              <a:rPr lang="en-US" sz="2400" dirty="0" smtClean="0"/>
            </a:br>
            <a:endParaRPr lang="en-US"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2740285811"/>
              </p:ext>
            </p:extLst>
          </p:nvPr>
        </p:nvGraphicFramePr>
        <p:xfrm>
          <a:off x="456783" y="2320892"/>
          <a:ext cx="8420100" cy="2179637"/>
        </p:xfrm>
        <a:graphic>
          <a:graphicData uri="http://schemas.openxmlformats.org/presentationml/2006/ole">
            <mc:AlternateContent xmlns:mc="http://schemas.openxmlformats.org/markup-compatibility/2006">
              <mc:Choice xmlns:v="urn:schemas-microsoft-com:vml" Requires="v">
                <p:oleObj spid="_x0000_s1104" name="Document" r:id="rId3" imgW="5905500" imgH="1498600" progId="Word.Document.12">
                  <p:embed/>
                </p:oleObj>
              </mc:Choice>
              <mc:Fallback>
                <p:oleObj name="Document" r:id="rId3" imgW="5905500" imgH="1498600" progId="Word.Document.12">
                  <p:embed/>
                  <p:pic>
                    <p:nvPicPr>
                      <p:cNvPr id="0" name=""/>
                      <p:cNvPicPr/>
                      <p:nvPr/>
                    </p:nvPicPr>
                    <p:blipFill>
                      <a:blip r:embed="rId4"/>
                      <a:stretch>
                        <a:fillRect/>
                      </a:stretch>
                    </p:blipFill>
                    <p:spPr>
                      <a:xfrm>
                        <a:off x="456783" y="2320892"/>
                        <a:ext cx="8420100" cy="2179637"/>
                      </a:xfrm>
                      <a:prstGeom prst="rect">
                        <a:avLst/>
                      </a:prstGeom>
                    </p:spPr>
                  </p:pic>
                </p:oleObj>
              </mc:Fallback>
            </mc:AlternateContent>
          </a:graphicData>
        </a:graphic>
      </p:graphicFrame>
      <p:sp>
        <p:nvSpPr>
          <p:cNvPr id="3" name="TextBox 2"/>
          <p:cNvSpPr txBox="1"/>
          <p:nvPr/>
        </p:nvSpPr>
        <p:spPr>
          <a:xfrm>
            <a:off x="148756" y="4712245"/>
            <a:ext cx="4610872" cy="923330"/>
          </a:xfrm>
          <a:prstGeom prst="rect">
            <a:avLst/>
          </a:prstGeom>
          <a:noFill/>
        </p:spPr>
        <p:txBody>
          <a:bodyPr wrap="square" rtlCol="0">
            <a:spAutoFit/>
          </a:bodyPr>
          <a:lstStyle/>
          <a:p>
            <a:r>
              <a:rPr lang="en-US" dirty="0" smtClean="0">
                <a:solidFill>
                  <a:srgbClr val="FF0000"/>
                </a:solidFill>
              </a:rPr>
              <a:t>Solution </a:t>
            </a:r>
            <a:r>
              <a:rPr lang="en-US" dirty="0">
                <a:solidFill>
                  <a:srgbClr val="FF0000"/>
                </a:solidFill>
              </a:rPr>
              <a:t> </a:t>
            </a:r>
            <a:r>
              <a:rPr lang="en-US" dirty="0" smtClean="0">
                <a:solidFill>
                  <a:srgbClr val="FF0000"/>
                </a:solidFill>
              </a:rPr>
              <a:t>	-apply very stringent QC</a:t>
            </a:r>
          </a:p>
          <a:p>
            <a:r>
              <a:rPr lang="en-US" dirty="0">
                <a:solidFill>
                  <a:srgbClr val="FF0000"/>
                </a:solidFill>
              </a:rPr>
              <a:t>	</a:t>
            </a:r>
            <a:r>
              <a:rPr lang="en-US" dirty="0" smtClean="0">
                <a:solidFill>
                  <a:srgbClr val="FF0000"/>
                </a:solidFill>
              </a:rPr>
              <a:t>	- loses real signal as well as </a:t>
            </a:r>
            <a:r>
              <a:rPr lang="en-US" dirty="0" err="1" smtClean="0">
                <a:solidFill>
                  <a:srgbClr val="FF0000"/>
                </a:solidFill>
              </a:rPr>
              <a:t>artefacts</a:t>
            </a:r>
            <a:endParaRPr lang="en-US" dirty="0" smtClean="0">
              <a:solidFill>
                <a:srgbClr val="FF0000"/>
              </a:solidFill>
            </a:endParaRPr>
          </a:p>
          <a:p>
            <a:r>
              <a:rPr lang="en-US" dirty="0">
                <a:solidFill>
                  <a:srgbClr val="FF0000"/>
                </a:solidFill>
              </a:rPr>
              <a:t>	</a:t>
            </a:r>
            <a:r>
              <a:rPr lang="en-US" dirty="0" smtClean="0">
                <a:solidFill>
                  <a:srgbClr val="FF0000"/>
                </a:solidFill>
              </a:rPr>
              <a:t>	- fit ancestry PC as covariates</a:t>
            </a:r>
            <a:endParaRPr lang="en-US" dirty="0">
              <a:solidFill>
                <a:srgbClr val="FF0000"/>
              </a:solidFill>
            </a:endParaRPr>
          </a:p>
        </p:txBody>
      </p:sp>
      <p:sp>
        <p:nvSpPr>
          <p:cNvPr id="6" name="TextBox 5"/>
          <p:cNvSpPr txBox="1"/>
          <p:nvPr/>
        </p:nvSpPr>
        <p:spPr>
          <a:xfrm>
            <a:off x="457200" y="1392254"/>
            <a:ext cx="5942652" cy="923330"/>
          </a:xfrm>
          <a:prstGeom prst="rect">
            <a:avLst/>
          </a:prstGeom>
          <a:noFill/>
        </p:spPr>
        <p:txBody>
          <a:bodyPr wrap="none" rtlCol="0">
            <a:spAutoFit/>
          </a:bodyPr>
          <a:lstStyle/>
          <a:p>
            <a:r>
              <a:rPr lang="en-US" dirty="0" smtClean="0"/>
              <a:t>Two control data sets – pretend one data set are “cases”</a:t>
            </a:r>
          </a:p>
          <a:p>
            <a:pPr marL="285750" indent="-285750">
              <a:buFont typeface="Arial"/>
              <a:buChar char="•"/>
            </a:pPr>
            <a:r>
              <a:rPr lang="en-US" dirty="0" smtClean="0"/>
              <a:t>Both data sets called with </a:t>
            </a:r>
            <a:r>
              <a:rPr lang="en-US" dirty="0"/>
              <a:t>the </a:t>
            </a:r>
            <a:r>
              <a:rPr lang="en-US" dirty="0" err="1" smtClean="0"/>
              <a:t>Illuminus</a:t>
            </a:r>
            <a:r>
              <a:rPr lang="en-US" dirty="0" smtClean="0"/>
              <a:t> calling algorithm </a:t>
            </a:r>
          </a:p>
          <a:p>
            <a:pPr marL="285750" indent="-285750">
              <a:buFont typeface="Arial"/>
              <a:buChar char="•"/>
            </a:pPr>
            <a:r>
              <a:rPr lang="en-US" dirty="0" smtClean="0"/>
              <a:t>Data set 1 genotypes </a:t>
            </a:r>
            <a:r>
              <a:rPr lang="en-US" dirty="0"/>
              <a:t>called </a:t>
            </a:r>
            <a:r>
              <a:rPr lang="en-US" dirty="0" smtClean="0"/>
              <a:t>also with </a:t>
            </a:r>
            <a:r>
              <a:rPr lang="en-US" dirty="0" err="1" smtClean="0"/>
              <a:t>Gencall</a:t>
            </a:r>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15</a:t>
            </a:fld>
            <a:endParaRPr lang="en-US"/>
          </a:p>
        </p:txBody>
      </p:sp>
      <p:pic>
        <p:nvPicPr>
          <p:cNvPr id="7" name="Picture 6" descr="Screen Shot 2013-02-19 at 10.16.2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582" y="4876707"/>
            <a:ext cx="4171295" cy="1517736"/>
          </a:xfrm>
          <a:prstGeom prst="rect">
            <a:avLst/>
          </a:prstGeom>
        </p:spPr>
      </p:pic>
    </p:spTree>
    <p:extLst>
      <p:ext uri="{BB962C8B-B14F-4D97-AF65-F5344CB8AC3E}">
        <p14:creationId xmlns:p14="http://schemas.microsoft.com/office/powerpoint/2010/main" val="172085359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Screen Shot 2013-02-18 at 9.1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34" y="1788804"/>
            <a:ext cx="2678469" cy="2519495"/>
          </a:xfrm>
          <a:prstGeom prst="rect">
            <a:avLst/>
          </a:prstGeom>
        </p:spPr>
      </p:pic>
      <p:sp>
        <p:nvSpPr>
          <p:cNvPr id="5" name="Rectangle 4"/>
          <p:cNvSpPr/>
          <p:nvPr/>
        </p:nvSpPr>
        <p:spPr>
          <a:xfrm>
            <a:off x="219547" y="4134256"/>
            <a:ext cx="2605561" cy="327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smtClean="0">
                <a:solidFill>
                  <a:srgbClr val="3366FF"/>
                </a:solidFill>
                <a:latin typeface="Arial" pitchFamily="34" charset="0"/>
                <a:cs typeface="Arial" pitchFamily="34" charset="0"/>
              </a:rPr>
              <a:t>Prop: Unaffected </a:t>
            </a:r>
            <a:r>
              <a:rPr lang="en-US" dirty="0" smtClean="0">
                <a:solidFill>
                  <a:schemeClr val="tx1"/>
                </a:solidFill>
                <a:latin typeface="Arial" pitchFamily="34" charset="0"/>
                <a:cs typeface="Arial" pitchFamily="34" charset="0"/>
              </a:rPr>
              <a:t>(1-K)</a:t>
            </a:r>
            <a:endParaRPr lang="en-AU" dirty="0">
              <a:solidFill>
                <a:schemeClr val="tx1"/>
              </a:solidFill>
              <a:latin typeface="Arial" pitchFamily="34" charset="0"/>
              <a:cs typeface="Arial" pitchFamily="34" charset="0"/>
            </a:endParaRPr>
          </a:p>
        </p:txBody>
      </p:sp>
      <p:sp>
        <p:nvSpPr>
          <p:cNvPr id="6" name="Rectangle 5"/>
          <p:cNvSpPr/>
          <p:nvPr/>
        </p:nvSpPr>
        <p:spPr>
          <a:xfrm>
            <a:off x="2990686" y="4125906"/>
            <a:ext cx="1987421" cy="327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solidFill>
                  <a:srgbClr val="3366FF"/>
                </a:solidFill>
                <a:latin typeface="Arial" pitchFamily="34" charset="0"/>
                <a:cs typeface="Arial" pitchFamily="34" charset="0"/>
              </a:rPr>
              <a:t>A</a:t>
            </a:r>
            <a:r>
              <a:rPr lang="en-US" dirty="0" smtClean="0">
                <a:solidFill>
                  <a:srgbClr val="3366FF"/>
                </a:solidFill>
                <a:latin typeface="Arial" pitchFamily="34" charset="0"/>
                <a:cs typeface="Arial" pitchFamily="34" charset="0"/>
              </a:rPr>
              <a:t>ffected </a:t>
            </a:r>
            <a:r>
              <a:rPr lang="en-US" dirty="0" smtClean="0">
                <a:solidFill>
                  <a:schemeClr val="tx1"/>
                </a:solidFill>
                <a:latin typeface="Arial" pitchFamily="34" charset="0"/>
                <a:cs typeface="Arial" pitchFamily="34" charset="0"/>
              </a:rPr>
              <a:t>(K)</a:t>
            </a:r>
            <a:endParaRPr lang="en-AU" dirty="0">
              <a:solidFill>
                <a:schemeClr val="tx1"/>
              </a:solidFill>
              <a:latin typeface="Arial" pitchFamily="34" charset="0"/>
              <a:cs typeface="Arial" pitchFamily="34" charset="0"/>
            </a:endParaRPr>
          </a:p>
        </p:txBody>
      </p:sp>
      <p:sp>
        <p:nvSpPr>
          <p:cNvPr id="7" name="Rounded Rectangle 6"/>
          <p:cNvSpPr/>
          <p:nvPr/>
        </p:nvSpPr>
        <p:spPr>
          <a:xfrm>
            <a:off x="2455611" y="3518259"/>
            <a:ext cx="687953" cy="2337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i="1" dirty="0" smtClean="0">
                <a:solidFill>
                  <a:schemeClr val="tx1"/>
                </a:solidFill>
              </a:rPr>
              <a:t>x</a:t>
            </a:r>
            <a:endParaRPr lang="en-AU" sz="1400" i="1" dirty="0">
              <a:solidFill>
                <a:schemeClr val="tx1"/>
              </a:solidFill>
            </a:endParaRPr>
          </a:p>
        </p:txBody>
      </p:sp>
      <p:sp>
        <p:nvSpPr>
          <p:cNvPr id="8" name="AutoShape 3"/>
          <p:cNvSpPr>
            <a:spLocks noChangeAspect="1" noChangeArrowheads="1" noTextEdit="1"/>
          </p:cNvSpPr>
          <p:nvPr/>
        </p:nvSpPr>
        <p:spPr bwMode="auto">
          <a:xfrm>
            <a:off x="9555" y="1788804"/>
            <a:ext cx="4595911" cy="23312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0" name="Rectangle 9"/>
          <p:cNvSpPr>
            <a:spLocks noChangeArrowheads="1"/>
          </p:cNvSpPr>
          <p:nvPr/>
        </p:nvSpPr>
        <p:spPr bwMode="auto">
          <a:xfrm>
            <a:off x="3134858" y="3302815"/>
            <a:ext cx="24465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pitchFamily="34" charset="0"/>
              </a:rPr>
              <a:t>z</a:t>
            </a:r>
            <a:endParaRPr kumimoji="0" lang="en-US" sz="1800" b="0" i="0" u="none" strike="noStrike" cap="none" normalizeH="0" baseline="0" dirty="0" smtClean="0">
              <a:ln>
                <a:noFill/>
              </a:ln>
              <a:solidFill>
                <a:schemeClr val="tx1"/>
              </a:solidFill>
              <a:effectLst/>
              <a:latin typeface="Arial" pitchFamily="34" charset="0"/>
            </a:endParaRPr>
          </a:p>
        </p:txBody>
      </p:sp>
      <p:sp>
        <p:nvSpPr>
          <p:cNvPr id="11" name="Freeform 10"/>
          <p:cNvSpPr>
            <a:spLocks/>
          </p:cNvSpPr>
          <p:nvPr/>
        </p:nvSpPr>
        <p:spPr bwMode="auto">
          <a:xfrm>
            <a:off x="3001051" y="3862983"/>
            <a:ext cx="804452" cy="248056"/>
          </a:xfrm>
          <a:custGeom>
            <a:avLst/>
            <a:gdLst/>
            <a:ahLst/>
            <a:cxnLst>
              <a:cxn ang="0">
                <a:pos x="2287" y="70"/>
              </a:cxn>
              <a:cxn ang="0">
                <a:pos x="2278" y="193"/>
              </a:cxn>
              <a:cxn ang="0">
                <a:pos x="2263" y="287"/>
              </a:cxn>
              <a:cxn ang="0">
                <a:pos x="2253" y="321"/>
              </a:cxn>
              <a:cxn ang="0">
                <a:pos x="2240" y="344"/>
              </a:cxn>
              <a:cxn ang="0">
                <a:pos x="2223" y="352"/>
              </a:cxn>
              <a:cxn ang="0">
                <a:pos x="1206" y="351"/>
              </a:cxn>
              <a:cxn ang="0">
                <a:pos x="1197" y="355"/>
              </a:cxn>
              <a:cxn ang="0">
                <a:pos x="1187" y="374"/>
              </a:cxn>
              <a:cxn ang="0">
                <a:pos x="1169" y="447"/>
              </a:cxn>
              <a:cxn ang="0">
                <a:pos x="1157" y="555"/>
              </a:cxn>
              <a:cxn ang="0">
                <a:pos x="1152" y="689"/>
              </a:cxn>
              <a:cxn ang="0">
                <a:pos x="1136" y="689"/>
              </a:cxn>
              <a:cxn ang="0">
                <a:pos x="1132" y="555"/>
              </a:cxn>
              <a:cxn ang="0">
                <a:pos x="1121" y="446"/>
              </a:cxn>
              <a:cxn ang="0">
                <a:pos x="1102" y="374"/>
              </a:cxn>
              <a:cxn ang="0">
                <a:pos x="1092" y="355"/>
              </a:cxn>
              <a:cxn ang="0">
                <a:pos x="1083" y="351"/>
              </a:cxn>
              <a:cxn ang="0">
                <a:pos x="66" y="352"/>
              </a:cxn>
              <a:cxn ang="0">
                <a:pos x="50" y="344"/>
              </a:cxn>
              <a:cxn ang="0">
                <a:pos x="36" y="321"/>
              </a:cxn>
              <a:cxn ang="0">
                <a:pos x="27" y="288"/>
              </a:cxn>
              <a:cxn ang="0">
                <a:pos x="11" y="194"/>
              </a:cxn>
              <a:cxn ang="0">
                <a:pos x="1" y="70"/>
              </a:cxn>
              <a:cxn ang="0">
                <a:pos x="16" y="0"/>
              </a:cxn>
              <a:cxn ang="0">
                <a:pos x="21" y="134"/>
              </a:cxn>
              <a:cxn ang="0">
                <a:pos x="33" y="242"/>
              </a:cxn>
              <a:cxn ang="0">
                <a:pos x="51" y="315"/>
              </a:cxn>
              <a:cxn ang="0">
                <a:pos x="61" y="334"/>
              </a:cxn>
              <a:cxn ang="0">
                <a:pos x="71" y="338"/>
              </a:cxn>
              <a:cxn ang="0">
                <a:pos x="1087" y="336"/>
              </a:cxn>
              <a:cxn ang="0">
                <a:pos x="1104" y="345"/>
              </a:cxn>
              <a:cxn ang="0">
                <a:pos x="1117" y="368"/>
              </a:cxn>
              <a:cxn ang="0">
                <a:pos x="1127" y="402"/>
              </a:cxn>
              <a:cxn ang="0">
                <a:pos x="1142" y="496"/>
              </a:cxn>
              <a:cxn ang="0">
                <a:pos x="1151" y="619"/>
              </a:cxn>
              <a:cxn ang="0">
                <a:pos x="1136" y="688"/>
              </a:cxn>
              <a:cxn ang="0">
                <a:pos x="1141" y="554"/>
              </a:cxn>
              <a:cxn ang="0">
                <a:pos x="1154" y="444"/>
              </a:cxn>
              <a:cxn ang="0">
                <a:pos x="1172" y="369"/>
              </a:cxn>
              <a:cxn ang="0">
                <a:pos x="1183" y="348"/>
              </a:cxn>
              <a:cxn ang="0">
                <a:pos x="1198" y="338"/>
              </a:cxn>
              <a:cxn ang="0">
                <a:pos x="2223" y="336"/>
              </a:cxn>
              <a:cxn ang="0">
                <a:pos x="2231" y="331"/>
              </a:cxn>
              <a:cxn ang="0">
                <a:pos x="2238" y="314"/>
              </a:cxn>
              <a:cxn ang="0">
                <a:pos x="2248" y="284"/>
              </a:cxn>
              <a:cxn ang="0">
                <a:pos x="2262" y="192"/>
              </a:cxn>
              <a:cxn ang="0">
                <a:pos x="2271" y="69"/>
              </a:cxn>
              <a:cxn ang="0">
                <a:pos x="2288" y="1"/>
              </a:cxn>
            </a:cxnLst>
            <a:rect l="0" t="0" r="r" b="b"/>
            <a:pathLst>
              <a:path w="2288" h="696">
                <a:moveTo>
                  <a:pt x="2288" y="1"/>
                </a:moveTo>
                <a:lnTo>
                  <a:pt x="2287" y="70"/>
                </a:lnTo>
                <a:lnTo>
                  <a:pt x="2284" y="135"/>
                </a:lnTo>
                <a:lnTo>
                  <a:pt x="2278" y="193"/>
                </a:lnTo>
                <a:lnTo>
                  <a:pt x="2272" y="244"/>
                </a:lnTo>
                <a:lnTo>
                  <a:pt x="2263" y="287"/>
                </a:lnTo>
                <a:lnTo>
                  <a:pt x="2253" y="320"/>
                </a:lnTo>
                <a:cubicBezTo>
                  <a:pt x="2253" y="320"/>
                  <a:pt x="2253" y="321"/>
                  <a:pt x="2253" y="321"/>
                </a:cubicBezTo>
                <a:lnTo>
                  <a:pt x="2243" y="341"/>
                </a:lnTo>
                <a:cubicBezTo>
                  <a:pt x="2242" y="342"/>
                  <a:pt x="2241" y="344"/>
                  <a:pt x="2240" y="344"/>
                </a:cubicBezTo>
                <a:lnTo>
                  <a:pt x="2228" y="351"/>
                </a:lnTo>
                <a:cubicBezTo>
                  <a:pt x="2226" y="352"/>
                  <a:pt x="2225" y="352"/>
                  <a:pt x="2223" y="352"/>
                </a:cubicBezTo>
                <a:lnTo>
                  <a:pt x="1202" y="352"/>
                </a:lnTo>
                <a:lnTo>
                  <a:pt x="1206" y="351"/>
                </a:lnTo>
                <a:lnTo>
                  <a:pt x="1194" y="358"/>
                </a:lnTo>
                <a:lnTo>
                  <a:pt x="1197" y="355"/>
                </a:lnTo>
                <a:lnTo>
                  <a:pt x="1186" y="375"/>
                </a:lnTo>
                <a:lnTo>
                  <a:pt x="1187" y="374"/>
                </a:lnTo>
                <a:lnTo>
                  <a:pt x="1178" y="406"/>
                </a:lnTo>
                <a:lnTo>
                  <a:pt x="1169" y="447"/>
                </a:lnTo>
                <a:lnTo>
                  <a:pt x="1162" y="498"/>
                </a:lnTo>
                <a:lnTo>
                  <a:pt x="1157" y="555"/>
                </a:lnTo>
                <a:lnTo>
                  <a:pt x="1153" y="620"/>
                </a:lnTo>
                <a:lnTo>
                  <a:pt x="1152" y="689"/>
                </a:lnTo>
                <a:cubicBezTo>
                  <a:pt x="1152" y="693"/>
                  <a:pt x="1149" y="696"/>
                  <a:pt x="1144" y="696"/>
                </a:cubicBezTo>
                <a:cubicBezTo>
                  <a:pt x="1140" y="696"/>
                  <a:pt x="1137" y="693"/>
                  <a:pt x="1136" y="689"/>
                </a:cubicBezTo>
                <a:lnTo>
                  <a:pt x="1135" y="620"/>
                </a:lnTo>
                <a:lnTo>
                  <a:pt x="1132" y="555"/>
                </a:lnTo>
                <a:lnTo>
                  <a:pt x="1126" y="497"/>
                </a:lnTo>
                <a:lnTo>
                  <a:pt x="1121" y="446"/>
                </a:lnTo>
                <a:lnTo>
                  <a:pt x="1112" y="405"/>
                </a:lnTo>
                <a:lnTo>
                  <a:pt x="1102" y="374"/>
                </a:lnTo>
                <a:lnTo>
                  <a:pt x="1102" y="375"/>
                </a:lnTo>
                <a:lnTo>
                  <a:pt x="1092" y="355"/>
                </a:lnTo>
                <a:lnTo>
                  <a:pt x="1095" y="358"/>
                </a:lnTo>
                <a:lnTo>
                  <a:pt x="1083" y="351"/>
                </a:lnTo>
                <a:lnTo>
                  <a:pt x="1087" y="352"/>
                </a:lnTo>
                <a:lnTo>
                  <a:pt x="66" y="352"/>
                </a:lnTo>
                <a:cubicBezTo>
                  <a:pt x="65" y="352"/>
                  <a:pt x="64" y="352"/>
                  <a:pt x="62" y="351"/>
                </a:cubicBezTo>
                <a:lnTo>
                  <a:pt x="50" y="344"/>
                </a:lnTo>
                <a:cubicBezTo>
                  <a:pt x="49" y="344"/>
                  <a:pt x="48" y="343"/>
                  <a:pt x="47" y="341"/>
                </a:cubicBezTo>
                <a:lnTo>
                  <a:pt x="36" y="321"/>
                </a:lnTo>
                <a:cubicBezTo>
                  <a:pt x="36" y="321"/>
                  <a:pt x="36" y="320"/>
                  <a:pt x="36" y="320"/>
                </a:cubicBezTo>
                <a:lnTo>
                  <a:pt x="27" y="288"/>
                </a:lnTo>
                <a:lnTo>
                  <a:pt x="18" y="245"/>
                </a:lnTo>
                <a:lnTo>
                  <a:pt x="11" y="194"/>
                </a:lnTo>
                <a:lnTo>
                  <a:pt x="5" y="135"/>
                </a:lnTo>
                <a:lnTo>
                  <a:pt x="1" y="70"/>
                </a:lnTo>
                <a:lnTo>
                  <a:pt x="0" y="1"/>
                </a:lnTo>
                <a:lnTo>
                  <a:pt x="16" y="0"/>
                </a:lnTo>
                <a:lnTo>
                  <a:pt x="17" y="69"/>
                </a:lnTo>
                <a:lnTo>
                  <a:pt x="21" y="134"/>
                </a:lnTo>
                <a:lnTo>
                  <a:pt x="26" y="191"/>
                </a:lnTo>
                <a:lnTo>
                  <a:pt x="33" y="242"/>
                </a:lnTo>
                <a:lnTo>
                  <a:pt x="42" y="283"/>
                </a:lnTo>
                <a:lnTo>
                  <a:pt x="51" y="315"/>
                </a:lnTo>
                <a:lnTo>
                  <a:pt x="50" y="314"/>
                </a:lnTo>
                <a:lnTo>
                  <a:pt x="61" y="334"/>
                </a:lnTo>
                <a:lnTo>
                  <a:pt x="59" y="331"/>
                </a:lnTo>
                <a:lnTo>
                  <a:pt x="71" y="338"/>
                </a:lnTo>
                <a:lnTo>
                  <a:pt x="66" y="336"/>
                </a:lnTo>
                <a:lnTo>
                  <a:pt x="1087" y="336"/>
                </a:lnTo>
                <a:cubicBezTo>
                  <a:pt x="1089" y="336"/>
                  <a:pt x="1090" y="337"/>
                  <a:pt x="1091" y="338"/>
                </a:cubicBezTo>
                <a:lnTo>
                  <a:pt x="1104" y="345"/>
                </a:lnTo>
                <a:cubicBezTo>
                  <a:pt x="1105" y="345"/>
                  <a:pt x="1106" y="346"/>
                  <a:pt x="1107" y="348"/>
                </a:cubicBezTo>
                <a:lnTo>
                  <a:pt x="1117" y="368"/>
                </a:lnTo>
                <a:cubicBezTo>
                  <a:pt x="1117" y="368"/>
                  <a:pt x="1117" y="369"/>
                  <a:pt x="1117" y="369"/>
                </a:cubicBezTo>
                <a:lnTo>
                  <a:pt x="1127" y="402"/>
                </a:lnTo>
                <a:lnTo>
                  <a:pt x="1136" y="445"/>
                </a:lnTo>
                <a:lnTo>
                  <a:pt x="1142" y="496"/>
                </a:lnTo>
                <a:lnTo>
                  <a:pt x="1148" y="554"/>
                </a:lnTo>
                <a:lnTo>
                  <a:pt x="1151" y="619"/>
                </a:lnTo>
                <a:lnTo>
                  <a:pt x="1152" y="688"/>
                </a:lnTo>
                <a:lnTo>
                  <a:pt x="1136" y="688"/>
                </a:lnTo>
                <a:lnTo>
                  <a:pt x="1137" y="619"/>
                </a:lnTo>
                <a:lnTo>
                  <a:pt x="1141" y="554"/>
                </a:lnTo>
                <a:lnTo>
                  <a:pt x="1147" y="495"/>
                </a:lnTo>
                <a:lnTo>
                  <a:pt x="1154" y="444"/>
                </a:lnTo>
                <a:lnTo>
                  <a:pt x="1163" y="401"/>
                </a:lnTo>
                <a:lnTo>
                  <a:pt x="1172" y="369"/>
                </a:lnTo>
                <a:cubicBezTo>
                  <a:pt x="1172" y="369"/>
                  <a:pt x="1172" y="368"/>
                  <a:pt x="1172" y="368"/>
                </a:cubicBezTo>
                <a:lnTo>
                  <a:pt x="1183" y="348"/>
                </a:lnTo>
                <a:cubicBezTo>
                  <a:pt x="1184" y="346"/>
                  <a:pt x="1185" y="345"/>
                  <a:pt x="1186" y="345"/>
                </a:cubicBezTo>
                <a:lnTo>
                  <a:pt x="1198" y="338"/>
                </a:lnTo>
                <a:cubicBezTo>
                  <a:pt x="1200" y="337"/>
                  <a:pt x="1201" y="336"/>
                  <a:pt x="1202" y="336"/>
                </a:cubicBezTo>
                <a:lnTo>
                  <a:pt x="2223" y="336"/>
                </a:lnTo>
                <a:lnTo>
                  <a:pt x="2219" y="338"/>
                </a:lnTo>
                <a:lnTo>
                  <a:pt x="2231" y="331"/>
                </a:lnTo>
                <a:lnTo>
                  <a:pt x="2228" y="334"/>
                </a:lnTo>
                <a:lnTo>
                  <a:pt x="2238" y="314"/>
                </a:lnTo>
                <a:lnTo>
                  <a:pt x="2238" y="315"/>
                </a:lnTo>
                <a:lnTo>
                  <a:pt x="2248" y="284"/>
                </a:lnTo>
                <a:lnTo>
                  <a:pt x="2257" y="243"/>
                </a:lnTo>
                <a:lnTo>
                  <a:pt x="2262" y="192"/>
                </a:lnTo>
                <a:lnTo>
                  <a:pt x="2268" y="134"/>
                </a:lnTo>
                <a:lnTo>
                  <a:pt x="2271" y="69"/>
                </a:lnTo>
                <a:lnTo>
                  <a:pt x="2272" y="0"/>
                </a:lnTo>
                <a:lnTo>
                  <a:pt x="2288" y="1"/>
                </a:ln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sp>
        <p:nvSpPr>
          <p:cNvPr id="12" name="Freeform 11"/>
          <p:cNvSpPr>
            <a:spLocks/>
          </p:cNvSpPr>
          <p:nvPr/>
        </p:nvSpPr>
        <p:spPr bwMode="auto">
          <a:xfrm>
            <a:off x="1562100" y="3862982"/>
            <a:ext cx="1423906" cy="236632"/>
          </a:xfrm>
          <a:custGeom>
            <a:avLst/>
            <a:gdLst/>
            <a:ahLst/>
            <a:cxnLst>
              <a:cxn ang="0">
                <a:pos x="3388" y="126"/>
              </a:cxn>
              <a:cxn ang="0">
                <a:pos x="3377" y="227"/>
              </a:cxn>
              <a:cxn ang="0">
                <a:pos x="3360" y="298"/>
              </a:cxn>
              <a:cxn ang="0">
                <a:pos x="3350" y="318"/>
              </a:cxn>
              <a:cxn ang="0">
                <a:pos x="3335" y="327"/>
              </a:cxn>
              <a:cxn ang="0">
                <a:pos x="1750" y="328"/>
              </a:cxn>
              <a:cxn ang="0">
                <a:pos x="1744" y="334"/>
              </a:cxn>
              <a:cxn ang="0">
                <a:pos x="1736" y="349"/>
              </a:cxn>
              <a:cxn ang="0">
                <a:pos x="1728" y="378"/>
              </a:cxn>
              <a:cxn ang="0">
                <a:pos x="1713" y="463"/>
              </a:cxn>
              <a:cxn ang="0">
                <a:pos x="1704" y="641"/>
              </a:cxn>
              <a:cxn ang="0">
                <a:pos x="1688" y="641"/>
              </a:cxn>
              <a:cxn ang="0">
                <a:pos x="1679" y="462"/>
              </a:cxn>
              <a:cxn ang="0">
                <a:pos x="1666" y="377"/>
              </a:cxn>
              <a:cxn ang="0">
                <a:pos x="1657" y="349"/>
              </a:cxn>
              <a:cxn ang="0">
                <a:pos x="1650" y="334"/>
              </a:cxn>
              <a:cxn ang="0">
                <a:pos x="1643" y="328"/>
              </a:cxn>
              <a:cxn ang="0">
                <a:pos x="59" y="327"/>
              </a:cxn>
              <a:cxn ang="0">
                <a:pos x="44" y="318"/>
              </a:cxn>
              <a:cxn ang="0">
                <a:pos x="34" y="298"/>
              </a:cxn>
              <a:cxn ang="0">
                <a:pos x="17" y="228"/>
              </a:cxn>
              <a:cxn ang="0">
                <a:pos x="4" y="126"/>
              </a:cxn>
              <a:cxn ang="0">
                <a:pos x="16" y="0"/>
              </a:cxn>
              <a:cxn ang="0">
                <a:pos x="25" y="178"/>
              </a:cxn>
              <a:cxn ang="0">
                <a:pos x="40" y="263"/>
              </a:cxn>
              <a:cxn ang="0">
                <a:pos x="49" y="292"/>
              </a:cxn>
              <a:cxn ang="0">
                <a:pos x="55" y="307"/>
              </a:cxn>
              <a:cxn ang="0">
                <a:pos x="62" y="312"/>
              </a:cxn>
              <a:cxn ang="0">
                <a:pos x="1648" y="314"/>
              </a:cxn>
              <a:cxn ang="0">
                <a:pos x="1661" y="324"/>
              </a:cxn>
              <a:cxn ang="0">
                <a:pos x="1672" y="343"/>
              </a:cxn>
              <a:cxn ang="0">
                <a:pos x="1689" y="413"/>
              </a:cxn>
              <a:cxn ang="0">
                <a:pos x="1700" y="516"/>
              </a:cxn>
              <a:cxn ang="0">
                <a:pos x="1688" y="640"/>
              </a:cxn>
              <a:cxn ang="0">
                <a:pos x="1698" y="460"/>
              </a:cxn>
              <a:cxn ang="0">
                <a:pos x="1713" y="373"/>
              </a:cxn>
              <a:cxn ang="0">
                <a:pos x="1722" y="342"/>
              </a:cxn>
              <a:cxn ang="0">
                <a:pos x="1735" y="321"/>
              </a:cxn>
              <a:cxn ang="0">
                <a:pos x="1750" y="312"/>
              </a:cxn>
              <a:cxn ang="0">
                <a:pos x="3328" y="313"/>
              </a:cxn>
              <a:cxn ang="0">
                <a:pos x="3335" y="311"/>
              </a:cxn>
              <a:cxn ang="0">
                <a:pos x="3345" y="293"/>
              </a:cxn>
              <a:cxn ang="0">
                <a:pos x="3362" y="225"/>
              </a:cxn>
              <a:cxn ang="0">
                <a:pos x="3372" y="125"/>
              </a:cxn>
              <a:cxn ang="0">
                <a:pos x="3392" y="1"/>
              </a:cxn>
            </a:cxnLst>
            <a:rect l="0" t="0" r="r" b="b"/>
            <a:pathLst>
              <a:path w="3392" h="648">
                <a:moveTo>
                  <a:pt x="3392" y="1"/>
                </a:moveTo>
                <a:lnTo>
                  <a:pt x="3388" y="126"/>
                </a:lnTo>
                <a:lnTo>
                  <a:pt x="3383" y="180"/>
                </a:lnTo>
                <a:lnTo>
                  <a:pt x="3377" y="227"/>
                </a:lnTo>
                <a:lnTo>
                  <a:pt x="3369" y="267"/>
                </a:lnTo>
                <a:lnTo>
                  <a:pt x="3360" y="298"/>
                </a:lnTo>
                <a:cubicBezTo>
                  <a:pt x="3360" y="298"/>
                  <a:pt x="3360" y="299"/>
                  <a:pt x="3360" y="299"/>
                </a:cubicBezTo>
                <a:lnTo>
                  <a:pt x="3350" y="318"/>
                </a:lnTo>
                <a:cubicBezTo>
                  <a:pt x="3349" y="320"/>
                  <a:pt x="3348" y="321"/>
                  <a:pt x="3346" y="321"/>
                </a:cubicBezTo>
                <a:lnTo>
                  <a:pt x="3335" y="327"/>
                </a:lnTo>
                <a:cubicBezTo>
                  <a:pt x="3334" y="328"/>
                  <a:pt x="3333" y="328"/>
                  <a:pt x="3331" y="328"/>
                </a:cubicBezTo>
                <a:lnTo>
                  <a:pt x="1750" y="328"/>
                </a:lnTo>
                <a:lnTo>
                  <a:pt x="1755" y="327"/>
                </a:lnTo>
                <a:lnTo>
                  <a:pt x="1744" y="334"/>
                </a:lnTo>
                <a:lnTo>
                  <a:pt x="1746" y="331"/>
                </a:lnTo>
                <a:lnTo>
                  <a:pt x="1736" y="349"/>
                </a:lnTo>
                <a:lnTo>
                  <a:pt x="1737" y="348"/>
                </a:lnTo>
                <a:lnTo>
                  <a:pt x="1728" y="378"/>
                </a:lnTo>
                <a:lnTo>
                  <a:pt x="1720" y="416"/>
                </a:lnTo>
                <a:lnTo>
                  <a:pt x="1713" y="463"/>
                </a:lnTo>
                <a:lnTo>
                  <a:pt x="1708" y="517"/>
                </a:lnTo>
                <a:lnTo>
                  <a:pt x="1704" y="641"/>
                </a:lnTo>
                <a:cubicBezTo>
                  <a:pt x="1704" y="645"/>
                  <a:pt x="1701" y="648"/>
                  <a:pt x="1696" y="648"/>
                </a:cubicBezTo>
                <a:cubicBezTo>
                  <a:pt x="1692" y="648"/>
                  <a:pt x="1689" y="645"/>
                  <a:pt x="1688" y="641"/>
                </a:cubicBezTo>
                <a:lnTo>
                  <a:pt x="1684" y="517"/>
                </a:lnTo>
                <a:lnTo>
                  <a:pt x="1679" y="462"/>
                </a:lnTo>
                <a:lnTo>
                  <a:pt x="1674" y="415"/>
                </a:lnTo>
                <a:lnTo>
                  <a:pt x="1666" y="377"/>
                </a:lnTo>
                <a:lnTo>
                  <a:pt x="1657" y="348"/>
                </a:lnTo>
                <a:lnTo>
                  <a:pt x="1657" y="349"/>
                </a:lnTo>
                <a:lnTo>
                  <a:pt x="1647" y="331"/>
                </a:lnTo>
                <a:lnTo>
                  <a:pt x="1650" y="334"/>
                </a:lnTo>
                <a:lnTo>
                  <a:pt x="1639" y="327"/>
                </a:lnTo>
                <a:lnTo>
                  <a:pt x="1643" y="328"/>
                </a:lnTo>
                <a:lnTo>
                  <a:pt x="62" y="328"/>
                </a:lnTo>
                <a:cubicBezTo>
                  <a:pt x="61" y="328"/>
                  <a:pt x="60" y="328"/>
                  <a:pt x="59" y="327"/>
                </a:cubicBezTo>
                <a:lnTo>
                  <a:pt x="48" y="321"/>
                </a:lnTo>
                <a:cubicBezTo>
                  <a:pt x="46" y="321"/>
                  <a:pt x="45" y="320"/>
                  <a:pt x="44" y="318"/>
                </a:cubicBezTo>
                <a:lnTo>
                  <a:pt x="34" y="299"/>
                </a:lnTo>
                <a:cubicBezTo>
                  <a:pt x="34" y="299"/>
                  <a:pt x="34" y="298"/>
                  <a:pt x="34" y="298"/>
                </a:cubicBezTo>
                <a:lnTo>
                  <a:pt x="25" y="268"/>
                </a:lnTo>
                <a:lnTo>
                  <a:pt x="17" y="228"/>
                </a:lnTo>
                <a:lnTo>
                  <a:pt x="10" y="181"/>
                </a:lnTo>
                <a:lnTo>
                  <a:pt x="4" y="126"/>
                </a:lnTo>
                <a:lnTo>
                  <a:pt x="0" y="1"/>
                </a:lnTo>
                <a:lnTo>
                  <a:pt x="16" y="0"/>
                </a:lnTo>
                <a:lnTo>
                  <a:pt x="20" y="125"/>
                </a:lnTo>
                <a:lnTo>
                  <a:pt x="25" y="178"/>
                </a:lnTo>
                <a:lnTo>
                  <a:pt x="32" y="225"/>
                </a:lnTo>
                <a:lnTo>
                  <a:pt x="40" y="263"/>
                </a:lnTo>
                <a:lnTo>
                  <a:pt x="49" y="293"/>
                </a:lnTo>
                <a:lnTo>
                  <a:pt x="49" y="292"/>
                </a:lnTo>
                <a:lnTo>
                  <a:pt x="59" y="311"/>
                </a:lnTo>
                <a:lnTo>
                  <a:pt x="55" y="307"/>
                </a:lnTo>
                <a:lnTo>
                  <a:pt x="66" y="313"/>
                </a:lnTo>
                <a:lnTo>
                  <a:pt x="62" y="312"/>
                </a:lnTo>
                <a:lnTo>
                  <a:pt x="1643" y="312"/>
                </a:lnTo>
                <a:cubicBezTo>
                  <a:pt x="1645" y="312"/>
                  <a:pt x="1646" y="313"/>
                  <a:pt x="1648" y="314"/>
                </a:cubicBezTo>
                <a:lnTo>
                  <a:pt x="1659" y="321"/>
                </a:lnTo>
                <a:cubicBezTo>
                  <a:pt x="1660" y="321"/>
                  <a:pt x="1661" y="322"/>
                  <a:pt x="1661" y="324"/>
                </a:cubicBezTo>
                <a:lnTo>
                  <a:pt x="1671" y="342"/>
                </a:lnTo>
                <a:cubicBezTo>
                  <a:pt x="1672" y="342"/>
                  <a:pt x="1672" y="343"/>
                  <a:pt x="1672" y="343"/>
                </a:cubicBezTo>
                <a:lnTo>
                  <a:pt x="1681" y="374"/>
                </a:lnTo>
                <a:lnTo>
                  <a:pt x="1689" y="413"/>
                </a:lnTo>
                <a:lnTo>
                  <a:pt x="1695" y="461"/>
                </a:lnTo>
                <a:lnTo>
                  <a:pt x="1700" y="516"/>
                </a:lnTo>
                <a:lnTo>
                  <a:pt x="1704" y="640"/>
                </a:lnTo>
                <a:lnTo>
                  <a:pt x="1688" y="640"/>
                </a:lnTo>
                <a:lnTo>
                  <a:pt x="1692" y="516"/>
                </a:lnTo>
                <a:lnTo>
                  <a:pt x="1698" y="460"/>
                </a:lnTo>
                <a:lnTo>
                  <a:pt x="1705" y="413"/>
                </a:lnTo>
                <a:lnTo>
                  <a:pt x="1713" y="373"/>
                </a:lnTo>
                <a:lnTo>
                  <a:pt x="1722" y="343"/>
                </a:lnTo>
                <a:cubicBezTo>
                  <a:pt x="1722" y="343"/>
                  <a:pt x="1722" y="342"/>
                  <a:pt x="1722" y="342"/>
                </a:cubicBezTo>
                <a:lnTo>
                  <a:pt x="1732" y="324"/>
                </a:lnTo>
                <a:cubicBezTo>
                  <a:pt x="1733" y="322"/>
                  <a:pt x="1734" y="321"/>
                  <a:pt x="1735" y="321"/>
                </a:cubicBezTo>
                <a:lnTo>
                  <a:pt x="1746" y="314"/>
                </a:lnTo>
                <a:cubicBezTo>
                  <a:pt x="1747" y="313"/>
                  <a:pt x="1749" y="312"/>
                  <a:pt x="1750" y="312"/>
                </a:cubicBezTo>
                <a:lnTo>
                  <a:pt x="3331" y="312"/>
                </a:lnTo>
                <a:lnTo>
                  <a:pt x="3328" y="313"/>
                </a:lnTo>
                <a:lnTo>
                  <a:pt x="3339" y="307"/>
                </a:lnTo>
                <a:lnTo>
                  <a:pt x="3335" y="311"/>
                </a:lnTo>
                <a:lnTo>
                  <a:pt x="3345" y="292"/>
                </a:lnTo>
                <a:lnTo>
                  <a:pt x="3345" y="293"/>
                </a:lnTo>
                <a:lnTo>
                  <a:pt x="3354" y="264"/>
                </a:lnTo>
                <a:lnTo>
                  <a:pt x="3362" y="225"/>
                </a:lnTo>
                <a:lnTo>
                  <a:pt x="3367" y="179"/>
                </a:lnTo>
                <a:lnTo>
                  <a:pt x="3372" y="125"/>
                </a:lnTo>
                <a:lnTo>
                  <a:pt x="3376" y="0"/>
                </a:lnTo>
                <a:lnTo>
                  <a:pt x="3392" y="1"/>
                </a:lnTo>
                <a:close/>
              </a:path>
            </a:pathLst>
          </a:custGeom>
          <a:solidFill>
            <a:srgbClr val="4A7EBB"/>
          </a:solidFill>
          <a:ln w="0" cap="flat">
            <a:solidFill>
              <a:srgbClr val="4A7EBB"/>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a:p>
        </p:txBody>
      </p:sp>
      <p:cxnSp>
        <p:nvCxnSpPr>
          <p:cNvPr id="13" name="Straight Arrow Connector 12"/>
          <p:cNvCxnSpPr/>
          <p:nvPr/>
        </p:nvCxnSpPr>
        <p:spPr>
          <a:xfrm flipH="1">
            <a:off x="2999458" y="3518261"/>
            <a:ext cx="1593" cy="344722"/>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a:spLocks noChangeArrowheads="1"/>
          </p:cNvSpPr>
          <p:nvPr/>
        </p:nvSpPr>
        <p:spPr bwMode="auto">
          <a:xfrm>
            <a:off x="2837808" y="3573071"/>
            <a:ext cx="61105" cy="13215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Calibri" pitchFamily="34" charset="0"/>
              </a:rPr>
              <a:t>t</a:t>
            </a:r>
            <a:endParaRPr kumimoji="0" lang="en-US" sz="1800" b="0" i="0" u="none" strike="noStrike" cap="none" normalizeH="0" baseline="0" dirty="0" smtClean="0">
              <a:ln>
                <a:noFill/>
              </a:ln>
              <a:solidFill>
                <a:schemeClr val="tx1"/>
              </a:solidFill>
              <a:effectLst/>
              <a:latin typeface="Arial" pitchFamily="34" charset="0"/>
            </a:endParaRPr>
          </a:p>
        </p:txBody>
      </p:sp>
      <p:grpSp>
        <p:nvGrpSpPr>
          <p:cNvPr id="16" name="Group 15"/>
          <p:cNvGrpSpPr/>
          <p:nvPr/>
        </p:nvGrpSpPr>
        <p:grpSpPr>
          <a:xfrm>
            <a:off x="5224264" y="4606280"/>
            <a:ext cx="3733800" cy="533400"/>
            <a:chOff x="762000" y="5638800"/>
            <a:chExt cx="3733800" cy="533400"/>
          </a:xfrm>
        </p:grpSpPr>
        <p:sp>
          <p:nvSpPr>
            <p:cNvPr id="19" name="Rectangle 18"/>
            <p:cNvSpPr/>
            <p:nvPr/>
          </p:nvSpPr>
          <p:spPr>
            <a:xfrm>
              <a:off x="762000" y="5638800"/>
              <a:ext cx="2217936"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366FF"/>
                  </a:solidFill>
                  <a:latin typeface="Arial" pitchFamily="34" charset="0"/>
                  <a:cs typeface="Arial" pitchFamily="34" charset="0"/>
                </a:rPr>
                <a:t>Prop: Control</a:t>
              </a:r>
              <a:r>
                <a:rPr lang="en-US" dirty="0" smtClean="0">
                  <a:solidFill>
                    <a:schemeClr val="tx1"/>
                  </a:solidFill>
                  <a:latin typeface="Arial" pitchFamily="34" charset="0"/>
                  <a:cs typeface="Arial" pitchFamily="34" charset="0"/>
                </a:rPr>
                <a:t> (1-P)</a:t>
              </a:r>
              <a:endParaRPr lang="en-AU" dirty="0">
                <a:solidFill>
                  <a:schemeClr val="tx1"/>
                </a:solidFill>
                <a:latin typeface="Arial" pitchFamily="34" charset="0"/>
                <a:cs typeface="Arial" pitchFamily="34" charset="0"/>
              </a:endParaRPr>
            </a:p>
          </p:txBody>
        </p:sp>
        <p:sp>
          <p:nvSpPr>
            <p:cNvPr id="20" name="Rectangle 19"/>
            <p:cNvSpPr/>
            <p:nvPr/>
          </p:nvSpPr>
          <p:spPr>
            <a:xfrm>
              <a:off x="2514600" y="5638800"/>
              <a:ext cx="1981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3366FF"/>
                  </a:solidFill>
                  <a:latin typeface="Arial" pitchFamily="34" charset="0"/>
                  <a:cs typeface="Arial" pitchFamily="34" charset="0"/>
                </a:rPr>
                <a:t>Case</a:t>
              </a:r>
              <a:r>
                <a:rPr lang="en-US" dirty="0" smtClean="0">
                  <a:solidFill>
                    <a:schemeClr val="tx1"/>
                  </a:solidFill>
                  <a:latin typeface="Arial" pitchFamily="34" charset="0"/>
                  <a:cs typeface="Arial" pitchFamily="34" charset="0"/>
                </a:rPr>
                <a:t> (P)</a:t>
              </a:r>
              <a:endParaRPr lang="en-AU" dirty="0">
                <a:solidFill>
                  <a:schemeClr val="tx1"/>
                </a:solidFill>
                <a:latin typeface="Arial" pitchFamily="34" charset="0"/>
                <a:cs typeface="Arial" pitchFamily="34" charset="0"/>
              </a:endParaRPr>
            </a:p>
          </p:txBody>
        </p:sp>
      </p:grpSp>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AU"/>
          </a:p>
        </p:txBody>
      </p:sp>
      <p:sp>
        <p:nvSpPr>
          <p:cNvPr id="61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AU"/>
          </a:p>
        </p:txBody>
      </p:sp>
      <p:pic>
        <p:nvPicPr>
          <p:cNvPr id="614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895651" y="5803978"/>
            <a:ext cx="4162425" cy="885825"/>
          </a:xfrm>
          <a:prstGeom prst="rect">
            <a:avLst/>
          </a:prstGeom>
          <a:noFill/>
        </p:spPr>
      </p:pic>
      <p:sp>
        <p:nvSpPr>
          <p:cNvPr id="6149" name="Rectangle 5"/>
          <p:cNvSpPr>
            <a:spLocks noChangeArrowheads="1"/>
          </p:cNvSpPr>
          <p:nvPr/>
        </p:nvSpPr>
        <p:spPr bwMode="auto">
          <a:xfrm>
            <a:off x="0" y="13430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5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AU"/>
          </a:p>
        </p:txBody>
      </p:sp>
      <p:pic>
        <p:nvPicPr>
          <p:cNvPr id="6150" name="Picture 6"/>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7544" y="4653136"/>
            <a:ext cx="2571750" cy="828675"/>
          </a:xfrm>
          <a:prstGeom prst="rect">
            <a:avLst/>
          </a:prstGeom>
          <a:noFill/>
        </p:spPr>
      </p:pic>
      <p:sp>
        <p:nvSpPr>
          <p:cNvPr id="6152" name="Rectangle 8"/>
          <p:cNvSpPr>
            <a:spLocks noChangeArrowheads="1"/>
          </p:cNvSpPr>
          <p:nvPr/>
        </p:nvSpPr>
        <p:spPr bwMode="auto">
          <a:xfrm>
            <a:off x="0" y="12858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28" name="TextBox 27"/>
          <p:cNvSpPr txBox="1"/>
          <p:nvPr/>
        </p:nvSpPr>
        <p:spPr>
          <a:xfrm>
            <a:off x="80687" y="5980836"/>
            <a:ext cx="4109141" cy="646331"/>
          </a:xfrm>
          <a:prstGeom prst="rect">
            <a:avLst/>
          </a:prstGeom>
          <a:noFill/>
        </p:spPr>
        <p:txBody>
          <a:bodyPr wrap="square" rtlCol="0">
            <a:spAutoFit/>
          </a:bodyPr>
          <a:lstStyle/>
          <a:p>
            <a:r>
              <a:rPr lang="en-AU" dirty="0" smtClean="0"/>
              <a:t>Robertson (1950)</a:t>
            </a:r>
          </a:p>
          <a:p>
            <a:r>
              <a:rPr lang="en-AU" dirty="0" smtClean="0"/>
              <a:t>Appendix of </a:t>
            </a:r>
            <a:r>
              <a:rPr lang="en-AU" dirty="0" err="1" smtClean="0"/>
              <a:t>Dempster</a:t>
            </a:r>
            <a:r>
              <a:rPr lang="en-AU" dirty="0" smtClean="0"/>
              <a:t> and Lerner (1950)</a:t>
            </a:r>
            <a:endParaRPr lang="en-AU" dirty="0"/>
          </a:p>
        </p:txBody>
      </p:sp>
      <p:sp>
        <p:nvSpPr>
          <p:cNvPr id="30" name="Title 1"/>
          <p:cNvSpPr>
            <a:spLocks noGrp="1"/>
          </p:cNvSpPr>
          <p:nvPr>
            <p:ph type="title"/>
          </p:nvPr>
        </p:nvSpPr>
        <p:spPr>
          <a:xfrm>
            <a:off x="457200" y="32147"/>
            <a:ext cx="8229600" cy="850106"/>
          </a:xfrm>
        </p:spPr>
        <p:txBody>
          <a:bodyPr>
            <a:normAutofit/>
          </a:bodyPr>
          <a:lstStyle/>
          <a:p>
            <a:r>
              <a:rPr lang="en-US" sz="3200" b="1" i="1" dirty="0" smtClean="0"/>
              <a:t>Problem 2- methodological</a:t>
            </a:r>
            <a:endParaRPr lang="en-US" sz="3200" dirty="0">
              <a:solidFill>
                <a:srgbClr val="FF0000"/>
              </a:solidFill>
            </a:endParaRPr>
          </a:p>
        </p:txBody>
      </p:sp>
      <p:sp>
        <p:nvSpPr>
          <p:cNvPr id="2" name="TextBox 1"/>
          <p:cNvSpPr txBox="1"/>
          <p:nvPr/>
        </p:nvSpPr>
        <p:spPr>
          <a:xfrm>
            <a:off x="721396" y="827838"/>
            <a:ext cx="3994620" cy="1077218"/>
          </a:xfrm>
          <a:prstGeom prst="rect">
            <a:avLst/>
          </a:prstGeom>
          <a:noFill/>
        </p:spPr>
        <p:txBody>
          <a:bodyPr wrap="square" rtlCol="0">
            <a:spAutoFit/>
          </a:bodyPr>
          <a:lstStyle/>
          <a:p>
            <a:r>
              <a:rPr lang="en-US" sz="2800" dirty="0" smtClean="0">
                <a:solidFill>
                  <a:srgbClr val="FF0000"/>
                </a:solidFill>
              </a:rPr>
              <a:t>Scale </a:t>
            </a:r>
          </a:p>
          <a:p>
            <a:r>
              <a:rPr lang="en-US" dirty="0" smtClean="0">
                <a:solidFill>
                  <a:srgbClr val="0000FF"/>
                </a:solidFill>
              </a:rPr>
              <a:t>Convert estimate from 0/1 scale to liability scale</a:t>
            </a:r>
            <a:endParaRPr lang="en-US" dirty="0">
              <a:solidFill>
                <a:srgbClr val="0000FF"/>
              </a:solidFill>
            </a:endParaRPr>
          </a:p>
        </p:txBody>
      </p:sp>
      <p:sp>
        <p:nvSpPr>
          <p:cNvPr id="31" name="TextBox 30"/>
          <p:cNvSpPr txBox="1"/>
          <p:nvPr/>
        </p:nvSpPr>
        <p:spPr>
          <a:xfrm>
            <a:off x="5148064" y="935560"/>
            <a:ext cx="3458877" cy="800219"/>
          </a:xfrm>
          <a:prstGeom prst="rect">
            <a:avLst/>
          </a:prstGeom>
          <a:noFill/>
        </p:spPr>
        <p:txBody>
          <a:bodyPr wrap="square" rtlCol="0">
            <a:spAutoFit/>
          </a:bodyPr>
          <a:lstStyle/>
          <a:p>
            <a:r>
              <a:rPr lang="en-US" sz="2800" dirty="0" smtClean="0">
                <a:solidFill>
                  <a:srgbClr val="FF0000"/>
                </a:solidFill>
              </a:rPr>
              <a:t>Scale + ascertainment</a:t>
            </a:r>
          </a:p>
          <a:p>
            <a:r>
              <a:rPr lang="en-US" dirty="0" smtClean="0">
                <a:solidFill>
                  <a:srgbClr val="3366FF"/>
                </a:solidFill>
              </a:rPr>
              <a:t>Cases highly over-represented</a:t>
            </a:r>
            <a:endParaRPr lang="en-US" dirty="0">
              <a:solidFill>
                <a:srgbClr val="3366FF"/>
              </a:solidFill>
            </a:endParaRPr>
          </a:p>
        </p:txBody>
      </p:sp>
      <p:pic>
        <p:nvPicPr>
          <p:cNvPr id="21" name="Picture 20" descr="Screen Shot 2013-02-18 at 9.15.3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788804"/>
            <a:ext cx="2683876" cy="2474046"/>
          </a:xfrm>
          <a:prstGeom prst="rect">
            <a:avLst/>
          </a:prstGeom>
        </p:spPr>
      </p:pic>
      <p:sp>
        <p:nvSpPr>
          <p:cNvPr id="3" name="Slide Number Placeholder 2"/>
          <p:cNvSpPr>
            <a:spLocks noGrp="1"/>
          </p:cNvSpPr>
          <p:nvPr>
            <p:ph type="sldNum" sz="quarter" idx="12"/>
          </p:nvPr>
        </p:nvSpPr>
        <p:spPr/>
        <p:txBody>
          <a:bodyPr/>
          <a:lstStyle/>
          <a:p>
            <a:fld id="{B1A12ECA-0DEE-2246-A927-2C1088E5F117}" type="slidenum">
              <a:rPr lang="en-US" smtClean="0"/>
              <a:t>16</a:t>
            </a:fld>
            <a:endParaRPr lang="en-US"/>
          </a:p>
        </p:txBody>
      </p:sp>
    </p:spTree>
    <p:extLst>
      <p:ext uri="{BB962C8B-B14F-4D97-AF65-F5344CB8AC3E}">
        <p14:creationId xmlns:p14="http://schemas.microsoft.com/office/powerpoint/2010/main" val="1947549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00100"/>
          </a:xfrm>
        </p:spPr>
        <p:txBody>
          <a:bodyPr>
            <a:normAutofit/>
          </a:bodyPr>
          <a:lstStyle/>
          <a:p>
            <a:r>
              <a:rPr lang="en-US" sz="3200" b="1" i="1" dirty="0" smtClean="0"/>
              <a:t>SNP-chip-heritability</a:t>
            </a:r>
            <a:endParaRPr lang="en-US" sz="3200" b="1" i="1" dirty="0"/>
          </a:p>
        </p:txBody>
      </p:sp>
      <p:pic>
        <p:nvPicPr>
          <p:cNvPr id="4" name="Picture 3" descr="Screen Shot 2012-10-10 at 9.59.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9888"/>
            <a:ext cx="2466895" cy="3408111"/>
          </a:xfrm>
          <a:prstGeom prst="rect">
            <a:avLst/>
          </a:prstGeom>
        </p:spPr>
      </p:pic>
      <p:pic>
        <p:nvPicPr>
          <p:cNvPr id="5" name="Picture 4" descr="Screen Shot 2012-10-10 at 9.59.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4847" y="3537770"/>
            <a:ext cx="2508912" cy="3319244"/>
          </a:xfrm>
          <a:prstGeom prst="rect">
            <a:avLst/>
          </a:prstGeom>
        </p:spPr>
      </p:pic>
      <p:sp>
        <p:nvSpPr>
          <p:cNvPr id="11" name="TextBox 10"/>
          <p:cNvSpPr txBox="1"/>
          <p:nvPr/>
        </p:nvSpPr>
        <p:spPr>
          <a:xfrm>
            <a:off x="457200" y="3168438"/>
            <a:ext cx="2009695" cy="369332"/>
          </a:xfrm>
          <a:prstGeom prst="rect">
            <a:avLst/>
          </a:prstGeom>
          <a:noFill/>
        </p:spPr>
        <p:txBody>
          <a:bodyPr wrap="square" rtlCol="0">
            <a:spAutoFit/>
          </a:bodyPr>
          <a:lstStyle/>
          <a:p>
            <a:r>
              <a:rPr lang="en-US" dirty="0" smtClean="0"/>
              <a:t>What we estimate</a:t>
            </a:r>
            <a:endParaRPr lang="en-US" dirty="0"/>
          </a:p>
        </p:txBody>
      </p:sp>
      <p:sp>
        <p:nvSpPr>
          <p:cNvPr id="12" name="TextBox 11"/>
          <p:cNvSpPr txBox="1"/>
          <p:nvPr/>
        </p:nvSpPr>
        <p:spPr>
          <a:xfrm>
            <a:off x="6677105" y="3163444"/>
            <a:ext cx="2466895" cy="646331"/>
          </a:xfrm>
          <a:prstGeom prst="rect">
            <a:avLst/>
          </a:prstGeom>
          <a:noFill/>
        </p:spPr>
        <p:txBody>
          <a:bodyPr wrap="square" rtlCol="0">
            <a:spAutoFit/>
          </a:bodyPr>
          <a:lstStyle/>
          <a:p>
            <a:r>
              <a:rPr lang="en-US" dirty="0" smtClean="0"/>
              <a:t>What we report</a:t>
            </a:r>
          </a:p>
          <a:p>
            <a:r>
              <a:rPr lang="en-US" dirty="0" smtClean="0"/>
              <a:t>Heritability of liability</a:t>
            </a:r>
          </a:p>
        </p:txBody>
      </p:sp>
      <p:sp>
        <p:nvSpPr>
          <p:cNvPr id="24" name="TextBox 23"/>
          <p:cNvSpPr txBox="1"/>
          <p:nvPr/>
        </p:nvSpPr>
        <p:spPr>
          <a:xfrm>
            <a:off x="457200" y="647700"/>
            <a:ext cx="3147800" cy="369332"/>
          </a:xfrm>
          <a:prstGeom prst="rect">
            <a:avLst/>
          </a:prstGeom>
          <a:noFill/>
        </p:spPr>
        <p:txBody>
          <a:bodyPr wrap="square" rtlCol="0">
            <a:spAutoFit/>
          </a:bodyPr>
          <a:lstStyle/>
          <a:p>
            <a:r>
              <a:rPr lang="en-US" dirty="0" smtClean="0"/>
              <a:t>Sample- cases (white): controls</a:t>
            </a:r>
            <a:endParaRPr lang="en-US" dirty="0"/>
          </a:p>
        </p:txBody>
      </p:sp>
      <p:sp>
        <p:nvSpPr>
          <p:cNvPr id="25" name="TextBox 24"/>
          <p:cNvSpPr txBox="1"/>
          <p:nvPr/>
        </p:nvSpPr>
        <p:spPr>
          <a:xfrm>
            <a:off x="5592493" y="736110"/>
            <a:ext cx="3401266" cy="369332"/>
          </a:xfrm>
          <a:prstGeom prst="rect">
            <a:avLst/>
          </a:prstGeom>
          <a:noFill/>
        </p:spPr>
        <p:txBody>
          <a:bodyPr wrap="square" rtlCol="0">
            <a:spAutoFit/>
          </a:bodyPr>
          <a:lstStyle/>
          <a:p>
            <a:r>
              <a:rPr lang="en-US" dirty="0"/>
              <a:t>Population-cases (white): controls</a:t>
            </a:r>
          </a:p>
        </p:txBody>
      </p:sp>
      <p:sp>
        <p:nvSpPr>
          <p:cNvPr id="26" name="TextBox 25"/>
          <p:cNvSpPr txBox="1"/>
          <p:nvPr/>
        </p:nvSpPr>
        <p:spPr>
          <a:xfrm rot="18762768">
            <a:off x="4721734" y="2629899"/>
            <a:ext cx="1388364" cy="369332"/>
          </a:xfrm>
          <a:prstGeom prst="rect">
            <a:avLst/>
          </a:prstGeom>
          <a:noFill/>
        </p:spPr>
        <p:txBody>
          <a:bodyPr wrap="square" rtlCol="0">
            <a:spAutoFit/>
          </a:bodyPr>
          <a:lstStyle/>
          <a:p>
            <a:r>
              <a:rPr lang="en-US" dirty="0" smtClean="0">
                <a:solidFill>
                  <a:srgbClr val="FF0000"/>
                </a:solidFill>
              </a:rPr>
              <a:t>Assumption</a:t>
            </a:r>
            <a:endParaRPr lang="en-US" dirty="0">
              <a:solidFill>
                <a:srgbClr val="FF0000"/>
              </a:solidFill>
            </a:endParaRPr>
          </a:p>
        </p:txBody>
      </p:sp>
      <p:pic>
        <p:nvPicPr>
          <p:cNvPr id="3" name="Picture 2" descr="Screen Shot 2012-10-14 at 1.52.54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7032"/>
            <a:ext cx="1117626" cy="1053260"/>
          </a:xfrm>
          <a:prstGeom prst="rect">
            <a:avLst/>
          </a:prstGeom>
        </p:spPr>
      </p:pic>
      <p:pic>
        <p:nvPicPr>
          <p:cNvPr id="6" name="Picture 5" descr="Screen Shot 2012-10-14 at 1.53.1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9904" y="1145717"/>
            <a:ext cx="1334653" cy="1053814"/>
          </a:xfrm>
          <a:prstGeom prst="rect">
            <a:avLst/>
          </a:prstGeom>
        </p:spPr>
      </p:pic>
      <p:pic>
        <p:nvPicPr>
          <p:cNvPr id="7" name="Picture 6" descr="Screen Shot 2012-10-14 at 1.53.5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3525" y="1014604"/>
            <a:ext cx="1001982" cy="1018775"/>
          </a:xfrm>
          <a:prstGeom prst="rect">
            <a:avLst/>
          </a:prstGeom>
        </p:spPr>
      </p:pic>
      <p:pic>
        <p:nvPicPr>
          <p:cNvPr id="8" name="Picture 7" descr="Screen Shot 2012-10-14 at 1.54.35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77105" y="1145717"/>
            <a:ext cx="1286020" cy="1039999"/>
          </a:xfrm>
          <a:prstGeom prst="rect">
            <a:avLst/>
          </a:prstGeom>
        </p:spPr>
      </p:pic>
      <p:pic>
        <p:nvPicPr>
          <p:cNvPr id="9" name="Picture 8" descr="Screen Shot 2012-10-14 at 2.35.25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1750" y="1088264"/>
            <a:ext cx="1342250" cy="1073800"/>
          </a:xfrm>
          <a:prstGeom prst="rect">
            <a:avLst/>
          </a:prstGeom>
        </p:spPr>
      </p:pic>
      <p:pic>
        <p:nvPicPr>
          <p:cNvPr id="10" name="Picture 9" descr="Screen Shot 2012-10-14 at 2.36.07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803" y="2114678"/>
            <a:ext cx="1130524" cy="1048766"/>
          </a:xfrm>
          <a:prstGeom prst="rect">
            <a:avLst/>
          </a:prstGeom>
        </p:spPr>
      </p:pic>
      <p:pic>
        <p:nvPicPr>
          <p:cNvPr id="23" name="Picture 22" descr="Screen Shot 2012-10-14 at 2.36.43 A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4235" y="2128348"/>
            <a:ext cx="1283687" cy="1019802"/>
          </a:xfrm>
          <a:prstGeom prst="rect">
            <a:avLst/>
          </a:prstGeom>
        </p:spPr>
      </p:pic>
      <p:pic>
        <p:nvPicPr>
          <p:cNvPr id="28" name="Picture 27" descr="Screen Shot 2012-10-14 at 2.37.18 A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63494" y="2114678"/>
            <a:ext cx="1183320" cy="1053760"/>
          </a:xfrm>
          <a:prstGeom prst="rect">
            <a:avLst/>
          </a:prstGeom>
        </p:spPr>
      </p:pic>
      <p:pic>
        <p:nvPicPr>
          <p:cNvPr id="29" name="Picture 28" descr="Screen Shot 2012-10-14 at 2.37.42 A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27923" y="2104808"/>
            <a:ext cx="1342250" cy="1058636"/>
          </a:xfrm>
          <a:prstGeom prst="rect">
            <a:avLst/>
          </a:prstGeom>
        </p:spPr>
      </p:pic>
      <p:pic>
        <p:nvPicPr>
          <p:cNvPr id="30" name="Picture 29" descr="Screen Shot 2012-10-14 at 2.44.14 A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555769" y="993380"/>
            <a:ext cx="1140829" cy="1039999"/>
          </a:xfrm>
          <a:prstGeom prst="rect">
            <a:avLst/>
          </a:prstGeom>
        </p:spPr>
      </p:pic>
      <p:sp>
        <p:nvSpPr>
          <p:cNvPr id="13" name="TextBox 12"/>
          <p:cNvSpPr txBox="1"/>
          <p:nvPr/>
        </p:nvSpPr>
        <p:spPr>
          <a:xfrm>
            <a:off x="2758274" y="4174582"/>
            <a:ext cx="3966283" cy="2923878"/>
          </a:xfrm>
          <a:prstGeom prst="rect">
            <a:avLst/>
          </a:prstGeom>
          <a:noFill/>
        </p:spPr>
        <p:txBody>
          <a:bodyPr wrap="square" rtlCol="0">
            <a:spAutoFit/>
          </a:bodyPr>
          <a:lstStyle/>
          <a:p>
            <a:r>
              <a:rPr lang="en-US" dirty="0" smtClean="0"/>
              <a:t>Conclusions:</a:t>
            </a:r>
          </a:p>
          <a:p>
            <a:pPr marL="285750" indent="-285750">
              <a:buFont typeface="Arial"/>
              <a:buChar char="•"/>
            </a:pPr>
            <a:r>
              <a:rPr lang="en-US" sz="1600" dirty="0" smtClean="0"/>
              <a:t>There is hiding heritability for these disorders.</a:t>
            </a:r>
          </a:p>
          <a:p>
            <a:pPr marL="285750" indent="-285750">
              <a:buFont typeface="Arial"/>
              <a:buChar char="•"/>
            </a:pPr>
            <a:r>
              <a:rPr lang="en-US" sz="1600" dirty="0" smtClean="0"/>
              <a:t>We will identify more significantly associated SNPs as sample size increases.</a:t>
            </a:r>
          </a:p>
          <a:p>
            <a:pPr marL="285750" indent="-285750">
              <a:buFont typeface="Arial"/>
              <a:buChar char="•"/>
            </a:pPr>
            <a:r>
              <a:rPr lang="en-US" sz="1600" dirty="0" smtClean="0"/>
              <a:t>Still a lot of hiding heritability</a:t>
            </a:r>
          </a:p>
          <a:p>
            <a:pPr marL="742950" lvl="1" indent="-285750">
              <a:buFont typeface="Arial"/>
              <a:buChar char="•"/>
            </a:pPr>
            <a:r>
              <a:rPr lang="en-US" sz="1600" dirty="0" smtClean="0"/>
              <a:t>Causal variants not tagged by SNPs</a:t>
            </a:r>
          </a:p>
          <a:p>
            <a:pPr marL="742950" lvl="1" indent="-285750">
              <a:buFont typeface="Arial"/>
              <a:buChar char="•"/>
            </a:pPr>
            <a:r>
              <a:rPr lang="en-US" sz="1600" dirty="0" smtClean="0"/>
              <a:t>From family studies are too high</a:t>
            </a:r>
            <a:endParaRPr lang="en-US" sz="1600" dirty="0"/>
          </a:p>
          <a:p>
            <a:endParaRPr lang="en-US" dirty="0"/>
          </a:p>
          <a:p>
            <a:endParaRPr lang="en-US" dirty="0" smtClean="0"/>
          </a:p>
          <a:p>
            <a:endParaRPr lang="en-US" dirty="0"/>
          </a:p>
        </p:txBody>
      </p:sp>
      <p:sp>
        <p:nvSpPr>
          <p:cNvPr id="14" name="Slide Number Placeholder 13"/>
          <p:cNvSpPr>
            <a:spLocks noGrp="1"/>
          </p:cNvSpPr>
          <p:nvPr>
            <p:ph type="sldNum" sz="quarter" idx="12"/>
          </p:nvPr>
        </p:nvSpPr>
        <p:spPr/>
        <p:txBody>
          <a:bodyPr/>
          <a:lstStyle/>
          <a:p>
            <a:fld id="{B1A12ECA-0DEE-2246-A927-2C1088E5F117}" type="slidenum">
              <a:rPr lang="en-US" smtClean="0"/>
              <a:t>17</a:t>
            </a:fld>
            <a:endParaRPr lang="en-US"/>
          </a:p>
        </p:txBody>
      </p:sp>
    </p:spTree>
    <p:extLst>
      <p:ext uri="{BB962C8B-B14F-4D97-AF65-F5344CB8AC3E}">
        <p14:creationId xmlns:p14="http://schemas.microsoft.com/office/powerpoint/2010/main" val="1219664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P spid="26"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0060"/>
          </a:xfrm>
        </p:spPr>
        <p:txBody>
          <a:bodyPr/>
          <a:lstStyle/>
          <a:p>
            <a:r>
              <a:rPr lang="en-US" b="1" i="1" dirty="0" smtClean="0"/>
              <a:t>What about power?</a:t>
            </a:r>
            <a:endParaRPr lang="en-US" b="1" i="1" dirty="0"/>
          </a:p>
        </p:txBody>
      </p:sp>
      <p:sp>
        <p:nvSpPr>
          <p:cNvPr id="4" name="Slide Number Placeholder 3"/>
          <p:cNvSpPr>
            <a:spLocks noGrp="1"/>
          </p:cNvSpPr>
          <p:nvPr>
            <p:ph type="sldNum" sz="quarter" idx="12"/>
          </p:nvPr>
        </p:nvSpPr>
        <p:spPr/>
        <p:txBody>
          <a:bodyPr/>
          <a:lstStyle/>
          <a:p>
            <a:fld id="{B1A12ECA-0DEE-2246-A927-2C1088E5F117}" type="slidenum">
              <a:rPr lang="en-US" smtClean="0"/>
              <a:t>18</a:t>
            </a:fld>
            <a:endParaRPr lang="en-US"/>
          </a:p>
        </p:txBody>
      </p:sp>
      <p:sp>
        <p:nvSpPr>
          <p:cNvPr id="7" name="Rectangle 6"/>
          <p:cNvSpPr/>
          <p:nvPr/>
        </p:nvSpPr>
        <p:spPr>
          <a:xfrm>
            <a:off x="615801" y="1489679"/>
            <a:ext cx="8364627" cy="5078314"/>
          </a:xfrm>
          <a:prstGeom prst="rect">
            <a:avLst/>
          </a:prstGeom>
        </p:spPr>
        <p:txBody>
          <a:bodyPr wrap="square">
            <a:spAutoFit/>
          </a:bodyPr>
          <a:lstStyle/>
          <a:p>
            <a:pPr marL="285750" indent="-285750">
              <a:buFont typeface="Arial"/>
              <a:buChar char="•"/>
            </a:pPr>
            <a:r>
              <a:rPr lang="en-US" i="1" dirty="0"/>
              <a:t>P</a:t>
            </a:r>
            <a:r>
              <a:rPr lang="en-US" i="1" dirty="0" smtClean="0"/>
              <a:t>ower can </a:t>
            </a:r>
            <a:r>
              <a:rPr lang="en-US" i="1" dirty="0"/>
              <a:t>be inferred by the standard error. </a:t>
            </a:r>
            <a:endParaRPr lang="en-US" i="1" dirty="0" smtClean="0"/>
          </a:p>
          <a:p>
            <a:endParaRPr lang="en-US" i="1" dirty="0" smtClean="0"/>
          </a:p>
          <a:p>
            <a:pPr marL="285750" indent="-285750">
              <a:buFont typeface="Arial"/>
              <a:buChar char="•"/>
            </a:pPr>
            <a:r>
              <a:rPr lang="en-US" i="1" dirty="0" smtClean="0"/>
              <a:t>The </a:t>
            </a:r>
            <a:r>
              <a:rPr lang="en-US" i="1" dirty="0" err="1"/>
              <a:t>s.e</a:t>
            </a:r>
            <a:r>
              <a:rPr lang="en-US" i="1" dirty="0"/>
              <a:t> are a function of the data including sample size and proportion of cases and controls but are invariant to the value of the parameters that are estimated. </a:t>
            </a:r>
            <a:endParaRPr lang="en-US" i="1" dirty="0" smtClean="0"/>
          </a:p>
          <a:p>
            <a:pPr marL="285750" indent="-285750">
              <a:buFont typeface="Arial"/>
              <a:buChar char="•"/>
            </a:pPr>
            <a:endParaRPr lang="en-US" i="1" dirty="0"/>
          </a:p>
          <a:p>
            <a:pPr marL="285750" indent="-285750">
              <a:buFont typeface="Arial"/>
              <a:buChar char="•"/>
            </a:pPr>
            <a:r>
              <a:rPr lang="en-US" i="1" dirty="0" smtClean="0"/>
              <a:t>The sample size is reflected in the </a:t>
            </a:r>
            <a:r>
              <a:rPr lang="en-US" i="1" dirty="0" err="1" smtClean="0"/>
              <a:t>s.e</a:t>
            </a:r>
            <a:r>
              <a:rPr lang="en-US" i="1" dirty="0" smtClean="0"/>
              <a:t> estimated on the case-control scale</a:t>
            </a:r>
          </a:p>
          <a:p>
            <a:pPr marL="285750" indent="-285750">
              <a:buFont typeface="Arial"/>
              <a:buChar char="•"/>
            </a:pPr>
            <a:endParaRPr lang="en-US" i="1" dirty="0"/>
          </a:p>
          <a:p>
            <a:pPr marL="285750" indent="-285750">
              <a:buFont typeface="Arial"/>
              <a:buChar char="•"/>
            </a:pPr>
            <a:r>
              <a:rPr lang="en-US" i="1" dirty="0" smtClean="0"/>
              <a:t>All SNP-</a:t>
            </a:r>
            <a:r>
              <a:rPr lang="en-US" i="1" dirty="0" err="1" smtClean="0"/>
              <a:t>heritabilities</a:t>
            </a:r>
            <a:r>
              <a:rPr lang="en-US" i="1" dirty="0" smtClean="0"/>
              <a:t> are highly significantly different from zero.</a:t>
            </a:r>
          </a:p>
          <a:p>
            <a:pPr marL="285750" indent="-285750">
              <a:buFont typeface="Arial"/>
              <a:buChar char="•"/>
            </a:pPr>
            <a:endParaRPr lang="en-US" i="1" dirty="0"/>
          </a:p>
          <a:p>
            <a:pPr marL="285750" indent="-285750">
              <a:buFont typeface="Arial"/>
              <a:buChar char="•"/>
            </a:pPr>
            <a:r>
              <a:rPr lang="en-US" i="1" dirty="0" smtClean="0"/>
              <a:t>A </a:t>
            </a:r>
            <a:r>
              <a:rPr lang="en-US" i="1" dirty="0" err="1" smtClean="0"/>
              <a:t>s.e.</a:t>
            </a:r>
            <a:r>
              <a:rPr lang="en-US" i="1" dirty="0" smtClean="0"/>
              <a:t> of 0.02 implies that we would detect a SNP-heritability of 0.04 or greater as being </a:t>
            </a:r>
            <a:r>
              <a:rPr lang="en-US" i="1" dirty="0" err="1" smtClean="0"/>
              <a:t>signficantly</a:t>
            </a:r>
            <a:r>
              <a:rPr lang="en-US" i="1" dirty="0" smtClean="0"/>
              <a:t> different from zero.</a:t>
            </a:r>
          </a:p>
          <a:p>
            <a:pPr marL="285750" indent="-285750">
              <a:buFont typeface="Arial"/>
              <a:buChar char="•"/>
            </a:pPr>
            <a:endParaRPr lang="en-US" i="1" dirty="0"/>
          </a:p>
          <a:p>
            <a:pPr marL="285750" indent="-285750">
              <a:buFont typeface="Arial"/>
              <a:buChar char="•"/>
            </a:pPr>
            <a:r>
              <a:rPr lang="en-US" i="1" dirty="0" smtClean="0"/>
              <a:t>A power calculator will be provided in GCTA. </a:t>
            </a:r>
          </a:p>
          <a:p>
            <a:pPr marL="285750" indent="-285750">
              <a:buFont typeface="Arial"/>
              <a:buChar char="•"/>
            </a:pPr>
            <a:endParaRPr lang="en-US" i="1" dirty="0"/>
          </a:p>
          <a:p>
            <a:pPr marL="285750" indent="-285750">
              <a:buFont typeface="Arial"/>
              <a:buChar char="•"/>
            </a:pPr>
            <a:endParaRPr lang="en-US" i="1" dirty="0" smtClean="0"/>
          </a:p>
          <a:p>
            <a:endParaRPr lang="en-US" i="1" dirty="0"/>
          </a:p>
          <a:p>
            <a:endParaRPr lang="en-US" i="1" dirty="0" smtClean="0"/>
          </a:p>
          <a:p>
            <a:endParaRPr lang="en-US" dirty="0"/>
          </a:p>
        </p:txBody>
      </p:sp>
    </p:spTree>
    <p:extLst>
      <p:ext uri="{BB962C8B-B14F-4D97-AF65-F5344CB8AC3E}">
        <p14:creationId xmlns:p14="http://schemas.microsoft.com/office/powerpoint/2010/main" val="3516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1A12ECA-0DEE-2246-A927-2C1088E5F117}" type="slidenum">
              <a:rPr lang="en-US" smtClean="0"/>
              <a:t>19</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263696805"/>
              </p:ext>
            </p:extLst>
          </p:nvPr>
        </p:nvGraphicFramePr>
        <p:xfrm>
          <a:off x="1274542" y="861046"/>
          <a:ext cx="6235700" cy="4622800"/>
        </p:xfrm>
        <a:graphic>
          <a:graphicData uri="http://schemas.openxmlformats.org/presentationml/2006/ole">
            <mc:AlternateContent xmlns:mc="http://schemas.openxmlformats.org/markup-compatibility/2006">
              <mc:Choice xmlns:v="urn:schemas-microsoft-com:vml" Requires="v">
                <p:oleObj spid="_x0000_s15371" name="Document" r:id="rId3" imgW="6235700" imgH="4622800" progId="Word.Document.12">
                  <p:embed/>
                </p:oleObj>
              </mc:Choice>
              <mc:Fallback>
                <p:oleObj name="Document" r:id="rId3" imgW="6235700" imgH="4622800" progId="Word.Document.12">
                  <p:embed/>
                  <p:pic>
                    <p:nvPicPr>
                      <p:cNvPr id="0" name=""/>
                      <p:cNvPicPr/>
                      <p:nvPr/>
                    </p:nvPicPr>
                    <p:blipFill>
                      <a:blip r:embed="rId4"/>
                      <a:stretch>
                        <a:fillRect/>
                      </a:stretch>
                    </p:blipFill>
                    <p:spPr>
                      <a:xfrm>
                        <a:off x="1274542" y="861046"/>
                        <a:ext cx="6235700" cy="4622800"/>
                      </a:xfrm>
                      <a:prstGeom prst="rect">
                        <a:avLst/>
                      </a:prstGeom>
                    </p:spPr>
                  </p:pic>
                </p:oleObj>
              </mc:Fallback>
            </mc:AlternateContent>
          </a:graphicData>
        </a:graphic>
      </p:graphicFrame>
      <p:sp>
        <p:nvSpPr>
          <p:cNvPr id="8" name="TextBox 7"/>
          <p:cNvSpPr txBox="1"/>
          <p:nvPr/>
        </p:nvSpPr>
        <p:spPr>
          <a:xfrm>
            <a:off x="1180285" y="230898"/>
            <a:ext cx="6509565" cy="923330"/>
          </a:xfrm>
          <a:prstGeom prst="rect">
            <a:avLst/>
          </a:prstGeom>
          <a:noFill/>
        </p:spPr>
        <p:txBody>
          <a:bodyPr wrap="square" rtlCol="0">
            <a:spAutoFit/>
          </a:bodyPr>
          <a:lstStyle/>
          <a:p>
            <a:r>
              <a:rPr lang="en-AU" dirty="0"/>
              <a:t>Table 1.  Univariate analyses: sample description, SNP-</a:t>
            </a:r>
            <a:r>
              <a:rPr lang="en-AU" dirty="0" err="1"/>
              <a:t>heritabilities</a:t>
            </a:r>
            <a:r>
              <a:rPr lang="en-AU" dirty="0"/>
              <a:t> and recurrence risk to first-degree relatives</a:t>
            </a:r>
            <a:endParaRPr lang="en-US" dirty="0"/>
          </a:p>
          <a:p>
            <a:endParaRPr lang="en-US" dirty="0"/>
          </a:p>
        </p:txBody>
      </p:sp>
      <p:sp>
        <p:nvSpPr>
          <p:cNvPr id="9" name="TextBox 8"/>
          <p:cNvSpPr txBox="1"/>
          <p:nvPr/>
        </p:nvSpPr>
        <p:spPr>
          <a:xfrm>
            <a:off x="1462527" y="5483846"/>
            <a:ext cx="6047715" cy="1477328"/>
          </a:xfrm>
          <a:prstGeom prst="rect">
            <a:avLst/>
          </a:prstGeom>
          <a:noFill/>
        </p:spPr>
        <p:txBody>
          <a:bodyPr wrap="square" rtlCol="0">
            <a:spAutoFit/>
          </a:bodyPr>
          <a:lstStyle/>
          <a:p>
            <a:r>
              <a:rPr lang="en-AU" sz="1200" dirty="0"/>
              <a:t>CC=SNP-heritability estimated on case-control scale. </a:t>
            </a:r>
            <a:r>
              <a:rPr lang="en-US" sz="1200" dirty="0"/>
              <a:t>SNP-</a:t>
            </a:r>
            <a:r>
              <a:rPr lang="en-US" sz="1200" i="1" dirty="0"/>
              <a:t>h</a:t>
            </a:r>
            <a:r>
              <a:rPr lang="en-US" sz="1200" baseline="30000" dirty="0"/>
              <a:t>2</a:t>
            </a:r>
            <a:r>
              <a:rPr lang="en-US" sz="1200" dirty="0"/>
              <a:t> </a:t>
            </a:r>
            <a:r>
              <a:rPr lang="en-AU" sz="1200" dirty="0"/>
              <a:t>SNP-heritability on liability scale given assumed </a:t>
            </a:r>
            <a:r>
              <a:rPr lang="en-AU" sz="1200" i="1" dirty="0"/>
              <a:t>K</a:t>
            </a:r>
            <a:r>
              <a:rPr lang="en-AU" sz="1200" dirty="0"/>
              <a:t>. All estimates of SNP-</a:t>
            </a:r>
            <a:r>
              <a:rPr lang="en-US" sz="1200" dirty="0"/>
              <a:t> </a:t>
            </a:r>
            <a:r>
              <a:rPr lang="en-AU" sz="1200" dirty="0"/>
              <a:t> are highly significantly different from zero.</a:t>
            </a:r>
            <a:r>
              <a:rPr lang="en-US" sz="1200" dirty="0"/>
              <a:t> </a:t>
            </a:r>
            <a:r>
              <a:rPr lang="en-US" sz="1200" dirty="0">
                <a:latin typeface="Symbol" charset="2"/>
                <a:cs typeface="Symbol" charset="2"/>
              </a:rPr>
              <a:t>l</a:t>
            </a:r>
            <a:r>
              <a:rPr lang="en-US" sz="1200" baseline="-25000" dirty="0" smtClean="0"/>
              <a:t>1st</a:t>
            </a:r>
            <a:r>
              <a:rPr lang="en-US" sz="1200" baseline="-25000" dirty="0"/>
              <a:t>-SNP</a:t>
            </a:r>
            <a:r>
              <a:rPr lang="en-US" sz="1200" dirty="0"/>
              <a:t> recurrence risk to first degree relatives calculated from SNP-</a:t>
            </a:r>
            <a:r>
              <a:rPr lang="en-US" sz="1200" i="1" dirty="0"/>
              <a:t>h</a:t>
            </a:r>
            <a:r>
              <a:rPr lang="en-US" sz="1200" baseline="30000" dirty="0"/>
              <a:t>2</a:t>
            </a:r>
            <a:r>
              <a:rPr lang="en-US" sz="1200" dirty="0"/>
              <a:t> liability</a:t>
            </a:r>
            <a:r>
              <a:rPr lang="en-US" sz="1200" baseline="30000" dirty="0"/>
              <a:t> </a:t>
            </a:r>
            <a:r>
              <a:rPr lang="en-AU" sz="1200" dirty="0"/>
              <a:t>and </a:t>
            </a:r>
            <a:r>
              <a:rPr lang="en-AU" sz="1200" i="1" dirty="0"/>
              <a:t>K</a:t>
            </a:r>
            <a:r>
              <a:rPr lang="en-AU" sz="1200" dirty="0"/>
              <a:t>.  </a:t>
            </a:r>
            <a:r>
              <a:rPr lang="en-US" sz="1200" dirty="0">
                <a:latin typeface="Symbol" charset="2"/>
                <a:cs typeface="Symbol" charset="2"/>
              </a:rPr>
              <a:t>l</a:t>
            </a:r>
            <a:r>
              <a:rPr lang="en-US" sz="1200" baseline="-25000" dirty="0"/>
              <a:t>1st</a:t>
            </a:r>
            <a:r>
              <a:rPr lang="en-US" sz="1200" dirty="0"/>
              <a:t> recurrence risk to first degree relatives calculated from </a:t>
            </a:r>
            <a:r>
              <a:rPr lang="en-US" sz="1200" i="1" dirty="0"/>
              <a:t>h</a:t>
            </a:r>
            <a:r>
              <a:rPr lang="en-US" sz="1200" baseline="30000" dirty="0"/>
              <a:t>2</a:t>
            </a:r>
            <a:r>
              <a:rPr lang="en-US" sz="1200" dirty="0"/>
              <a:t> from twin/family studies</a:t>
            </a:r>
            <a:r>
              <a:rPr lang="en-US" sz="1200" baseline="30000" dirty="0"/>
              <a:t> </a:t>
            </a:r>
            <a:r>
              <a:rPr lang="en-AU" sz="1200" dirty="0"/>
              <a:t>and </a:t>
            </a:r>
            <a:r>
              <a:rPr lang="en-AU" sz="1200" i="1" dirty="0"/>
              <a:t>K</a:t>
            </a:r>
            <a:r>
              <a:rPr lang="en-AU" sz="1200" dirty="0"/>
              <a:t> . a) some cohorts include cases and pseudo-controls where pseudo-controls are the genomic complements of the cases derived from genotyping of </a:t>
            </a:r>
            <a:r>
              <a:rPr lang="en-AU" sz="1200" dirty="0" err="1"/>
              <a:t>proband</a:t>
            </a:r>
            <a:r>
              <a:rPr lang="en-AU" sz="1200" dirty="0"/>
              <a:t>-parent trios. </a:t>
            </a:r>
            <a:endParaRPr lang="en-US" sz="1200" dirty="0"/>
          </a:p>
          <a:p>
            <a:endParaRPr lang="en-US" dirty="0"/>
          </a:p>
        </p:txBody>
      </p:sp>
      <p:sp>
        <p:nvSpPr>
          <p:cNvPr id="10" name="Left Arrow 9"/>
          <p:cNvSpPr/>
          <p:nvPr/>
        </p:nvSpPr>
        <p:spPr>
          <a:xfrm>
            <a:off x="7689850" y="1962635"/>
            <a:ext cx="1316236" cy="16676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 Arrow 10"/>
          <p:cNvSpPr/>
          <p:nvPr/>
        </p:nvSpPr>
        <p:spPr>
          <a:xfrm>
            <a:off x="7689850" y="2397244"/>
            <a:ext cx="1316236" cy="166760"/>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7689850" y="3274408"/>
            <a:ext cx="1316236" cy="166760"/>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Left Arrow 12"/>
          <p:cNvSpPr/>
          <p:nvPr/>
        </p:nvSpPr>
        <p:spPr>
          <a:xfrm>
            <a:off x="7689850" y="4204415"/>
            <a:ext cx="1316236" cy="166760"/>
          </a:xfrm>
          <a:prstGeom prst="lef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832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atin typeface="Arial" charset="0"/>
              </a:rPr>
              <a:t>Lines are Muted </a:t>
            </a:r>
            <a:r>
              <a:rPr lang="en-US" b="1">
                <a:solidFill>
                  <a:srgbClr val="FF0000"/>
                </a:solidFill>
                <a:latin typeface="Arial" charset="0"/>
              </a:rPr>
              <a:t>NOW</a:t>
            </a:r>
          </a:p>
        </p:txBody>
      </p:sp>
      <p:sp>
        <p:nvSpPr>
          <p:cNvPr id="3" name="Content Placeholder 2"/>
          <p:cNvSpPr>
            <a:spLocks noGrp="1"/>
          </p:cNvSpPr>
          <p:nvPr>
            <p:ph idx="1"/>
          </p:nvPr>
        </p:nvSpPr>
        <p:spPr>
          <a:xfrm>
            <a:off x="457200" y="1274763"/>
            <a:ext cx="8229600" cy="5237162"/>
          </a:xfrm>
        </p:spPr>
        <p:txBody>
          <a:bodyPr>
            <a:normAutofit fontScale="85000" lnSpcReduction="20000"/>
          </a:bodyPr>
          <a:lstStyle/>
          <a:p>
            <a:pPr marL="0" indent="0">
              <a:buFontTx/>
              <a:buNone/>
              <a:defRPr/>
            </a:pPr>
            <a:r>
              <a:rPr lang="en-US" dirty="0" smtClean="0">
                <a:ea typeface="+mn-ea"/>
              </a:rPr>
              <a:t>Lines have been automatically muted by operators as it is possible for just one person to ruin the call for everyone due to background noise, electronic feedback, crying children, wind, typing, etc. </a:t>
            </a:r>
          </a:p>
          <a:p>
            <a:pPr marL="0" indent="0">
              <a:buFontTx/>
              <a:buNone/>
              <a:defRPr/>
            </a:pPr>
            <a:endParaRPr lang="en-US" dirty="0" smtClean="0">
              <a:ea typeface="+mn-ea"/>
            </a:endParaRPr>
          </a:p>
          <a:p>
            <a:pPr marL="0" indent="0">
              <a:buFontTx/>
              <a:buNone/>
              <a:defRPr/>
            </a:pPr>
            <a:r>
              <a:rPr lang="en-US" b="1" i="1" dirty="0" smtClean="0">
                <a:ea typeface="+mn-ea"/>
              </a:rPr>
              <a:t>Operators announce calls one at a time during question and answer sessions.</a:t>
            </a:r>
          </a:p>
          <a:p>
            <a:pPr marL="0" indent="0">
              <a:buFontTx/>
              <a:buNone/>
              <a:defRPr/>
            </a:pPr>
            <a:endParaRPr lang="en-US" b="1" i="1" dirty="0" smtClean="0">
              <a:ea typeface="+mn-ea"/>
            </a:endParaRPr>
          </a:p>
          <a:p>
            <a:pPr marL="0" indent="0">
              <a:buFontTx/>
              <a:buNone/>
              <a:defRPr/>
            </a:pPr>
            <a:r>
              <a:rPr lang="en-US" b="1" i="1" dirty="0">
                <a:ea typeface="+mn-ea"/>
              </a:rPr>
              <a:t>Dial *1 if you would like to ask a question of the presenter.  Presenter will respond to calls as time allows</a:t>
            </a:r>
            <a:r>
              <a:rPr lang="en-US" b="1" i="1" dirty="0" smtClean="0">
                <a:ea typeface="+mn-ea"/>
              </a:rPr>
              <a:t>.</a:t>
            </a:r>
            <a:endParaRPr lang="en-US" b="1" i="1" dirty="0">
              <a:ea typeface="+mn-ea"/>
            </a:endParaRPr>
          </a:p>
          <a:p>
            <a:pPr marL="0" indent="0">
              <a:buFontTx/>
              <a:buNone/>
              <a:defRPr/>
            </a:pPr>
            <a:endParaRPr lang="en-US" b="1" i="1" dirty="0">
              <a:ea typeface="+mn-ea"/>
            </a:endParaRPr>
          </a:p>
          <a:p>
            <a:pPr marL="0" indent="0">
              <a:buFontTx/>
              <a:buNone/>
              <a:defRPr/>
            </a:pPr>
            <a:r>
              <a:rPr lang="en-US" b="1" i="1" dirty="0" smtClean="0">
                <a:ea typeface="+mn-ea"/>
              </a:rPr>
              <a:t>Dial *0 if you need operator assistance at any time during the duration of the call.</a:t>
            </a:r>
          </a:p>
        </p:txBody>
      </p:sp>
      <p:sp>
        <p:nvSpPr>
          <p:cNvPr id="2" name="Slide Number Placeholder 1"/>
          <p:cNvSpPr>
            <a:spLocks noGrp="1"/>
          </p:cNvSpPr>
          <p:nvPr>
            <p:ph type="sldNum" sz="quarter" idx="12"/>
          </p:nvPr>
        </p:nvSpPr>
        <p:spPr/>
        <p:txBody>
          <a:bodyPr/>
          <a:lstStyle/>
          <a:p>
            <a:fld id="{B1A12ECA-0DEE-2246-A927-2C1088E5F117}" type="slidenum">
              <a:rPr lang="en-US" smtClean="0"/>
              <a:t>2</a:t>
            </a:fld>
            <a:endParaRPr lang="en-US"/>
          </a:p>
        </p:txBody>
      </p:sp>
    </p:spTree>
    <p:extLst>
      <p:ext uri="{BB962C8B-B14F-4D97-AF65-F5344CB8AC3E}">
        <p14:creationId xmlns:p14="http://schemas.microsoft.com/office/powerpoint/2010/main" val="3542704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t>Two key questions to progress our understanding of psychiatric disorders</a:t>
            </a:r>
            <a:endParaRPr lang="en-US" sz="2800" b="1" i="1" dirty="0"/>
          </a:p>
        </p:txBody>
      </p:sp>
      <p:sp>
        <p:nvSpPr>
          <p:cNvPr id="3" name="Content Placeholder 2"/>
          <p:cNvSpPr>
            <a:spLocks noGrp="1"/>
          </p:cNvSpPr>
          <p:nvPr>
            <p:ph idx="1"/>
          </p:nvPr>
        </p:nvSpPr>
        <p:spPr/>
        <p:txBody>
          <a:bodyPr>
            <a:normAutofit fontScale="55000" lnSpcReduction="20000"/>
          </a:bodyPr>
          <a:lstStyle/>
          <a:p>
            <a:pPr marL="457200" indent="-457200">
              <a:lnSpc>
                <a:spcPct val="200000"/>
              </a:lnSpc>
              <a:buAutoNum type="arabicPeriod"/>
            </a:pPr>
            <a:r>
              <a:rPr lang="en-US" sz="2400" b="1" i="1" dirty="0" smtClean="0"/>
              <a:t>What evidence can we provide that psychiatric disorders are like most other common complex disorders and that common variation contributes to the spectrum of genetic architecture</a:t>
            </a:r>
          </a:p>
          <a:p>
            <a:pPr marL="457200" indent="-457200">
              <a:lnSpc>
                <a:spcPct val="200000"/>
              </a:lnSpc>
              <a:buAutoNum type="arabicPeriod"/>
            </a:pPr>
            <a:r>
              <a:rPr lang="en-US" sz="2400" b="1" i="1" dirty="0" smtClean="0">
                <a:solidFill>
                  <a:srgbClr val="FF0000"/>
                </a:solidFill>
              </a:rPr>
              <a:t>What evidence can we provide that there is a common genetic susceptibility to psychiatric disorders</a:t>
            </a:r>
          </a:p>
          <a:p>
            <a:pPr marL="0" indent="0">
              <a:lnSpc>
                <a:spcPct val="200000"/>
              </a:lnSpc>
              <a:buNone/>
            </a:pPr>
            <a:endParaRPr lang="en-US" sz="2400" b="1" i="1" dirty="0">
              <a:solidFill>
                <a:srgbClr val="FF0000"/>
              </a:solidFill>
            </a:endParaRPr>
          </a:p>
          <a:p>
            <a:pPr marL="0" indent="0">
              <a:lnSpc>
                <a:spcPct val="200000"/>
              </a:lnSpc>
              <a:buNone/>
            </a:pPr>
            <a:r>
              <a:rPr lang="en-US" sz="2400" b="1" i="1" dirty="0" smtClean="0"/>
              <a:t>Traditional </a:t>
            </a:r>
            <a:r>
              <a:rPr lang="en-US" sz="2400" b="1" i="1" dirty="0"/>
              <a:t>approach for determining if disorders are genetically related</a:t>
            </a:r>
            <a:endParaRPr lang="en-US" sz="2400" dirty="0" smtClean="0"/>
          </a:p>
          <a:p>
            <a:pPr marL="0" indent="0">
              <a:lnSpc>
                <a:spcPct val="200000"/>
              </a:lnSpc>
              <a:buNone/>
            </a:pPr>
            <a:r>
              <a:rPr lang="en-US" sz="2400" dirty="0" smtClean="0"/>
              <a:t>Collect cohorts of families measured for 2 disorders</a:t>
            </a:r>
          </a:p>
          <a:p>
            <a:pPr lvl="1">
              <a:lnSpc>
                <a:spcPct val="200000"/>
              </a:lnSpc>
            </a:pPr>
            <a:r>
              <a:rPr lang="en-US" sz="2400" dirty="0" smtClean="0"/>
              <a:t>Difficult to get large cohorts</a:t>
            </a:r>
          </a:p>
          <a:p>
            <a:pPr lvl="1">
              <a:lnSpc>
                <a:spcPct val="200000"/>
              </a:lnSpc>
            </a:pPr>
            <a:r>
              <a:rPr lang="en-US" sz="2400" dirty="0" smtClean="0"/>
              <a:t>Biases in ascertainment</a:t>
            </a:r>
          </a:p>
          <a:p>
            <a:pPr lvl="1">
              <a:lnSpc>
                <a:spcPct val="200000"/>
              </a:lnSpc>
            </a:pPr>
            <a:r>
              <a:rPr lang="en-US" sz="2400" dirty="0" smtClean="0"/>
              <a:t>Even if highly heritability family history not common</a:t>
            </a:r>
          </a:p>
          <a:p>
            <a:pPr lvl="1">
              <a:lnSpc>
                <a:spcPct val="200000"/>
              </a:lnSpc>
            </a:pPr>
            <a:r>
              <a:rPr lang="en-US" sz="2400" dirty="0" smtClean="0"/>
              <a:t>Only close relatives, so confounding with environment, e.g., interpretation of increased risk of depression in children of parents with schizophrenia?</a:t>
            </a:r>
          </a:p>
          <a:p>
            <a:pPr lvl="1">
              <a:lnSpc>
                <a:spcPct val="200000"/>
              </a:lnSpc>
            </a:pPr>
            <a:endParaRPr lang="en-US" dirty="0"/>
          </a:p>
        </p:txBody>
      </p:sp>
      <p:sp>
        <p:nvSpPr>
          <p:cNvPr id="4" name="Slide Number Placeholder 3"/>
          <p:cNvSpPr>
            <a:spLocks noGrp="1"/>
          </p:cNvSpPr>
          <p:nvPr>
            <p:ph type="sldNum" sz="quarter" idx="12"/>
          </p:nvPr>
        </p:nvSpPr>
        <p:spPr/>
        <p:txBody>
          <a:bodyPr/>
          <a:lstStyle/>
          <a:p>
            <a:fld id="{B1A12ECA-0DEE-2246-A927-2C1088E5F117}" type="slidenum">
              <a:rPr lang="en-US" smtClean="0"/>
              <a:t>20</a:t>
            </a:fld>
            <a:endParaRPr lang="en-US"/>
          </a:p>
        </p:txBody>
      </p:sp>
    </p:spTree>
    <p:extLst>
      <p:ext uri="{BB962C8B-B14F-4D97-AF65-F5344CB8AC3E}">
        <p14:creationId xmlns:p14="http://schemas.microsoft.com/office/powerpoint/2010/main" val="304100049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1888"/>
          </a:xfrm>
        </p:spPr>
        <p:txBody>
          <a:bodyPr>
            <a:normAutofit fontScale="90000"/>
          </a:bodyPr>
          <a:lstStyle/>
          <a:p>
            <a:r>
              <a:rPr lang="en-US" sz="2800" b="1" i="1" dirty="0" smtClean="0"/>
              <a:t>Bivariate models to estimate genome-wide pleiotropy between disorders </a:t>
            </a:r>
            <a:endParaRPr lang="en-US" sz="2800" b="1" i="1" dirty="0"/>
          </a:p>
        </p:txBody>
      </p:sp>
      <p:sp>
        <p:nvSpPr>
          <p:cNvPr id="3" name="Content Placeholder 2"/>
          <p:cNvSpPr>
            <a:spLocks noGrp="1"/>
          </p:cNvSpPr>
          <p:nvPr>
            <p:ph idx="1"/>
          </p:nvPr>
        </p:nvSpPr>
        <p:spPr>
          <a:xfrm>
            <a:off x="457200" y="1279358"/>
            <a:ext cx="8229600" cy="4525963"/>
          </a:xfrm>
        </p:spPr>
        <p:txBody>
          <a:bodyPr/>
          <a:lstStyle/>
          <a:p>
            <a:pPr marL="0" indent="0">
              <a:buNone/>
            </a:pPr>
            <a:r>
              <a:rPr lang="en-US" sz="2000" dirty="0" smtClean="0"/>
              <a:t>Two traits</a:t>
            </a:r>
          </a:p>
          <a:p>
            <a:r>
              <a:rPr lang="en-US" sz="2000" dirty="0" smtClean="0"/>
              <a:t>Trait 1  = Cases and controls of disorder 1</a:t>
            </a:r>
          </a:p>
          <a:p>
            <a:r>
              <a:rPr lang="en-US" sz="2000" dirty="0" smtClean="0"/>
              <a:t>Trait 2 = Cases and controls of disorder 2</a:t>
            </a:r>
          </a:p>
          <a:p>
            <a:pPr marL="0" indent="0">
              <a:buNone/>
            </a:pPr>
            <a:r>
              <a:rPr lang="en-US" sz="2000" dirty="0" smtClean="0">
                <a:solidFill>
                  <a:srgbClr val="FF0000"/>
                </a:solidFill>
              </a:rPr>
              <a:t>Traits measured on different sets of people</a:t>
            </a:r>
          </a:p>
          <a:p>
            <a:pPr marL="0" indent="0">
              <a:buNone/>
            </a:pPr>
            <a:r>
              <a:rPr lang="en-US" sz="2000" dirty="0"/>
              <a:t>	</a:t>
            </a:r>
            <a:r>
              <a:rPr lang="en-US" sz="2000" dirty="0" smtClean="0"/>
              <a:t> – linked through genetic relationships</a:t>
            </a:r>
          </a:p>
          <a:p>
            <a:pPr marL="0" indent="0">
              <a:buNone/>
            </a:pPr>
            <a:r>
              <a:rPr lang="en-US" sz="2000" dirty="0" smtClean="0"/>
              <a:t>	 – are cases on one disorder more similar genetically of cases of the other disorder than to controls of the other disorder</a:t>
            </a:r>
            <a:endParaRPr lang="en-US" sz="2000" dirty="0"/>
          </a:p>
          <a:p>
            <a:pPr marL="0" indent="0">
              <a:buNone/>
            </a:pPr>
            <a:r>
              <a:rPr lang="en-US" sz="2000" dirty="0" smtClean="0"/>
              <a:t>Can explore genetic relationships between disorders that are simply not possible with family data</a:t>
            </a:r>
          </a:p>
          <a:p>
            <a:r>
              <a:rPr lang="en-US" sz="2000" dirty="0" smtClean="0">
                <a:solidFill>
                  <a:srgbClr val="FF0000"/>
                </a:solidFill>
              </a:rPr>
              <a:t>Low prevalence</a:t>
            </a:r>
          </a:p>
          <a:p>
            <a:r>
              <a:rPr lang="en-US" sz="2000" dirty="0" smtClean="0">
                <a:solidFill>
                  <a:srgbClr val="FF0000"/>
                </a:solidFill>
              </a:rPr>
              <a:t>Ascertainment</a:t>
            </a:r>
          </a:p>
          <a:p>
            <a:r>
              <a:rPr lang="en-US" sz="2000" dirty="0" smtClean="0">
                <a:solidFill>
                  <a:srgbClr val="FF0000"/>
                </a:solidFill>
              </a:rPr>
              <a:t>Confounding with common environment</a:t>
            </a:r>
          </a:p>
          <a:p>
            <a:pPr marL="0" indent="0">
              <a:buNone/>
            </a:pPr>
            <a:endParaRPr lang="en-US" sz="2000" dirty="0"/>
          </a:p>
          <a:p>
            <a:pPr marL="0" indent="0">
              <a:buNone/>
            </a:pPr>
            <a:endParaRPr lang="en-US" sz="2000" dirty="0" smtClean="0"/>
          </a:p>
          <a:p>
            <a:pPr marL="0" indent="0">
              <a:buNone/>
            </a:pPr>
            <a:endParaRPr lang="en-US" dirty="0" smtClean="0"/>
          </a:p>
          <a:p>
            <a:pPr marL="0" indent="0">
              <a:buNone/>
            </a:pPr>
            <a:endParaRPr lang="en-US" dirty="0"/>
          </a:p>
          <a:p>
            <a:pPr marL="0" indent="0">
              <a:buNone/>
            </a:pPr>
            <a:endParaRPr lang="en-US" dirty="0"/>
          </a:p>
        </p:txBody>
      </p:sp>
      <p:pic>
        <p:nvPicPr>
          <p:cNvPr id="4" name="Picture 3" descr="Screen Shot 2012-08-24 at 9.36.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99970"/>
            <a:ext cx="3501437" cy="1052398"/>
          </a:xfrm>
          <a:prstGeom prst="rect">
            <a:avLst/>
          </a:prstGeom>
        </p:spPr>
      </p:pic>
      <p:pic>
        <p:nvPicPr>
          <p:cNvPr id="5" name="Picture 4" descr="Screen Shot 2012-08-24 at 9.36.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6474459"/>
            <a:ext cx="3085630" cy="279824"/>
          </a:xfrm>
          <a:prstGeom prst="rect">
            <a:avLst/>
          </a:prstGeom>
        </p:spPr>
      </p:pic>
      <p:sp>
        <p:nvSpPr>
          <p:cNvPr id="6" name="Slide Number Placeholder 5"/>
          <p:cNvSpPr>
            <a:spLocks noGrp="1"/>
          </p:cNvSpPr>
          <p:nvPr>
            <p:ph type="sldNum" sz="quarter" idx="12"/>
          </p:nvPr>
        </p:nvSpPr>
        <p:spPr/>
        <p:txBody>
          <a:bodyPr/>
          <a:lstStyle/>
          <a:p>
            <a:fld id="{B1A12ECA-0DEE-2246-A927-2C1088E5F117}" type="slidenum">
              <a:rPr lang="en-US" smtClean="0"/>
              <a:t>21</a:t>
            </a:fld>
            <a:endParaRPr lang="en-US"/>
          </a:p>
        </p:txBody>
      </p:sp>
    </p:spTree>
    <p:extLst>
      <p:ext uri="{BB962C8B-B14F-4D97-AF65-F5344CB8AC3E}">
        <p14:creationId xmlns:p14="http://schemas.microsoft.com/office/powerpoint/2010/main" val="13203600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1662"/>
          </a:xfrm>
        </p:spPr>
        <p:txBody>
          <a:bodyPr>
            <a:normAutofit/>
          </a:bodyPr>
          <a:lstStyle/>
          <a:p>
            <a:r>
              <a:rPr lang="en-US" sz="2800" b="1" i="1" dirty="0" smtClean="0"/>
              <a:t>Assessment of genome-wide pleiotropy</a:t>
            </a:r>
            <a:endParaRPr lang="en-US" sz="2800" b="1" i="1" dirty="0"/>
          </a:p>
        </p:txBody>
      </p:sp>
      <p:sp>
        <p:nvSpPr>
          <p:cNvPr id="3" name="Content Placeholder 2"/>
          <p:cNvSpPr>
            <a:spLocks noGrp="1"/>
          </p:cNvSpPr>
          <p:nvPr>
            <p:ph idx="1"/>
          </p:nvPr>
        </p:nvSpPr>
        <p:spPr>
          <a:xfrm>
            <a:off x="368300" y="952500"/>
            <a:ext cx="8229600" cy="4525963"/>
          </a:xfrm>
        </p:spPr>
        <p:txBody>
          <a:bodyPr>
            <a:normAutofit fontScale="70000" lnSpcReduction="20000"/>
          </a:bodyPr>
          <a:lstStyle/>
          <a:p>
            <a:pPr marL="0" indent="0">
              <a:buNone/>
            </a:pPr>
            <a:r>
              <a:rPr lang="en-US" dirty="0" smtClean="0">
                <a:solidFill>
                  <a:srgbClr val="FF0000"/>
                </a:solidFill>
              </a:rPr>
              <a:t>SNP-genetic correlation</a:t>
            </a:r>
          </a:p>
          <a:p>
            <a:r>
              <a:rPr lang="en-US" dirty="0" smtClean="0"/>
              <a:t>Same on observed scale as on liability scale</a:t>
            </a:r>
          </a:p>
          <a:p>
            <a:pPr lvl="1"/>
            <a:r>
              <a:rPr lang="en-US" dirty="0" smtClean="0"/>
              <a:t>Not dependent on specified levels of disease prevalence</a:t>
            </a:r>
          </a:p>
          <a:p>
            <a:r>
              <a:rPr lang="en-US" dirty="0" smtClean="0"/>
              <a:t>BUT interpretation</a:t>
            </a:r>
          </a:p>
          <a:p>
            <a:pPr lvl="1"/>
            <a:r>
              <a:rPr lang="en-US" dirty="0" smtClean="0"/>
              <a:t>Allele frequency spectrum</a:t>
            </a:r>
          </a:p>
          <a:p>
            <a:pPr lvl="1"/>
            <a:r>
              <a:rPr lang="en-US" dirty="0" err="1" smtClean="0"/>
              <a:t>r</a:t>
            </a:r>
            <a:r>
              <a:rPr lang="en-US" baseline="-25000" dirty="0" err="1" smtClean="0"/>
              <a:t>g</a:t>
            </a:r>
            <a:r>
              <a:rPr lang="en-US" dirty="0" smtClean="0"/>
              <a:t>=</a:t>
            </a:r>
            <a:r>
              <a:rPr lang="en-US" dirty="0" err="1" smtClean="0"/>
              <a:t>cov</a:t>
            </a:r>
            <a:r>
              <a:rPr lang="en-US" dirty="0" smtClean="0"/>
              <a:t>/h</a:t>
            </a:r>
            <a:r>
              <a:rPr lang="en-US" baseline="-25000" dirty="0" smtClean="0"/>
              <a:t>1</a:t>
            </a:r>
            <a:r>
              <a:rPr lang="en-US" dirty="0" smtClean="0"/>
              <a:t>h</a:t>
            </a:r>
            <a:r>
              <a:rPr lang="en-US" baseline="-25000" dirty="0" smtClean="0"/>
              <a:t>2</a:t>
            </a:r>
          </a:p>
          <a:p>
            <a:pPr lvl="1"/>
            <a:endParaRPr lang="en-US" dirty="0" smtClean="0"/>
          </a:p>
          <a:p>
            <a:pPr marL="0" indent="0">
              <a:buNone/>
            </a:pPr>
            <a:r>
              <a:rPr lang="en-US" dirty="0" smtClean="0">
                <a:solidFill>
                  <a:srgbClr val="FF0000"/>
                </a:solidFill>
              </a:rPr>
              <a:t>SNP </a:t>
            </a:r>
            <a:r>
              <a:rPr lang="en-US" dirty="0" err="1" smtClean="0">
                <a:solidFill>
                  <a:srgbClr val="FF0000"/>
                </a:solidFill>
              </a:rPr>
              <a:t>coheritability</a:t>
            </a:r>
            <a:r>
              <a:rPr lang="en-US" dirty="0" smtClean="0">
                <a:solidFill>
                  <a:srgbClr val="FF0000"/>
                </a:solidFill>
              </a:rPr>
              <a:t> of liability</a:t>
            </a:r>
          </a:p>
          <a:p>
            <a:r>
              <a:rPr lang="en-US" dirty="0" smtClean="0"/>
              <a:t>Covariance on the liability scale</a:t>
            </a:r>
          </a:p>
          <a:p>
            <a:r>
              <a:rPr lang="en-US" i="1" dirty="0" smtClean="0"/>
              <a:t>r</a:t>
            </a:r>
            <a:r>
              <a:rPr lang="en-US" baseline="-25000" dirty="0" smtClean="0"/>
              <a:t>g</a:t>
            </a:r>
            <a:r>
              <a:rPr lang="en-US" i="1" dirty="0" smtClean="0"/>
              <a:t>h</a:t>
            </a:r>
            <a:r>
              <a:rPr lang="en-US" baseline="-25000" dirty="0" smtClean="0"/>
              <a:t>1</a:t>
            </a:r>
            <a:r>
              <a:rPr lang="en-US" i="1" dirty="0" smtClean="0"/>
              <a:t>h</a:t>
            </a:r>
            <a:r>
              <a:rPr lang="en-US" baseline="-25000" dirty="0" smtClean="0"/>
              <a:t>2</a:t>
            </a:r>
            <a:endParaRPr lang="en-US" dirty="0" smtClean="0"/>
          </a:p>
          <a:p>
            <a:r>
              <a:rPr lang="en-US" dirty="0" smtClean="0"/>
              <a:t>If the two “traits” are different cohorts of the same disorder then SNP </a:t>
            </a:r>
            <a:r>
              <a:rPr lang="en-US" dirty="0" err="1" smtClean="0"/>
              <a:t>coheritability</a:t>
            </a:r>
            <a:r>
              <a:rPr lang="en-US" dirty="0" smtClean="0"/>
              <a:t> is an estimate of SNP-heritability</a:t>
            </a:r>
          </a:p>
        </p:txBody>
      </p:sp>
      <p:sp>
        <p:nvSpPr>
          <p:cNvPr id="4" name="Slide Number Placeholder 3"/>
          <p:cNvSpPr>
            <a:spLocks noGrp="1"/>
          </p:cNvSpPr>
          <p:nvPr>
            <p:ph type="sldNum" sz="quarter" idx="12"/>
          </p:nvPr>
        </p:nvSpPr>
        <p:spPr/>
        <p:txBody>
          <a:bodyPr/>
          <a:lstStyle/>
          <a:p>
            <a:fld id="{B1A12ECA-0DEE-2246-A927-2C1088E5F117}" type="slidenum">
              <a:rPr lang="en-US" smtClean="0"/>
              <a:t>22</a:t>
            </a:fld>
            <a:endParaRPr lang="en-US"/>
          </a:p>
        </p:txBody>
      </p:sp>
    </p:spTree>
    <p:extLst>
      <p:ext uri="{BB962C8B-B14F-4D97-AF65-F5344CB8AC3E}">
        <p14:creationId xmlns:p14="http://schemas.microsoft.com/office/powerpoint/2010/main" val="148443029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0" y="3292007"/>
            <a:ext cx="6786479" cy="3573557"/>
          </a:xfrm>
          <a:prstGeom prst="rect">
            <a:avLst/>
          </a:prstGeom>
        </p:spPr>
      </p:pic>
      <p:sp>
        <p:nvSpPr>
          <p:cNvPr id="2" name="Title 1"/>
          <p:cNvSpPr>
            <a:spLocks noGrp="1"/>
          </p:cNvSpPr>
          <p:nvPr>
            <p:ph type="title"/>
          </p:nvPr>
        </p:nvSpPr>
        <p:spPr>
          <a:xfrm>
            <a:off x="457200" y="274638"/>
            <a:ext cx="8229600" cy="738749"/>
          </a:xfrm>
        </p:spPr>
        <p:txBody>
          <a:bodyPr>
            <a:noAutofit/>
          </a:bodyPr>
          <a:lstStyle/>
          <a:p>
            <a:r>
              <a:rPr lang="en-US" sz="3600" b="1" i="1" dirty="0" smtClean="0"/>
              <a:t/>
            </a:r>
            <a:br>
              <a:rPr lang="en-US" sz="3600" b="1" i="1" dirty="0" smtClean="0"/>
            </a:br>
            <a:r>
              <a:rPr lang="en-US" sz="3200" b="1" i="1" dirty="0" smtClean="0"/>
              <a:t>Bivariate models of the same disorder -SCZ</a:t>
            </a:r>
            <a:r>
              <a:rPr lang="en-US" sz="3600" b="1" i="1" dirty="0" smtClean="0"/>
              <a:t/>
            </a:r>
            <a:br>
              <a:rPr lang="en-US" sz="3600" b="1" i="1" dirty="0" smtClean="0"/>
            </a:br>
            <a:endParaRPr lang="en-US" sz="3600" b="1" i="1" dirty="0"/>
          </a:p>
        </p:txBody>
      </p:sp>
      <p:sp>
        <p:nvSpPr>
          <p:cNvPr id="3" name="TextBox 2"/>
          <p:cNvSpPr txBox="1"/>
          <p:nvPr/>
        </p:nvSpPr>
        <p:spPr>
          <a:xfrm>
            <a:off x="816424" y="2486362"/>
            <a:ext cx="1757183"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3215875" y="2135316"/>
            <a:ext cx="1757183" cy="646331"/>
          </a:xfrm>
          <a:prstGeom prst="rect">
            <a:avLst/>
          </a:prstGeom>
          <a:solidFill>
            <a:schemeClr val="bg1"/>
          </a:solidFill>
        </p:spPr>
        <p:txBody>
          <a:bodyPr wrap="square" rtlCol="0">
            <a:spAutoFit/>
          </a:bodyPr>
          <a:lstStyle/>
          <a:p>
            <a:endParaRPr lang="en-US" dirty="0" smtClean="0"/>
          </a:p>
          <a:p>
            <a:endParaRPr lang="en-US" dirty="0"/>
          </a:p>
        </p:txBody>
      </p:sp>
      <p:sp>
        <p:nvSpPr>
          <p:cNvPr id="14" name="Rectangle 13"/>
          <p:cNvSpPr/>
          <p:nvPr/>
        </p:nvSpPr>
        <p:spPr>
          <a:xfrm>
            <a:off x="786122" y="3971623"/>
            <a:ext cx="1375416" cy="151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677844" y="4021997"/>
            <a:ext cx="4636911" cy="29020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p:cNvSpPr txBox="1"/>
          <p:nvPr/>
        </p:nvSpPr>
        <p:spPr>
          <a:xfrm>
            <a:off x="4168880" y="1013387"/>
            <a:ext cx="4930668" cy="3970318"/>
          </a:xfrm>
          <a:prstGeom prst="rect">
            <a:avLst/>
          </a:prstGeom>
          <a:noFill/>
        </p:spPr>
        <p:txBody>
          <a:bodyPr wrap="square" rtlCol="0">
            <a:spAutoFit/>
          </a:bodyPr>
          <a:lstStyle/>
          <a:p>
            <a:r>
              <a:rPr lang="en-US" dirty="0" smtClean="0">
                <a:solidFill>
                  <a:srgbClr val="0000FF"/>
                </a:solidFill>
              </a:rPr>
              <a:t>PGC-SCZ data</a:t>
            </a:r>
          </a:p>
          <a:p>
            <a:pPr marL="285750" indent="-285750">
              <a:buFont typeface="Arial"/>
              <a:buChar char="•"/>
            </a:pPr>
            <a:r>
              <a:rPr lang="en-US" dirty="0" smtClean="0">
                <a:solidFill>
                  <a:srgbClr val="0000FF"/>
                </a:solidFill>
              </a:rPr>
              <a:t>Divide into 3 subsets with </a:t>
            </a:r>
            <a:r>
              <a:rPr lang="en-US" dirty="0" err="1" smtClean="0">
                <a:solidFill>
                  <a:srgbClr val="0000FF"/>
                </a:solidFill>
              </a:rPr>
              <a:t>approx</a:t>
            </a:r>
            <a:r>
              <a:rPr lang="en-US" dirty="0" smtClean="0">
                <a:solidFill>
                  <a:srgbClr val="0000FF"/>
                </a:solidFill>
              </a:rPr>
              <a:t> equal cases and controls</a:t>
            </a:r>
          </a:p>
          <a:p>
            <a:pPr marL="285750" indent="-285750">
              <a:buFont typeface="Arial"/>
              <a:buChar char="•"/>
            </a:pPr>
            <a:r>
              <a:rPr lang="en-US" dirty="0" smtClean="0">
                <a:solidFill>
                  <a:srgbClr val="0000FF"/>
                </a:solidFill>
              </a:rPr>
              <a:t>Bivariate</a:t>
            </a:r>
          </a:p>
          <a:p>
            <a:pPr marL="742950" lvl="1" indent="-285750">
              <a:buFont typeface="Arial"/>
              <a:buChar char="•"/>
            </a:pPr>
            <a:r>
              <a:rPr lang="en-US" dirty="0" smtClean="0">
                <a:solidFill>
                  <a:srgbClr val="0000FF"/>
                </a:solidFill>
              </a:rPr>
              <a:t>One subset  = trait 1</a:t>
            </a:r>
          </a:p>
          <a:p>
            <a:pPr marL="742950" lvl="1" indent="-285750">
              <a:buFont typeface="Arial"/>
              <a:buChar char="•"/>
            </a:pPr>
            <a:r>
              <a:rPr lang="en-US" dirty="0" smtClean="0">
                <a:solidFill>
                  <a:srgbClr val="0000FF"/>
                </a:solidFill>
              </a:rPr>
              <a:t>Another subset 2 = trait 2</a:t>
            </a:r>
          </a:p>
          <a:p>
            <a:pPr marL="285750" indent="-285750">
              <a:buFont typeface="Arial"/>
              <a:buChar char="•"/>
            </a:pPr>
            <a:r>
              <a:rPr lang="en-US" dirty="0" smtClean="0">
                <a:solidFill>
                  <a:srgbClr val="0000FF"/>
                </a:solidFill>
              </a:rPr>
              <a:t>Estimate</a:t>
            </a:r>
          </a:p>
          <a:p>
            <a:pPr marL="742950" lvl="1" indent="-285750">
              <a:buFont typeface="Arial"/>
              <a:buChar char="•"/>
            </a:pPr>
            <a:r>
              <a:rPr lang="en-US" dirty="0" smtClean="0">
                <a:solidFill>
                  <a:srgbClr val="0000FF"/>
                </a:solidFill>
              </a:rPr>
              <a:t>SNP heritability trait 1</a:t>
            </a:r>
          </a:p>
          <a:p>
            <a:pPr marL="742950" lvl="1" indent="-285750">
              <a:buFont typeface="Arial"/>
              <a:buChar char="•"/>
            </a:pPr>
            <a:r>
              <a:rPr lang="en-US" dirty="0" smtClean="0">
                <a:solidFill>
                  <a:srgbClr val="0000FF"/>
                </a:solidFill>
              </a:rPr>
              <a:t>SNP heritability trait 2</a:t>
            </a:r>
          </a:p>
          <a:p>
            <a:pPr marL="742950" lvl="1" indent="-285750">
              <a:buFont typeface="Arial"/>
              <a:buChar char="•"/>
            </a:pPr>
            <a:r>
              <a:rPr lang="en-US" dirty="0" smtClean="0">
                <a:solidFill>
                  <a:srgbClr val="0000FF"/>
                </a:solidFill>
              </a:rPr>
              <a:t>SNP bivariate heritability trait 1/ trait 2</a:t>
            </a:r>
          </a:p>
          <a:p>
            <a:pPr marL="285750" indent="-285750">
              <a:buFont typeface="Arial"/>
              <a:buChar char="•"/>
            </a:pPr>
            <a:r>
              <a:rPr lang="en-US" dirty="0" smtClean="0">
                <a:solidFill>
                  <a:srgbClr val="FF0000"/>
                </a:solidFill>
              </a:rPr>
              <a:t>Genetic correlations between subsets are </a:t>
            </a:r>
          </a:p>
          <a:p>
            <a:pPr marL="742950" lvl="1" indent="-285750">
              <a:buFont typeface="Arial"/>
              <a:buChar char="•"/>
            </a:pPr>
            <a:r>
              <a:rPr lang="en-US" dirty="0" smtClean="0">
                <a:solidFill>
                  <a:srgbClr val="FF0000"/>
                </a:solidFill>
              </a:rPr>
              <a:t>0.84, 0.89, 0.79  (</a:t>
            </a:r>
            <a:r>
              <a:rPr lang="en-US" dirty="0" err="1" smtClean="0">
                <a:solidFill>
                  <a:srgbClr val="FF0000"/>
                </a:solidFill>
              </a:rPr>
              <a:t>s.e.</a:t>
            </a:r>
            <a:r>
              <a:rPr lang="en-US" dirty="0" smtClean="0">
                <a:solidFill>
                  <a:srgbClr val="FF0000"/>
                </a:solidFill>
              </a:rPr>
              <a:t> 0.08)</a:t>
            </a:r>
          </a:p>
          <a:p>
            <a:pPr marL="742950" lvl="1" indent="-285750">
              <a:buFont typeface="Arial"/>
              <a:buChar char="•"/>
            </a:pPr>
            <a:endParaRPr lang="en-US" dirty="0" smtClean="0">
              <a:solidFill>
                <a:srgbClr val="FF0000"/>
              </a:solidFill>
            </a:endParaRPr>
          </a:p>
          <a:p>
            <a:endParaRPr lang="en-US" dirty="0"/>
          </a:p>
        </p:txBody>
      </p:sp>
      <p:pic>
        <p:nvPicPr>
          <p:cNvPr id="9" name="Picture 8" descr="Screen Shot 2012-08-21 at 11.49.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4951" y="5748809"/>
            <a:ext cx="2952373" cy="864656"/>
          </a:xfrm>
          <a:prstGeom prst="rect">
            <a:avLst/>
          </a:prstGeom>
        </p:spPr>
      </p:pic>
      <p:pic>
        <p:nvPicPr>
          <p:cNvPr id="11" name="Picture 10" descr="Screen Shot 2012-08-21 at 11.49.4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738" y="6589698"/>
            <a:ext cx="2518635" cy="244020"/>
          </a:xfrm>
          <a:prstGeom prst="rect">
            <a:avLst/>
          </a:prstGeom>
        </p:spPr>
      </p:pic>
      <p:sp>
        <p:nvSpPr>
          <p:cNvPr id="6" name="Rectangle 5"/>
          <p:cNvSpPr/>
          <p:nvPr/>
        </p:nvSpPr>
        <p:spPr>
          <a:xfrm>
            <a:off x="816424" y="3971623"/>
            <a:ext cx="771616" cy="202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B1A12ECA-0DEE-2246-A927-2C1088E5F117}" type="slidenum">
              <a:rPr lang="en-US" smtClean="0"/>
              <a:t>23</a:t>
            </a:fld>
            <a:endParaRPr lang="en-US"/>
          </a:p>
        </p:txBody>
      </p:sp>
    </p:spTree>
    <p:extLst>
      <p:ext uri="{BB962C8B-B14F-4D97-AF65-F5344CB8AC3E}">
        <p14:creationId xmlns:p14="http://schemas.microsoft.com/office/powerpoint/2010/main" val="37917316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i="1" dirty="0"/>
              <a:t>Bivariate models of the same disorder</a:t>
            </a:r>
            <a:br>
              <a:rPr lang="en-US" sz="3200" b="1" i="1" dirty="0"/>
            </a:br>
            <a:endParaRPr lang="en-US" sz="3200" b="1" i="1" dirty="0"/>
          </a:p>
        </p:txBody>
      </p:sp>
      <p:pic>
        <p:nvPicPr>
          <p:cNvPr id="12" name="Picture 11"/>
          <p:cNvPicPr>
            <a:picLocks noChangeAspect="1"/>
          </p:cNvPicPr>
          <p:nvPr/>
        </p:nvPicPr>
        <p:blipFill>
          <a:blip r:embed="rId2"/>
          <a:stretch>
            <a:fillRect/>
          </a:stretch>
        </p:blipFill>
        <p:spPr>
          <a:xfrm>
            <a:off x="0" y="3292007"/>
            <a:ext cx="6786479" cy="3573557"/>
          </a:xfrm>
          <a:prstGeom prst="rect">
            <a:avLst/>
          </a:prstGeom>
        </p:spPr>
      </p:pic>
      <p:sp>
        <p:nvSpPr>
          <p:cNvPr id="6" name="Rectangle 5"/>
          <p:cNvSpPr/>
          <p:nvPr/>
        </p:nvSpPr>
        <p:spPr>
          <a:xfrm>
            <a:off x="4548005" y="2649887"/>
            <a:ext cx="3112099" cy="38739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816424" y="2486362"/>
            <a:ext cx="1757183"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3215875" y="2135316"/>
            <a:ext cx="1757183" cy="646331"/>
          </a:xfrm>
          <a:prstGeom prst="rect">
            <a:avLst/>
          </a:prstGeom>
          <a:solidFill>
            <a:schemeClr val="bg1"/>
          </a:solidFill>
        </p:spPr>
        <p:txBody>
          <a:bodyPr wrap="square" rtlCol="0">
            <a:spAutoFit/>
          </a:bodyPr>
          <a:lstStyle/>
          <a:p>
            <a:endParaRPr lang="en-US" dirty="0" smtClean="0"/>
          </a:p>
          <a:p>
            <a:endParaRPr lang="en-US" dirty="0"/>
          </a:p>
        </p:txBody>
      </p:sp>
      <p:sp>
        <p:nvSpPr>
          <p:cNvPr id="14" name="Rectangle 13"/>
          <p:cNvSpPr/>
          <p:nvPr/>
        </p:nvSpPr>
        <p:spPr>
          <a:xfrm>
            <a:off x="702811" y="4022108"/>
            <a:ext cx="1634702" cy="1513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extBox 3"/>
          <p:cNvSpPr txBox="1"/>
          <p:nvPr/>
        </p:nvSpPr>
        <p:spPr>
          <a:xfrm>
            <a:off x="4548005" y="904520"/>
            <a:ext cx="3839225" cy="2585323"/>
          </a:xfrm>
          <a:prstGeom prst="rect">
            <a:avLst/>
          </a:prstGeom>
          <a:noFill/>
        </p:spPr>
        <p:txBody>
          <a:bodyPr wrap="square" rtlCol="0">
            <a:spAutoFit/>
          </a:bodyPr>
          <a:lstStyle/>
          <a:p>
            <a:r>
              <a:rPr lang="en-US" dirty="0" smtClean="0">
                <a:solidFill>
                  <a:srgbClr val="0000FF"/>
                </a:solidFill>
              </a:rPr>
              <a:t>More heterogeneity between BPD and MDD subsets</a:t>
            </a:r>
          </a:p>
          <a:p>
            <a:endParaRPr lang="en-US" dirty="0">
              <a:solidFill>
                <a:srgbClr val="0000FF"/>
              </a:solidFill>
            </a:endParaRPr>
          </a:p>
          <a:p>
            <a:r>
              <a:rPr lang="en-US" dirty="0" smtClean="0">
                <a:solidFill>
                  <a:srgbClr val="0000FF"/>
                </a:solidFill>
              </a:rPr>
              <a:t>Genetic correlation between subsets:</a:t>
            </a:r>
          </a:p>
          <a:p>
            <a:pPr marL="285750" indent="-285750">
              <a:buFont typeface="Arial"/>
              <a:buChar char="•"/>
            </a:pPr>
            <a:r>
              <a:rPr lang="en-US" dirty="0" smtClean="0">
                <a:solidFill>
                  <a:srgbClr val="FF0000"/>
                </a:solidFill>
              </a:rPr>
              <a:t>BPD: 0.67, 0.90, 0.55    (</a:t>
            </a:r>
            <a:r>
              <a:rPr lang="en-US" dirty="0" err="1" smtClean="0">
                <a:solidFill>
                  <a:srgbClr val="FF0000"/>
                </a:solidFill>
              </a:rPr>
              <a:t>s.e.</a:t>
            </a:r>
            <a:r>
              <a:rPr lang="en-US" dirty="0" smtClean="0">
                <a:solidFill>
                  <a:srgbClr val="FF0000"/>
                </a:solidFill>
              </a:rPr>
              <a:t> 0.10)</a:t>
            </a:r>
          </a:p>
          <a:p>
            <a:pPr marL="285750" indent="-285750">
              <a:buFont typeface="Arial"/>
              <a:buChar char="•"/>
            </a:pPr>
            <a:r>
              <a:rPr lang="en-US" dirty="0" smtClean="0">
                <a:solidFill>
                  <a:srgbClr val="FF0000"/>
                </a:solidFill>
              </a:rPr>
              <a:t>MDD: 0.65, 0.63, 0.38  (</a:t>
            </a:r>
            <a:r>
              <a:rPr lang="en-US" dirty="0" err="1" smtClean="0">
                <a:solidFill>
                  <a:srgbClr val="FF0000"/>
                </a:solidFill>
              </a:rPr>
              <a:t>s.e.</a:t>
            </a:r>
            <a:r>
              <a:rPr lang="en-US" dirty="0" smtClean="0">
                <a:solidFill>
                  <a:srgbClr val="FF0000"/>
                </a:solidFill>
              </a:rPr>
              <a:t> 0.15)</a:t>
            </a:r>
          </a:p>
          <a:p>
            <a:pPr marL="285750" indent="-285750">
              <a:buFont typeface="Arial"/>
              <a:buChar char="•"/>
            </a:pPr>
            <a:r>
              <a:rPr lang="en-US" dirty="0" smtClean="0">
                <a:solidFill>
                  <a:srgbClr val="FF0000"/>
                </a:solidFill>
              </a:rPr>
              <a:t>ADHD: 0.71 (</a:t>
            </a:r>
            <a:r>
              <a:rPr lang="en-US" dirty="0" err="1" smtClean="0">
                <a:solidFill>
                  <a:srgbClr val="FF0000"/>
                </a:solidFill>
              </a:rPr>
              <a:t>s.e.</a:t>
            </a:r>
            <a:r>
              <a:rPr lang="en-US" dirty="0" smtClean="0">
                <a:solidFill>
                  <a:srgbClr val="FF0000"/>
                </a:solidFill>
              </a:rPr>
              <a:t> 0.17)</a:t>
            </a:r>
          </a:p>
          <a:p>
            <a:pPr marL="285750" indent="-285750">
              <a:buFont typeface="Arial"/>
              <a:buChar char="•"/>
            </a:pPr>
            <a:r>
              <a:rPr lang="en-US" dirty="0" smtClean="0">
                <a:solidFill>
                  <a:srgbClr val="FF0000"/>
                </a:solidFill>
              </a:rPr>
              <a:t>ASD: 1.0 (</a:t>
            </a:r>
            <a:r>
              <a:rPr lang="en-US" dirty="0" err="1" smtClean="0">
                <a:solidFill>
                  <a:srgbClr val="FF0000"/>
                </a:solidFill>
              </a:rPr>
              <a:t>s.e.</a:t>
            </a:r>
            <a:r>
              <a:rPr lang="en-US" dirty="0" smtClean="0">
                <a:solidFill>
                  <a:srgbClr val="FF0000"/>
                </a:solidFill>
              </a:rPr>
              <a:t> 0.3)</a:t>
            </a:r>
          </a:p>
          <a:p>
            <a:endParaRPr lang="en-US" dirty="0"/>
          </a:p>
        </p:txBody>
      </p:sp>
      <p:sp>
        <p:nvSpPr>
          <p:cNvPr id="10" name="Rectangle 9"/>
          <p:cNvSpPr/>
          <p:nvPr/>
        </p:nvSpPr>
        <p:spPr>
          <a:xfrm>
            <a:off x="4499431" y="3819858"/>
            <a:ext cx="2053769" cy="31795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TextBox 4"/>
          <p:cNvSpPr txBox="1"/>
          <p:nvPr/>
        </p:nvSpPr>
        <p:spPr>
          <a:xfrm>
            <a:off x="360947" y="1042737"/>
            <a:ext cx="3930316" cy="369332"/>
          </a:xfrm>
          <a:prstGeom prst="rect">
            <a:avLst/>
          </a:prstGeom>
          <a:noFill/>
        </p:spPr>
        <p:txBody>
          <a:bodyPr wrap="square" rtlCol="0">
            <a:spAutoFit/>
          </a:bodyPr>
          <a:lstStyle/>
          <a:p>
            <a:endParaRPr lang="en-US" dirty="0"/>
          </a:p>
        </p:txBody>
      </p:sp>
      <p:sp>
        <p:nvSpPr>
          <p:cNvPr id="8" name="Slide Number Placeholder 7"/>
          <p:cNvSpPr>
            <a:spLocks noGrp="1"/>
          </p:cNvSpPr>
          <p:nvPr>
            <p:ph type="sldNum" sz="quarter" idx="12"/>
          </p:nvPr>
        </p:nvSpPr>
        <p:spPr/>
        <p:txBody>
          <a:bodyPr/>
          <a:lstStyle/>
          <a:p>
            <a:fld id="{B1A12ECA-0DEE-2246-A927-2C1088E5F117}" type="slidenum">
              <a:rPr lang="en-US" smtClean="0"/>
              <a:t>24</a:t>
            </a:fld>
            <a:endParaRPr lang="en-US"/>
          </a:p>
        </p:txBody>
      </p:sp>
    </p:spTree>
    <p:extLst>
      <p:ext uri="{BB962C8B-B14F-4D97-AF65-F5344CB8AC3E}">
        <p14:creationId xmlns:p14="http://schemas.microsoft.com/office/powerpoint/2010/main" val="6052244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8520"/>
          </a:xfrm>
        </p:spPr>
        <p:txBody>
          <a:bodyPr>
            <a:normAutofit/>
          </a:bodyPr>
          <a:lstStyle/>
          <a:p>
            <a:r>
              <a:rPr lang="en-US" sz="2800" b="1" i="1" dirty="0" smtClean="0"/>
              <a:t>Definition of subsets</a:t>
            </a:r>
            <a:endParaRPr lang="en-US" sz="2800" b="1" i="1" dirty="0"/>
          </a:p>
        </p:txBody>
      </p:sp>
      <p:sp>
        <p:nvSpPr>
          <p:cNvPr id="3" name="Content Placeholder 2"/>
          <p:cNvSpPr>
            <a:spLocks noGrp="1"/>
          </p:cNvSpPr>
          <p:nvPr>
            <p:ph idx="1"/>
          </p:nvPr>
        </p:nvSpPr>
        <p:spPr/>
        <p:txBody>
          <a:bodyPr>
            <a:normAutofit fontScale="40000" lnSpcReduction="20000"/>
          </a:bodyPr>
          <a:lstStyle/>
          <a:p>
            <a:pPr marL="0" indent="0">
              <a:buNone/>
            </a:pPr>
            <a:r>
              <a:rPr lang="en-AU" b="1" dirty="0"/>
              <a:t>SCZ</a:t>
            </a:r>
            <a:endParaRPr lang="en-US" dirty="0"/>
          </a:p>
          <a:p>
            <a:pPr marL="0" indent="0">
              <a:buNone/>
            </a:pPr>
            <a:r>
              <a:rPr lang="en-AU" dirty="0"/>
              <a:t>Sub1: ISC-Aberdeen, ISC-Cardiff, ISC-Dublin, ISC-Edinburgh, ISC-London, ISC-Portugal, ISC-SW1, ISC-SW2</a:t>
            </a:r>
            <a:endParaRPr lang="en-US" dirty="0"/>
          </a:p>
          <a:p>
            <a:pPr marL="0" indent="0">
              <a:buNone/>
            </a:pPr>
            <a:r>
              <a:rPr lang="en-AU" dirty="0"/>
              <a:t>Sub2: MGS</a:t>
            </a:r>
            <a:endParaRPr lang="en-US" dirty="0"/>
          </a:p>
          <a:p>
            <a:pPr marL="0" indent="0">
              <a:buNone/>
            </a:pPr>
            <a:r>
              <a:rPr lang="en-AU" dirty="0"/>
              <a:t>Sub3: SGENE-Bonn, SGENE-CH, SGENE-MUN, SGENE-TOP3, SGENE-UCLA, Cardiff, CATIE, </a:t>
            </a:r>
            <a:r>
              <a:rPr lang="en-AU" dirty="0" err="1"/>
              <a:t>Zucker</a:t>
            </a:r>
            <a:r>
              <a:rPr lang="en-AU" dirty="0"/>
              <a:t> Hillside</a:t>
            </a:r>
            <a:endParaRPr lang="en-US" dirty="0"/>
          </a:p>
          <a:p>
            <a:pPr marL="0" indent="0">
              <a:buNone/>
            </a:pPr>
            <a:r>
              <a:rPr lang="en-AU" b="1" dirty="0"/>
              <a:t>BPD</a:t>
            </a:r>
            <a:endParaRPr lang="en-US" dirty="0"/>
          </a:p>
          <a:p>
            <a:pPr marL="0" indent="0">
              <a:buNone/>
            </a:pPr>
            <a:r>
              <a:rPr lang="en-AU" dirty="0"/>
              <a:t>Sub1: BOMA, GSK, TOP, UCL, Edinburgh, Dublin</a:t>
            </a:r>
            <a:endParaRPr lang="en-US" dirty="0"/>
          </a:p>
          <a:p>
            <a:pPr marL="0" indent="0">
              <a:buNone/>
            </a:pPr>
            <a:r>
              <a:rPr lang="en-AU" dirty="0"/>
              <a:t>Sub2: </a:t>
            </a:r>
            <a:r>
              <a:rPr lang="en-US" dirty="0"/>
              <a:t>GAIN&amp;BIGS, STEP1, STEP2,Pritzer</a:t>
            </a:r>
          </a:p>
          <a:p>
            <a:pPr marL="0" indent="0">
              <a:buNone/>
            </a:pPr>
            <a:r>
              <a:rPr lang="en-US" dirty="0"/>
              <a:t>Sub3: WTCCC</a:t>
            </a:r>
          </a:p>
          <a:p>
            <a:pPr marL="0" indent="0">
              <a:buNone/>
            </a:pPr>
            <a:r>
              <a:rPr lang="en-US" b="1" dirty="0"/>
              <a:t>MDD</a:t>
            </a:r>
            <a:endParaRPr lang="en-US" dirty="0"/>
          </a:p>
          <a:p>
            <a:pPr marL="0" indent="0">
              <a:buNone/>
            </a:pPr>
            <a:r>
              <a:rPr lang="en-US" dirty="0"/>
              <a:t>Sub1: GAIN, MDD2000-QIMR_610, MDD2000-QIMR_317</a:t>
            </a:r>
          </a:p>
          <a:p>
            <a:pPr marL="0" indent="0">
              <a:buNone/>
            </a:pPr>
            <a:r>
              <a:rPr lang="en-US" dirty="0"/>
              <a:t>Sub2: </a:t>
            </a:r>
            <a:r>
              <a:rPr lang="en-US" dirty="0" err="1"/>
              <a:t>GenRed</a:t>
            </a:r>
            <a:r>
              <a:rPr lang="en-US" dirty="0"/>
              <a:t>, STAR*D, RADIANT(UK)</a:t>
            </a:r>
          </a:p>
          <a:p>
            <a:pPr marL="0" indent="0">
              <a:buNone/>
            </a:pPr>
            <a:r>
              <a:rPr lang="en-US" dirty="0"/>
              <a:t>Sub3: RADIANT(GER)+Bonn/Mann., MPIP, GSK</a:t>
            </a:r>
          </a:p>
          <a:p>
            <a:pPr marL="0" indent="0">
              <a:buNone/>
            </a:pPr>
            <a:r>
              <a:rPr lang="en-AU" b="1" dirty="0"/>
              <a:t>ADHD</a:t>
            </a:r>
            <a:endParaRPr lang="en-US" dirty="0"/>
          </a:p>
          <a:p>
            <a:pPr marL="0" indent="0">
              <a:buNone/>
            </a:pPr>
            <a:r>
              <a:rPr lang="en-AU" dirty="0"/>
              <a:t>Sub1: CHOP,IMAGE, </a:t>
            </a:r>
            <a:r>
              <a:rPr lang="en-AU" dirty="0" err="1"/>
              <a:t>PUWMa</a:t>
            </a:r>
            <a:r>
              <a:rPr lang="en-AU" dirty="0"/>
              <a:t> included in</a:t>
            </a:r>
            <a:r>
              <a:rPr lang="en-AU" baseline="30000" dirty="0">
                <a:hlinkClick r:id="rId2" action="ppaction://hlinkfile" tooltip="Neale, 2010 #14"/>
              </a:rPr>
              <a:t>3</a:t>
            </a:r>
            <a:r>
              <a:rPr lang="en-AU" dirty="0"/>
              <a:t> and a Canadian cohort</a:t>
            </a:r>
            <a:r>
              <a:rPr lang="en-AU" baseline="30000" dirty="0">
                <a:hlinkClick r:id="rId3" action="ppaction://hlinkfile" tooltip="Lionel, 2011 #79"/>
              </a:rPr>
              <a:t>4</a:t>
            </a:r>
            <a:r>
              <a:rPr lang="en-AU" dirty="0"/>
              <a:t> (all trio samples used to generate cases and pseudo controls)</a:t>
            </a:r>
            <a:endParaRPr lang="en-US" dirty="0"/>
          </a:p>
          <a:p>
            <a:pPr marL="0" indent="0">
              <a:buNone/>
            </a:pPr>
            <a:r>
              <a:rPr lang="en-AU" dirty="0"/>
              <a:t>Sub2: IMAGEII from</a:t>
            </a:r>
            <a:r>
              <a:rPr lang="en-AU" baseline="30000" dirty="0">
                <a:hlinkClick r:id="rId2" action="ppaction://hlinkfile" tooltip="Neale, 2010 #14"/>
              </a:rPr>
              <a:t>3</a:t>
            </a:r>
            <a:r>
              <a:rPr lang="en-AU" dirty="0"/>
              <a:t> and samples from UK</a:t>
            </a:r>
            <a:r>
              <a:rPr lang="en-AU" baseline="30000" dirty="0">
                <a:hlinkClick r:id="rId4" action="ppaction://hlinkfile" tooltip="Hamshere, 2012 #67"/>
              </a:rPr>
              <a:t>5</a:t>
            </a:r>
            <a:r>
              <a:rPr lang="en-AU" dirty="0"/>
              <a:t>, Germany</a:t>
            </a:r>
            <a:r>
              <a:rPr lang="en-AU" baseline="30000" dirty="0">
                <a:hlinkClick r:id="rId5" action="ppaction://hlinkfile" tooltip="Hinney, 2011 #78"/>
              </a:rPr>
              <a:t>6</a:t>
            </a:r>
            <a:r>
              <a:rPr lang="en-AU" dirty="0"/>
              <a:t> and Spain (genotyped on </a:t>
            </a:r>
            <a:r>
              <a:rPr lang="en-AU" dirty="0" err="1"/>
              <a:t>Illumina</a:t>
            </a:r>
            <a:r>
              <a:rPr lang="en-AU" dirty="0"/>
              <a:t> Omni1 and with clinical cohort described in</a:t>
            </a:r>
            <a:r>
              <a:rPr lang="en-AU" baseline="30000" dirty="0">
                <a:hlinkClick r:id="rId6" action="ppaction://hlinkfile" tooltip="Ribases, 2009 #105"/>
              </a:rPr>
              <a:t>7</a:t>
            </a:r>
            <a:r>
              <a:rPr lang="en-AU" dirty="0"/>
              <a:t>) (all case-control samples).</a:t>
            </a:r>
            <a:endParaRPr lang="en-US" dirty="0"/>
          </a:p>
          <a:p>
            <a:pPr marL="0" indent="0">
              <a:buNone/>
            </a:pPr>
            <a:r>
              <a:rPr lang="en-AU" b="1" dirty="0"/>
              <a:t>ASD</a:t>
            </a:r>
            <a:endParaRPr lang="en-US" dirty="0"/>
          </a:p>
          <a:p>
            <a:pPr marL="0" indent="0">
              <a:buNone/>
            </a:pPr>
            <a:r>
              <a:rPr lang="en-AU" dirty="0"/>
              <a:t>Sub1: AGP, AGP2</a:t>
            </a:r>
            <a:endParaRPr lang="en-US" dirty="0"/>
          </a:p>
          <a:p>
            <a:pPr marL="0" indent="0">
              <a:buNone/>
            </a:pPr>
            <a:r>
              <a:rPr lang="en-AU" dirty="0"/>
              <a:t>Sub2: CHOP, Finland, JHU, </a:t>
            </a:r>
            <a:r>
              <a:rPr lang="en-AU" dirty="0" err="1"/>
              <a:t>MonBos</a:t>
            </a:r>
            <a:r>
              <a:rPr lang="en-AU" dirty="0"/>
              <a:t>, SSC in two imputation cohorts (</a:t>
            </a:r>
            <a:r>
              <a:rPr lang="en-US" dirty="0" err="1"/>
              <a:t>Illumina</a:t>
            </a:r>
            <a:r>
              <a:rPr lang="en-US" dirty="0"/>
              <a:t> </a:t>
            </a:r>
            <a:r>
              <a:rPr lang="en-US" dirty="0" err="1"/>
              <a:t>Infinium</a:t>
            </a:r>
            <a:r>
              <a:rPr lang="en-US" dirty="0"/>
              <a:t> 1Mv3 (duo) and  </a:t>
            </a:r>
            <a:r>
              <a:rPr lang="en-US" dirty="0" err="1"/>
              <a:t>Illumina</a:t>
            </a:r>
            <a:r>
              <a:rPr lang="en-US" dirty="0"/>
              <a:t> </a:t>
            </a:r>
            <a:r>
              <a:rPr lang="en-US" dirty="0" err="1"/>
              <a:t>Infinium</a:t>
            </a:r>
            <a:r>
              <a:rPr lang="en-US" dirty="0"/>
              <a:t> 1Mv1).</a:t>
            </a:r>
          </a:p>
          <a:p>
            <a:r>
              <a:rPr lang="en-AU" b="1" dirty="0"/>
              <a:t/>
            </a:r>
            <a:br>
              <a:rPr lang="en-AU" b="1" dirty="0"/>
            </a:br>
            <a:endParaRPr lang="en-US" dirty="0"/>
          </a:p>
        </p:txBody>
      </p:sp>
      <p:sp>
        <p:nvSpPr>
          <p:cNvPr id="4" name="Slide Number Placeholder 3"/>
          <p:cNvSpPr>
            <a:spLocks noGrp="1"/>
          </p:cNvSpPr>
          <p:nvPr>
            <p:ph type="sldNum" sz="quarter" idx="12"/>
          </p:nvPr>
        </p:nvSpPr>
        <p:spPr/>
        <p:txBody>
          <a:bodyPr/>
          <a:lstStyle/>
          <a:p>
            <a:fld id="{B1A12ECA-0DEE-2246-A927-2C1088E5F117}" type="slidenum">
              <a:rPr lang="en-US" smtClean="0"/>
              <a:t>25</a:t>
            </a:fld>
            <a:endParaRPr lang="en-US"/>
          </a:p>
        </p:txBody>
      </p:sp>
    </p:spTree>
    <p:extLst>
      <p:ext uri="{BB962C8B-B14F-4D97-AF65-F5344CB8AC3E}">
        <p14:creationId xmlns:p14="http://schemas.microsoft.com/office/powerpoint/2010/main" val="4151652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15875" y="2135316"/>
            <a:ext cx="1757183" cy="646331"/>
          </a:xfrm>
          <a:prstGeom prst="rect">
            <a:avLst/>
          </a:prstGeom>
          <a:solidFill>
            <a:schemeClr val="bg1"/>
          </a:solidFill>
        </p:spPr>
        <p:txBody>
          <a:bodyPr wrap="square" rtlCol="0">
            <a:spAutoFit/>
          </a:bodyPr>
          <a:lstStyle/>
          <a:p>
            <a:endParaRPr lang="en-US" dirty="0" smtClean="0"/>
          </a:p>
          <a:p>
            <a:endParaRPr lang="en-US" dirty="0"/>
          </a:p>
        </p:txBody>
      </p:sp>
      <p:sp>
        <p:nvSpPr>
          <p:cNvPr id="4" name="TextBox 3"/>
          <p:cNvSpPr txBox="1"/>
          <p:nvPr/>
        </p:nvSpPr>
        <p:spPr>
          <a:xfrm>
            <a:off x="4472251" y="1575894"/>
            <a:ext cx="3839225" cy="1754327"/>
          </a:xfrm>
          <a:prstGeom prst="rect">
            <a:avLst/>
          </a:prstGeom>
          <a:noFill/>
        </p:spPr>
        <p:txBody>
          <a:bodyPr wrap="square" rtlCol="0">
            <a:spAutoFit/>
          </a:bodyPr>
          <a:lstStyle/>
          <a:p>
            <a:r>
              <a:rPr lang="en-US" dirty="0" smtClean="0">
                <a:solidFill>
                  <a:srgbClr val="0000FF"/>
                </a:solidFill>
              </a:rPr>
              <a:t>Genetic correlation:</a:t>
            </a:r>
          </a:p>
          <a:p>
            <a:pPr lvl="1"/>
            <a:r>
              <a:rPr lang="en-US" dirty="0" smtClean="0">
                <a:solidFill>
                  <a:srgbClr val="0000FF"/>
                </a:solidFill>
              </a:rPr>
              <a:t>SCZ/BPD  0.68  (</a:t>
            </a:r>
            <a:r>
              <a:rPr lang="en-US" dirty="0" err="1" smtClean="0">
                <a:solidFill>
                  <a:srgbClr val="0000FF"/>
                </a:solidFill>
              </a:rPr>
              <a:t>s.e.</a:t>
            </a:r>
            <a:r>
              <a:rPr lang="en-US" dirty="0" smtClean="0">
                <a:solidFill>
                  <a:srgbClr val="0000FF"/>
                </a:solidFill>
              </a:rPr>
              <a:t> 0.04)</a:t>
            </a:r>
          </a:p>
          <a:p>
            <a:pPr lvl="1"/>
            <a:r>
              <a:rPr lang="en-US" dirty="0" smtClean="0">
                <a:solidFill>
                  <a:srgbClr val="0000FF"/>
                </a:solidFill>
              </a:rPr>
              <a:t>SCZ/MDD 0.43 </a:t>
            </a:r>
            <a:r>
              <a:rPr lang="en-US" dirty="0">
                <a:solidFill>
                  <a:srgbClr val="0000FF"/>
                </a:solidFill>
              </a:rPr>
              <a:t>(</a:t>
            </a:r>
            <a:r>
              <a:rPr lang="en-US" dirty="0" err="1">
                <a:solidFill>
                  <a:srgbClr val="0000FF"/>
                </a:solidFill>
              </a:rPr>
              <a:t>s.e.</a:t>
            </a:r>
            <a:r>
              <a:rPr lang="en-US" dirty="0">
                <a:solidFill>
                  <a:srgbClr val="0000FF"/>
                </a:solidFill>
              </a:rPr>
              <a:t> </a:t>
            </a:r>
            <a:r>
              <a:rPr lang="en-US" dirty="0" smtClean="0">
                <a:solidFill>
                  <a:srgbClr val="0000FF"/>
                </a:solidFill>
              </a:rPr>
              <a:t>0.06)</a:t>
            </a:r>
          </a:p>
          <a:p>
            <a:pPr lvl="1"/>
            <a:r>
              <a:rPr lang="en-US" dirty="0" smtClean="0">
                <a:solidFill>
                  <a:srgbClr val="0000FF"/>
                </a:solidFill>
              </a:rPr>
              <a:t>BPD/MDD 0.47 </a:t>
            </a:r>
            <a:r>
              <a:rPr lang="en-US" dirty="0">
                <a:solidFill>
                  <a:srgbClr val="0000FF"/>
                </a:solidFill>
              </a:rPr>
              <a:t>(</a:t>
            </a:r>
            <a:r>
              <a:rPr lang="en-US" dirty="0" err="1">
                <a:solidFill>
                  <a:srgbClr val="0000FF"/>
                </a:solidFill>
              </a:rPr>
              <a:t>s.e.</a:t>
            </a:r>
            <a:r>
              <a:rPr lang="en-US" dirty="0">
                <a:solidFill>
                  <a:srgbClr val="0000FF"/>
                </a:solidFill>
              </a:rPr>
              <a:t> </a:t>
            </a:r>
            <a:r>
              <a:rPr lang="en-US" dirty="0" smtClean="0">
                <a:solidFill>
                  <a:srgbClr val="0000FF"/>
                </a:solidFill>
              </a:rPr>
              <a:t>0.06)</a:t>
            </a:r>
          </a:p>
          <a:p>
            <a:pPr lvl="1"/>
            <a:r>
              <a:rPr lang="en-US" dirty="0" smtClean="0">
                <a:solidFill>
                  <a:srgbClr val="0000FF"/>
                </a:solidFill>
              </a:rPr>
              <a:t>MDD/ADHD 0.32 (</a:t>
            </a:r>
            <a:r>
              <a:rPr lang="en-US" dirty="0" err="1" smtClean="0">
                <a:solidFill>
                  <a:srgbClr val="0000FF"/>
                </a:solidFill>
              </a:rPr>
              <a:t>s.e</a:t>
            </a:r>
            <a:r>
              <a:rPr lang="en-US" dirty="0" smtClean="0">
                <a:solidFill>
                  <a:srgbClr val="0000FF"/>
                </a:solidFill>
              </a:rPr>
              <a:t> 0.07)</a:t>
            </a:r>
          </a:p>
          <a:p>
            <a:endParaRPr lang="en-US" dirty="0"/>
          </a:p>
        </p:txBody>
      </p:sp>
      <p:sp>
        <p:nvSpPr>
          <p:cNvPr id="12" name="Rectangle 11"/>
          <p:cNvSpPr/>
          <p:nvPr/>
        </p:nvSpPr>
        <p:spPr>
          <a:xfrm>
            <a:off x="5647865" y="3583295"/>
            <a:ext cx="2790070" cy="30943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74860" y="3998952"/>
            <a:ext cx="1568072" cy="21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 name="Straight Connector 10"/>
          <p:cNvCxnSpPr/>
          <p:nvPr/>
        </p:nvCxnSpPr>
        <p:spPr>
          <a:xfrm flipV="1">
            <a:off x="457200" y="5401179"/>
            <a:ext cx="5918904" cy="12828"/>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2"/>
          <a:stretch>
            <a:fillRect/>
          </a:stretch>
        </p:blipFill>
        <p:spPr>
          <a:xfrm>
            <a:off x="0" y="3292007"/>
            <a:ext cx="6786479" cy="3573557"/>
          </a:xfrm>
          <a:prstGeom prst="rect">
            <a:avLst/>
          </a:prstGeom>
        </p:spPr>
      </p:pic>
      <p:sp>
        <p:nvSpPr>
          <p:cNvPr id="10" name="Rectangle 9"/>
          <p:cNvSpPr/>
          <p:nvPr/>
        </p:nvSpPr>
        <p:spPr>
          <a:xfrm>
            <a:off x="5647865" y="3037572"/>
            <a:ext cx="2196150" cy="38204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p:txBody>
          <a:bodyPr>
            <a:normAutofit/>
          </a:bodyPr>
          <a:lstStyle/>
          <a:p>
            <a:r>
              <a:rPr lang="en-US" sz="3200" b="1" i="1" dirty="0" smtClean="0"/>
              <a:t>Bench-marking genetic sharing across disorders</a:t>
            </a:r>
            <a:endParaRPr lang="en-US" sz="3200" b="1" i="1" dirty="0"/>
          </a:p>
        </p:txBody>
      </p:sp>
      <p:sp>
        <p:nvSpPr>
          <p:cNvPr id="3" name="TextBox 2"/>
          <p:cNvSpPr txBox="1"/>
          <p:nvPr/>
        </p:nvSpPr>
        <p:spPr>
          <a:xfrm>
            <a:off x="816424" y="2486362"/>
            <a:ext cx="1757183" cy="369332"/>
          </a:xfrm>
          <a:prstGeom prst="rect">
            <a:avLst/>
          </a:prstGeom>
          <a:solidFill>
            <a:schemeClr val="bg1"/>
          </a:solidFill>
        </p:spPr>
        <p:txBody>
          <a:bodyPr wrap="square" rtlCol="0">
            <a:spAutoFit/>
          </a:bodyPr>
          <a:lstStyle/>
          <a:p>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26</a:t>
            </a:fld>
            <a:endParaRPr lang="en-US"/>
          </a:p>
        </p:txBody>
      </p:sp>
    </p:spTree>
    <p:extLst>
      <p:ext uri="{BB962C8B-B14F-4D97-AF65-F5344CB8AC3E}">
        <p14:creationId xmlns:p14="http://schemas.microsoft.com/office/powerpoint/2010/main" val="2180657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i="1" dirty="0"/>
              <a:t>Sanity Check- Crohn’s Disease</a:t>
            </a:r>
            <a:br>
              <a:rPr lang="en-US" sz="3200" b="1" i="1" dirty="0"/>
            </a:br>
            <a:r>
              <a:rPr lang="en-US" sz="3200" b="1" i="1" dirty="0"/>
              <a:t>5k cases 11k controls</a:t>
            </a:r>
          </a:p>
        </p:txBody>
      </p:sp>
      <p:sp>
        <p:nvSpPr>
          <p:cNvPr id="6" name="Rectangle 5"/>
          <p:cNvSpPr/>
          <p:nvPr/>
        </p:nvSpPr>
        <p:spPr>
          <a:xfrm>
            <a:off x="3596105" y="2649887"/>
            <a:ext cx="4064000" cy="38739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1813146" y="2671028"/>
            <a:ext cx="3152006" cy="38204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TextBox 2"/>
          <p:cNvSpPr txBox="1"/>
          <p:nvPr/>
        </p:nvSpPr>
        <p:spPr>
          <a:xfrm>
            <a:off x="816424" y="2486362"/>
            <a:ext cx="1757183" cy="369332"/>
          </a:xfrm>
          <a:prstGeom prst="rect">
            <a:avLst/>
          </a:prstGeom>
          <a:solidFill>
            <a:schemeClr val="bg1"/>
          </a:solidFill>
        </p:spPr>
        <p:txBody>
          <a:bodyPr wrap="square" rtlCol="0">
            <a:spAutoFit/>
          </a:bodyPr>
          <a:lstStyle/>
          <a:p>
            <a:endParaRPr lang="en-US" dirty="0"/>
          </a:p>
        </p:txBody>
      </p:sp>
      <p:sp>
        <p:nvSpPr>
          <p:cNvPr id="7" name="TextBox 6"/>
          <p:cNvSpPr txBox="1"/>
          <p:nvPr/>
        </p:nvSpPr>
        <p:spPr>
          <a:xfrm>
            <a:off x="3215875" y="2135316"/>
            <a:ext cx="1757183" cy="646331"/>
          </a:xfrm>
          <a:prstGeom prst="rect">
            <a:avLst/>
          </a:prstGeom>
          <a:solidFill>
            <a:schemeClr val="bg1"/>
          </a:solidFill>
        </p:spPr>
        <p:txBody>
          <a:bodyPr wrap="square" rtlCol="0">
            <a:spAutoFit/>
          </a:bodyPr>
          <a:lstStyle/>
          <a:p>
            <a:endParaRPr lang="en-US" dirty="0" smtClean="0"/>
          </a:p>
          <a:p>
            <a:endParaRPr lang="en-US" dirty="0"/>
          </a:p>
        </p:txBody>
      </p:sp>
      <p:sp>
        <p:nvSpPr>
          <p:cNvPr id="4" name="TextBox 3"/>
          <p:cNvSpPr txBox="1"/>
          <p:nvPr/>
        </p:nvSpPr>
        <p:spPr>
          <a:xfrm>
            <a:off x="4656098" y="1549819"/>
            <a:ext cx="4249820" cy="1754327"/>
          </a:xfrm>
          <a:prstGeom prst="rect">
            <a:avLst/>
          </a:prstGeom>
          <a:noFill/>
        </p:spPr>
        <p:txBody>
          <a:bodyPr wrap="square" rtlCol="0">
            <a:spAutoFit/>
          </a:bodyPr>
          <a:lstStyle/>
          <a:p>
            <a:pPr marL="285750" indent="-285750">
              <a:buFont typeface="Arial"/>
              <a:buChar char="•"/>
            </a:pPr>
            <a:r>
              <a:rPr lang="en-US" dirty="0" smtClean="0">
                <a:solidFill>
                  <a:srgbClr val="0000FF"/>
                </a:solidFill>
              </a:rPr>
              <a:t>A priori unlikely that Crohn’s and psychiatric disorders share genetic factors</a:t>
            </a:r>
          </a:p>
          <a:p>
            <a:pPr marL="285750" indent="-285750">
              <a:buFont typeface="Arial"/>
              <a:buChar char="•"/>
            </a:pPr>
            <a:r>
              <a:rPr lang="en-US" dirty="0" smtClean="0">
                <a:solidFill>
                  <a:srgbClr val="0000FF"/>
                </a:solidFill>
              </a:rPr>
              <a:t>Same QC pipeline as psychiatric </a:t>
            </a:r>
            <a:r>
              <a:rPr lang="en-US" dirty="0">
                <a:solidFill>
                  <a:srgbClr val="0000FF"/>
                </a:solidFill>
              </a:rPr>
              <a:t>d</a:t>
            </a:r>
            <a:r>
              <a:rPr lang="en-US" dirty="0" smtClean="0">
                <a:solidFill>
                  <a:srgbClr val="0000FF"/>
                </a:solidFill>
              </a:rPr>
              <a:t>isorders</a:t>
            </a:r>
          </a:p>
          <a:p>
            <a:endParaRPr lang="en-US" dirty="0"/>
          </a:p>
        </p:txBody>
      </p:sp>
      <p:pic>
        <p:nvPicPr>
          <p:cNvPr id="5" name="Picture 4"/>
          <p:cNvPicPr>
            <a:picLocks noChangeAspect="1"/>
          </p:cNvPicPr>
          <p:nvPr/>
        </p:nvPicPr>
        <p:blipFill>
          <a:blip r:embed="rId2"/>
          <a:stretch>
            <a:fillRect/>
          </a:stretch>
        </p:blipFill>
        <p:spPr>
          <a:xfrm>
            <a:off x="231941" y="3124691"/>
            <a:ext cx="6786479" cy="3573557"/>
          </a:xfrm>
          <a:prstGeom prst="rect">
            <a:avLst/>
          </a:prstGeom>
        </p:spPr>
      </p:pic>
      <p:sp>
        <p:nvSpPr>
          <p:cNvPr id="8" name="Slide Number Placeholder 7"/>
          <p:cNvSpPr>
            <a:spLocks noGrp="1"/>
          </p:cNvSpPr>
          <p:nvPr>
            <p:ph type="sldNum" sz="quarter" idx="12"/>
          </p:nvPr>
        </p:nvSpPr>
        <p:spPr/>
        <p:txBody>
          <a:bodyPr/>
          <a:lstStyle/>
          <a:p>
            <a:fld id="{B1A12ECA-0DEE-2246-A927-2C1088E5F117}" type="slidenum">
              <a:rPr lang="en-US" smtClean="0"/>
              <a:t>27</a:t>
            </a:fld>
            <a:endParaRPr lang="en-US"/>
          </a:p>
        </p:txBody>
      </p:sp>
    </p:spTree>
    <p:extLst>
      <p:ext uri="{BB962C8B-B14F-4D97-AF65-F5344CB8AC3E}">
        <p14:creationId xmlns:p14="http://schemas.microsoft.com/office/powerpoint/2010/main" val="16826378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t>Annotation of SNPs to genes</a:t>
            </a:r>
            <a:endParaRPr lang="en-US" sz="2800" b="1" i="1" dirty="0"/>
          </a:p>
        </p:txBody>
      </p:sp>
      <p:pic>
        <p:nvPicPr>
          <p:cNvPr id="14337" name="Picture 1" descr="Screen Shot 2013-02-10 a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097088"/>
            <a:ext cx="415925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28105" y="1778000"/>
            <a:ext cx="3408948" cy="2308324"/>
          </a:xfrm>
          <a:prstGeom prst="rect">
            <a:avLst/>
          </a:prstGeom>
          <a:noFill/>
        </p:spPr>
        <p:txBody>
          <a:bodyPr wrap="square" rtlCol="0">
            <a:spAutoFit/>
          </a:bodyPr>
          <a:lstStyle/>
          <a:p>
            <a:r>
              <a:rPr lang="en-US" dirty="0" smtClean="0"/>
              <a:t>Fit 3 genome relationship matrices</a:t>
            </a:r>
          </a:p>
          <a:p>
            <a:endParaRPr lang="en-US" dirty="0"/>
          </a:p>
          <a:p>
            <a:r>
              <a:rPr lang="en-US" dirty="0" smtClean="0"/>
              <a:t>SNPs in CNS+ genes (20%)</a:t>
            </a:r>
          </a:p>
          <a:p>
            <a:r>
              <a:rPr lang="en-US" dirty="0" smtClean="0"/>
              <a:t>SNPs in other genes (40%)</a:t>
            </a:r>
          </a:p>
          <a:p>
            <a:r>
              <a:rPr lang="en-US" dirty="0" smtClean="0"/>
              <a:t>SNPs not in genes     (40%)</a:t>
            </a:r>
          </a:p>
          <a:p>
            <a:endParaRPr lang="en-US" dirty="0"/>
          </a:p>
          <a:p>
            <a:r>
              <a:rPr lang="en-US" dirty="0" smtClean="0"/>
              <a:t>Estimate 3 variance components</a:t>
            </a:r>
          </a:p>
          <a:p>
            <a:endParaRPr lang="en-US" dirty="0"/>
          </a:p>
        </p:txBody>
      </p:sp>
      <p:sp>
        <p:nvSpPr>
          <p:cNvPr id="5" name="TextBox 4"/>
          <p:cNvSpPr txBox="1"/>
          <p:nvPr/>
        </p:nvSpPr>
        <p:spPr>
          <a:xfrm>
            <a:off x="6256421" y="5922211"/>
            <a:ext cx="2430379" cy="369332"/>
          </a:xfrm>
          <a:prstGeom prst="rect">
            <a:avLst/>
          </a:prstGeom>
          <a:noFill/>
        </p:spPr>
        <p:txBody>
          <a:bodyPr wrap="square" rtlCol="0">
            <a:spAutoFit/>
          </a:bodyPr>
          <a:lstStyle/>
          <a:p>
            <a:r>
              <a:rPr lang="en-US" dirty="0" smtClean="0"/>
              <a:t>Supplementary Table 3</a:t>
            </a:r>
            <a:endParaRPr lang="en-US" dirty="0"/>
          </a:p>
        </p:txBody>
      </p:sp>
      <p:sp>
        <p:nvSpPr>
          <p:cNvPr id="6" name="Slide Number Placeholder 5"/>
          <p:cNvSpPr>
            <a:spLocks noGrp="1"/>
          </p:cNvSpPr>
          <p:nvPr>
            <p:ph type="sldNum" sz="quarter" idx="12"/>
          </p:nvPr>
        </p:nvSpPr>
        <p:spPr/>
        <p:txBody>
          <a:bodyPr/>
          <a:lstStyle/>
          <a:p>
            <a:fld id="{B1A12ECA-0DEE-2246-A927-2C1088E5F117}" type="slidenum">
              <a:rPr lang="en-US" smtClean="0"/>
              <a:t>28</a:t>
            </a:fld>
            <a:endParaRPr lang="en-US"/>
          </a:p>
        </p:txBody>
      </p:sp>
    </p:spTree>
    <p:extLst>
      <p:ext uri="{BB962C8B-B14F-4D97-AF65-F5344CB8AC3E}">
        <p14:creationId xmlns:p14="http://schemas.microsoft.com/office/powerpoint/2010/main" val="338716738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8" y="274638"/>
            <a:ext cx="8229600" cy="765728"/>
          </a:xfrm>
        </p:spPr>
        <p:txBody>
          <a:bodyPr>
            <a:normAutofit/>
          </a:bodyPr>
          <a:lstStyle/>
          <a:p>
            <a:r>
              <a:rPr lang="en-US" sz="3200" b="1" i="1" dirty="0" smtClean="0"/>
              <a:t>Impact of misclassification</a:t>
            </a:r>
            <a:endParaRPr lang="en-US" sz="3200" b="1" i="1" dirty="0"/>
          </a:p>
        </p:txBody>
      </p:sp>
      <p:pic>
        <p:nvPicPr>
          <p:cNvPr id="4" name="Content Placeholder 3" descr="Screen Shot 2012-08-19 at 10.03.06 PM.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978" b="1509"/>
          <a:stretch/>
        </p:blipFill>
        <p:spPr>
          <a:xfrm>
            <a:off x="0" y="5881655"/>
            <a:ext cx="3200400" cy="976345"/>
          </a:xfrm>
        </p:spPr>
      </p:pic>
      <p:sp>
        <p:nvSpPr>
          <p:cNvPr id="3" name="TextBox 2"/>
          <p:cNvSpPr txBox="1"/>
          <p:nvPr/>
        </p:nvSpPr>
        <p:spPr>
          <a:xfrm>
            <a:off x="780329" y="1285158"/>
            <a:ext cx="7787987" cy="3416320"/>
          </a:xfrm>
          <a:prstGeom prst="rect">
            <a:avLst/>
          </a:prstGeom>
          <a:noFill/>
        </p:spPr>
        <p:txBody>
          <a:bodyPr wrap="square" rtlCol="0">
            <a:spAutoFit/>
          </a:bodyPr>
          <a:lstStyle/>
          <a:p>
            <a:pPr marL="285750" indent="-285750">
              <a:buFont typeface="Arial"/>
              <a:buChar char="•"/>
            </a:pPr>
            <a:r>
              <a:rPr lang="en-US" dirty="0" smtClean="0"/>
              <a:t>15% of those first diagnosed with BPD end with a stable diagnosis of SCZ</a:t>
            </a:r>
          </a:p>
          <a:p>
            <a:pPr marL="285750" indent="-285750">
              <a:buFont typeface="Arial"/>
              <a:buChar char="•"/>
            </a:pPr>
            <a:r>
              <a:rPr lang="en-US" dirty="0" smtClean="0"/>
              <a:t>5% of those first diagnoses with SCZ end with a stable diagnosis of BPD</a:t>
            </a:r>
          </a:p>
          <a:p>
            <a:r>
              <a:rPr lang="en-US" dirty="0" smtClean="0"/>
              <a:t>	</a:t>
            </a:r>
            <a:r>
              <a:rPr lang="en-US" dirty="0" err="1" smtClean="0"/>
              <a:t>Bromet</a:t>
            </a:r>
            <a:r>
              <a:rPr lang="en-US" dirty="0" smtClean="0"/>
              <a:t> et al (2011),</a:t>
            </a:r>
            <a:r>
              <a:rPr lang="en-US" dirty="0" err="1" smtClean="0"/>
              <a:t>Laursen</a:t>
            </a:r>
            <a:r>
              <a:rPr lang="en-US" dirty="0" smtClean="0"/>
              <a:t> et al (2011)</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r>
              <a:rPr lang="en-US" dirty="0" smtClean="0"/>
              <a:t>This level of misclassification would generate an </a:t>
            </a:r>
            <a:r>
              <a:rPr lang="en-US" dirty="0" smtClean="0">
                <a:solidFill>
                  <a:srgbClr val="FF0000"/>
                </a:solidFill>
              </a:rPr>
              <a:t>estimated genetic correlation of ~ 0.15 if the true genetic correlation was 0.</a:t>
            </a:r>
          </a:p>
          <a:p>
            <a:pPr marL="285750" indent="-285750">
              <a:buFont typeface="Arial"/>
              <a:buChar char="•"/>
            </a:pPr>
            <a:endParaRPr lang="en-US" dirty="0"/>
          </a:p>
          <a:p>
            <a:pPr marL="285750" indent="-285750">
              <a:buFont typeface="Arial"/>
              <a:buChar char="•"/>
            </a:pPr>
            <a:r>
              <a:rPr lang="en-US" dirty="0" smtClean="0"/>
              <a:t>Unlikely to have this level of misclassification in GWAS samples</a:t>
            </a:r>
          </a:p>
          <a:p>
            <a:pPr marL="285750" indent="-285750">
              <a:buFont typeface="Arial"/>
              <a:buChar char="•"/>
            </a:pPr>
            <a:endParaRPr lang="en-US" dirty="0"/>
          </a:p>
          <a:p>
            <a:pPr marL="285750" indent="-285750">
              <a:buFont typeface="Arial"/>
              <a:buChar char="•"/>
            </a:pPr>
            <a:r>
              <a:rPr lang="en-US" dirty="0" smtClean="0"/>
              <a:t>A true genetic correlation between disorders is consistent with diagnostic overlap</a:t>
            </a:r>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29</a:t>
            </a:fld>
            <a:endParaRPr lang="en-US"/>
          </a:p>
        </p:txBody>
      </p:sp>
    </p:spTree>
    <p:extLst>
      <p:ext uri="{BB962C8B-B14F-4D97-AF65-F5344CB8AC3E}">
        <p14:creationId xmlns:p14="http://schemas.microsoft.com/office/powerpoint/2010/main" val="6942292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5"/>
          <p:cNvSpPr>
            <a:spLocks noGrp="1"/>
          </p:cNvSpPr>
          <p:nvPr>
            <p:ph type="title"/>
          </p:nvPr>
        </p:nvSpPr>
        <p:spPr/>
        <p:txBody>
          <a:bodyPr>
            <a:normAutofit fontScale="90000"/>
          </a:bodyPr>
          <a:lstStyle/>
          <a:p>
            <a:r>
              <a:rPr lang="en-US">
                <a:latin typeface="Arial" charset="0"/>
              </a:rPr>
              <a:t>UPCOMING</a:t>
            </a:r>
            <a:br>
              <a:rPr lang="en-US">
                <a:latin typeface="Arial" charset="0"/>
              </a:rPr>
            </a:br>
            <a:r>
              <a:rPr lang="en-US">
                <a:latin typeface="Arial" charset="0"/>
              </a:rPr>
              <a:t>PGC Worldwide Lab Call Details</a:t>
            </a:r>
          </a:p>
        </p:txBody>
      </p:sp>
      <p:sp>
        <p:nvSpPr>
          <p:cNvPr id="4099" name="Content Placeholder 6"/>
          <p:cNvSpPr>
            <a:spLocks noGrp="1"/>
          </p:cNvSpPr>
          <p:nvPr>
            <p:ph idx="1"/>
          </p:nvPr>
        </p:nvSpPr>
        <p:spPr>
          <a:xfrm>
            <a:off x="457200" y="1482725"/>
            <a:ext cx="8229600" cy="5029200"/>
          </a:xfrm>
        </p:spPr>
        <p:txBody>
          <a:bodyPr/>
          <a:lstStyle/>
          <a:p>
            <a:pPr marL="0" indent="0">
              <a:lnSpc>
                <a:spcPct val="80000"/>
              </a:lnSpc>
              <a:buFontTx/>
              <a:buNone/>
            </a:pPr>
            <a:r>
              <a:rPr lang="en-US" sz="1600" b="1">
                <a:latin typeface="Arial" charset="0"/>
              </a:rPr>
              <a:t>DATE:   </a:t>
            </a:r>
            <a:r>
              <a:rPr lang="en-US" sz="1600">
                <a:latin typeface="Arial" charset="0"/>
              </a:rPr>
              <a:t>	Friday, March 15</a:t>
            </a:r>
            <a:r>
              <a:rPr lang="en-US" sz="1600" baseline="30000">
                <a:latin typeface="Arial" charset="0"/>
              </a:rPr>
              <a:t>th</a:t>
            </a:r>
            <a:r>
              <a:rPr lang="en-US" sz="1600">
                <a:latin typeface="Arial" charset="0"/>
              </a:rPr>
              <a:t>, 2013</a:t>
            </a:r>
          </a:p>
          <a:p>
            <a:pPr marL="0" indent="0">
              <a:lnSpc>
                <a:spcPct val="80000"/>
              </a:lnSpc>
              <a:buFontTx/>
              <a:buNone/>
            </a:pPr>
            <a:r>
              <a:rPr lang="en-US" sz="1600" b="1">
                <a:latin typeface="Arial" charset="0"/>
              </a:rPr>
              <a:t>PRESENTER:   </a:t>
            </a:r>
            <a:r>
              <a:rPr lang="en-US" sz="1600">
                <a:latin typeface="Arial" charset="0"/>
              </a:rPr>
              <a:t>Shaun Purcell, Mt Sinai School of Medicine, NYC</a:t>
            </a:r>
          </a:p>
          <a:p>
            <a:pPr marL="0" indent="0">
              <a:lnSpc>
                <a:spcPct val="80000"/>
              </a:lnSpc>
              <a:buFontTx/>
              <a:buNone/>
            </a:pPr>
            <a:r>
              <a:rPr lang="en-US" sz="1600" b="1">
                <a:latin typeface="Arial" charset="0"/>
              </a:rPr>
              <a:t>TITLE:     </a:t>
            </a:r>
            <a:r>
              <a:rPr lang="en-US" sz="1600">
                <a:latin typeface="Arial" charset="0"/>
              </a:rPr>
              <a:t>To Be Announced / </a:t>
            </a:r>
            <a:r>
              <a:rPr lang="ja-JP" altLang="en-US" sz="1600">
                <a:latin typeface="Arial" charset="0"/>
              </a:rPr>
              <a:t>“</a:t>
            </a:r>
            <a:r>
              <a:rPr lang="en-US" sz="1600">
                <a:latin typeface="Arial" charset="0"/>
              </a:rPr>
              <a:t>Exome Sequencing in Psychiatric Disorders</a:t>
            </a:r>
            <a:r>
              <a:rPr lang="ja-JP" altLang="en-US" sz="1600">
                <a:latin typeface="Arial" charset="0"/>
              </a:rPr>
              <a:t>”</a:t>
            </a:r>
            <a:endParaRPr lang="en-US" sz="1600">
              <a:latin typeface="Arial" charset="0"/>
            </a:endParaRPr>
          </a:p>
          <a:p>
            <a:pPr marL="0" indent="0">
              <a:lnSpc>
                <a:spcPct val="80000"/>
              </a:lnSpc>
              <a:buFontTx/>
              <a:buNone/>
            </a:pPr>
            <a:r>
              <a:rPr lang="en-US" sz="1600" b="1">
                <a:latin typeface="Arial" charset="0"/>
              </a:rPr>
              <a:t>START:  	</a:t>
            </a:r>
            <a:r>
              <a:rPr lang="en-US" sz="1600">
                <a:latin typeface="Arial" charset="0"/>
              </a:rPr>
              <a:t>We will begin promptly on the hour.</a:t>
            </a:r>
          </a:p>
          <a:p>
            <a:pPr marL="0" indent="0">
              <a:lnSpc>
                <a:spcPct val="80000"/>
              </a:lnSpc>
              <a:buFontTx/>
              <a:buNone/>
            </a:pPr>
            <a:r>
              <a:rPr lang="en-US" sz="1600">
                <a:latin typeface="Arial" charset="0"/>
              </a:rPr>
              <a:t>    		1000 EST - US East Coast</a:t>
            </a:r>
          </a:p>
          <a:p>
            <a:pPr marL="0" indent="0">
              <a:lnSpc>
                <a:spcPct val="80000"/>
              </a:lnSpc>
              <a:buFontTx/>
              <a:buNone/>
            </a:pPr>
            <a:r>
              <a:rPr lang="en-US" sz="1600">
                <a:latin typeface="Arial" charset="0"/>
              </a:rPr>
              <a:t>   		0700 PST - US West Coast</a:t>
            </a:r>
          </a:p>
          <a:p>
            <a:pPr marL="0" indent="0">
              <a:lnSpc>
                <a:spcPct val="80000"/>
              </a:lnSpc>
              <a:buFontTx/>
              <a:buNone/>
            </a:pPr>
            <a:r>
              <a:rPr lang="en-US" sz="1600">
                <a:latin typeface="Arial" charset="0"/>
              </a:rPr>
              <a:t>   		1400 GMT - UK</a:t>
            </a:r>
          </a:p>
          <a:p>
            <a:pPr marL="0" indent="0">
              <a:lnSpc>
                <a:spcPct val="80000"/>
              </a:lnSpc>
              <a:buFontTx/>
              <a:buNone/>
            </a:pPr>
            <a:r>
              <a:rPr lang="en-US" sz="1600">
                <a:latin typeface="Arial" charset="0"/>
              </a:rPr>
              <a:t>   		1500 CET - Central Europe</a:t>
            </a:r>
          </a:p>
          <a:p>
            <a:pPr marL="0" indent="0">
              <a:lnSpc>
                <a:spcPct val="80000"/>
              </a:lnSpc>
              <a:buFontTx/>
              <a:buNone/>
            </a:pPr>
            <a:r>
              <a:rPr lang="en-US" sz="1600">
                <a:latin typeface="Arial" charset="0"/>
              </a:rPr>
              <a:t>    		0100 EDT – Australia (Saturday, March 16</a:t>
            </a:r>
            <a:r>
              <a:rPr lang="en-US" sz="1600" baseline="30000">
                <a:latin typeface="Arial" charset="0"/>
              </a:rPr>
              <a:t>th</a:t>
            </a:r>
            <a:r>
              <a:rPr lang="en-US" sz="1600">
                <a:latin typeface="Arial" charset="0"/>
              </a:rPr>
              <a:t>, 2013)</a:t>
            </a:r>
          </a:p>
          <a:p>
            <a:pPr marL="0" indent="0">
              <a:lnSpc>
                <a:spcPct val="80000"/>
              </a:lnSpc>
              <a:buFontTx/>
              <a:buNone/>
            </a:pPr>
            <a:r>
              <a:rPr lang="en-US" sz="1600" b="1">
                <a:latin typeface="Arial" charset="0"/>
              </a:rPr>
              <a:t>DURATION: </a:t>
            </a:r>
            <a:r>
              <a:rPr lang="en-US" sz="1600">
                <a:latin typeface="Arial" charset="0"/>
              </a:rPr>
              <a:t>    1 hour</a:t>
            </a:r>
          </a:p>
          <a:p>
            <a:pPr marL="0" indent="0">
              <a:lnSpc>
                <a:spcPct val="80000"/>
              </a:lnSpc>
              <a:buFontTx/>
              <a:buNone/>
            </a:pPr>
            <a:endParaRPr lang="en-US" sz="1600">
              <a:latin typeface="Arial" charset="0"/>
            </a:endParaRPr>
          </a:p>
          <a:p>
            <a:pPr marL="0" indent="0">
              <a:lnSpc>
                <a:spcPct val="80000"/>
              </a:lnSpc>
              <a:buFontTx/>
              <a:buNone/>
            </a:pPr>
            <a:r>
              <a:rPr lang="en-US" sz="1600" b="1">
                <a:latin typeface="Arial" charset="0"/>
              </a:rPr>
              <a:t>TELEPHONE: </a:t>
            </a:r>
          </a:p>
          <a:p>
            <a:pPr marL="0" indent="0">
              <a:lnSpc>
                <a:spcPct val="80000"/>
              </a:lnSpc>
              <a:buFontTx/>
              <a:buNone/>
            </a:pPr>
            <a:r>
              <a:rPr lang="en-US" sz="1600">
                <a:latin typeface="Arial" charset="0"/>
              </a:rPr>
              <a:t>- US Toll free: 1 866 515.2912</a:t>
            </a:r>
          </a:p>
          <a:p>
            <a:pPr marL="0" indent="0">
              <a:lnSpc>
                <a:spcPct val="80000"/>
              </a:lnSpc>
              <a:buFontTx/>
              <a:buNone/>
            </a:pPr>
            <a:r>
              <a:rPr lang="es-ES_tradnl" sz="1600">
                <a:latin typeface="Arial" charset="0"/>
              </a:rPr>
              <a:t>- International direct: +1 617 399.5126</a:t>
            </a:r>
          </a:p>
          <a:p>
            <a:pPr marL="0" indent="0">
              <a:lnSpc>
                <a:spcPct val="80000"/>
              </a:lnSpc>
              <a:buFontTx/>
              <a:buNone/>
            </a:pPr>
            <a:r>
              <a:rPr lang="es-ES_tradnl" sz="1600">
                <a:latin typeface="Arial" charset="0"/>
              </a:rPr>
              <a:t>- Toll-free number? See </a:t>
            </a:r>
            <a:r>
              <a:rPr lang="en-US" sz="1600">
                <a:latin typeface="Arial" charset="0"/>
                <a:hlinkClick r:id="rId2"/>
              </a:rPr>
              <a:t>http://www.btconferencing.com/globalaccess/?bid=75_public</a:t>
            </a:r>
            <a:endParaRPr lang="es-ES_tradnl" sz="1600" u="sng">
              <a:latin typeface="Arial" charset="0"/>
              <a:hlinkClick r:id="rId3"/>
            </a:endParaRPr>
          </a:p>
          <a:p>
            <a:pPr marL="0" indent="0">
              <a:lnSpc>
                <a:spcPct val="80000"/>
              </a:lnSpc>
              <a:buFontTx/>
              <a:buNone/>
            </a:pPr>
            <a:r>
              <a:rPr lang="es-ES_tradnl" sz="1600">
                <a:latin typeface="Arial" charset="0"/>
              </a:rPr>
              <a:t>- Operators will be on standby to assist with technical issues. “*0” will get you assistance.</a:t>
            </a:r>
          </a:p>
          <a:p>
            <a:pPr marL="0" indent="0">
              <a:lnSpc>
                <a:spcPct val="80000"/>
              </a:lnSpc>
              <a:buFontTx/>
              <a:buNone/>
            </a:pPr>
            <a:r>
              <a:rPr lang="es-ES_tradnl" sz="1600">
                <a:latin typeface="Arial" charset="0"/>
              </a:rPr>
              <a:t>- This conference line can handle up to 300 participants.</a:t>
            </a:r>
          </a:p>
          <a:p>
            <a:pPr marL="0" indent="0">
              <a:lnSpc>
                <a:spcPct val="80000"/>
              </a:lnSpc>
              <a:buFontTx/>
              <a:buNone/>
            </a:pPr>
            <a:endParaRPr lang="es-ES_tradnl" sz="1600">
              <a:latin typeface="Arial" charset="0"/>
            </a:endParaRPr>
          </a:p>
          <a:p>
            <a:pPr marL="0" indent="0">
              <a:lnSpc>
                <a:spcPct val="80000"/>
              </a:lnSpc>
              <a:buFontTx/>
              <a:buNone/>
            </a:pPr>
            <a:r>
              <a:rPr lang="en-US" sz="1600" b="1">
                <a:latin typeface="Arial" charset="0"/>
              </a:rPr>
              <a:t>PASSCODE: </a:t>
            </a:r>
            <a:r>
              <a:rPr lang="en-US" sz="1600">
                <a:latin typeface="Arial" charset="0"/>
              </a:rPr>
              <a:t>275 694 38</a:t>
            </a:r>
          </a:p>
        </p:txBody>
      </p:sp>
      <p:sp>
        <p:nvSpPr>
          <p:cNvPr id="2" name="Slide Number Placeholder 1"/>
          <p:cNvSpPr>
            <a:spLocks noGrp="1"/>
          </p:cNvSpPr>
          <p:nvPr>
            <p:ph type="sldNum" sz="quarter" idx="12"/>
          </p:nvPr>
        </p:nvSpPr>
        <p:spPr/>
        <p:txBody>
          <a:bodyPr/>
          <a:lstStyle/>
          <a:p>
            <a:fld id="{B1A12ECA-0DEE-2246-A927-2C1088E5F117}" type="slidenum">
              <a:rPr lang="en-US" smtClean="0"/>
              <a:t>3</a:t>
            </a:fld>
            <a:endParaRPr lang="en-US"/>
          </a:p>
        </p:txBody>
      </p:sp>
    </p:spTree>
    <p:extLst>
      <p:ext uri="{BB962C8B-B14F-4D97-AF65-F5344CB8AC3E}">
        <p14:creationId xmlns:p14="http://schemas.microsoft.com/office/powerpoint/2010/main" val="3529502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888"/>
          </a:xfrm>
        </p:spPr>
        <p:txBody>
          <a:bodyPr>
            <a:normAutofit fontScale="90000"/>
          </a:bodyPr>
          <a:lstStyle/>
          <a:p>
            <a:r>
              <a:rPr lang="en-US" sz="2800" b="1" i="1" dirty="0" smtClean="0"/>
              <a:t>Bias because of non-independence of collection of samples</a:t>
            </a:r>
            <a:endParaRPr lang="en-US" sz="2800" b="1" i="1" dirty="0"/>
          </a:p>
        </p:txBody>
      </p:sp>
      <p:graphicFrame>
        <p:nvGraphicFramePr>
          <p:cNvPr id="4" name="Object 3"/>
          <p:cNvGraphicFramePr>
            <a:graphicFrameLocks noChangeAspect="1"/>
          </p:cNvGraphicFramePr>
          <p:nvPr>
            <p:extLst>
              <p:ext uri="{D42A27DB-BD31-4B8C-83A1-F6EECF244321}">
                <p14:modId xmlns:p14="http://schemas.microsoft.com/office/powerpoint/2010/main" val="1128856561"/>
              </p:ext>
            </p:extLst>
          </p:nvPr>
        </p:nvGraphicFramePr>
        <p:xfrm>
          <a:off x="457200" y="1600200"/>
          <a:ext cx="8013771" cy="1568238"/>
        </p:xfrm>
        <a:graphic>
          <a:graphicData uri="http://schemas.openxmlformats.org/presentationml/2006/ole">
            <mc:AlternateContent xmlns:mc="http://schemas.openxmlformats.org/markup-compatibility/2006">
              <mc:Choice xmlns:v="urn:schemas-microsoft-com:vml" Requires="v">
                <p:oleObj spid="_x0000_s12334" name="Document" r:id="rId3" imgW="6781800" imgH="1397000" progId="Word.Document.12">
                  <p:embed/>
                </p:oleObj>
              </mc:Choice>
              <mc:Fallback>
                <p:oleObj name="Document" r:id="rId3" imgW="6781800" imgH="1397000" progId="Word.Document.12">
                  <p:embed/>
                  <p:pic>
                    <p:nvPicPr>
                      <p:cNvPr id="0" name=""/>
                      <p:cNvPicPr/>
                      <p:nvPr/>
                    </p:nvPicPr>
                    <p:blipFill>
                      <a:blip r:embed="rId4"/>
                      <a:stretch>
                        <a:fillRect/>
                      </a:stretch>
                    </p:blipFill>
                    <p:spPr>
                      <a:xfrm>
                        <a:off x="457200" y="1600200"/>
                        <a:ext cx="8013771" cy="156823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90716893"/>
              </p:ext>
            </p:extLst>
          </p:nvPr>
        </p:nvGraphicFramePr>
        <p:xfrm>
          <a:off x="1238113" y="4297274"/>
          <a:ext cx="7112949" cy="2073896"/>
        </p:xfrm>
        <a:graphic>
          <a:graphicData uri="http://schemas.openxmlformats.org/presentationml/2006/ole">
            <mc:AlternateContent xmlns:mc="http://schemas.openxmlformats.org/markup-compatibility/2006">
              <mc:Choice xmlns:v="urn:schemas-microsoft-com:vml" Requires="v">
                <p:oleObj spid="_x0000_s12335" name="Document" r:id="rId5" imgW="5270500" imgH="1536700" progId="Word.Document.12">
                  <p:embed/>
                </p:oleObj>
              </mc:Choice>
              <mc:Fallback>
                <p:oleObj name="Document" r:id="rId5" imgW="5270500" imgH="1536700" progId="Word.Document.12">
                  <p:embed/>
                  <p:pic>
                    <p:nvPicPr>
                      <p:cNvPr id="0" name=""/>
                      <p:cNvPicPr/>
                      <p:nvPr/>
                    </p:nvPicPr>
                    <p:blipFill>
                      <a:blip r:embed="rId6"/>
                      <a:stretch>
                        <a:fillRect/>
                      </a:stretch>
                    </p:blipFill>
                    <p:spPr>
                      <a:xfrm>
                        <a:off x="1238113" y="4297274"/>
                        <a:ext cx="7112949" cy="2073896"/>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B1A12ECA-0DEE-2246-A927-2C1088E5F117}" type="slidenum">
              <a:rPr lang="en-US" smtClean="0"/>
              <a:t>30</a:t>
            </a:fld>
            <a:endParaRPr lang="en-US"/>
          </a:p>
        </p:txBody>
      </p:sp>
    </p:spTree>
    <p:extLst>
      <p:ext uri="{BB962C8B-B14F-4D97-AF65-F5344CB8AC3E}">
        <p14:creationId xmlns:p14="http://schemas.microsoft.com/office/powerpoint/2010/main" val="2236883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888"/>
          </a:xfrm>
        </p:spPr>
        <p:txBody>
          <a:bodyPr>
            <a:normAutofit fontScale="90000"/>
          </a:bodyPr>
          <a:lstStyle/>
          <a:p>
            <a:r>
              <a:rPr lang="en-US" sz="2800" b="1" i="1" dirty="0" smtClean="0"/>
              <a:t>Exclude SCZ samples that include schizoaffective disorders</a:t>
            </a:r>
            <a:endParaRPr lang="en-US" sz="2800" b="1" i="1" dirty="0"/>
          </a:p>
        </p:txBody>
      </p:sp>
      <p:graphicFrame>
        <p:nvGraphicFramePr>
          <p:cNvPr id="4" name="Object 3"/>
          <p:cNvGraphicFramePr>
            <a:graphicFrameLocks noChangeAspect="1"/>
          </p:cNvGraphicFramePr>
          <p:nvPr>
            <p:extLst>
              <p:ext uri="{D42A27DB-BD31-4B8C-83A1-F6EECF244321}">
                <p14:modId xmlns:p14="http://schemas.microsoft.com/office/powerpoint/2010/main" val="1191330477"/>
              </p:ext>
            </p:extLst>
          </p:nvPr>
        </p:nvGraphicFramePr>
        <p:xfrm>
          <a:off x="40574" y="1269999"/>
          <a:ext cx="8646225" cy="2535984"/>
        </p:xfrm>
        <a:graphic>
          <a:graphicData uri="http://schemas.openxmlformats.org/presentationml/2006/ole">
            <mc:AlternateContent xmlns:mc="http://schemas.openxmlformats.org/markup-compatibility/2006">
              <mc:Choice xmlns:v="urn:schemas-microsoft-com:vml" Requires="v">
                <p:oleObj spid="_x0000_s11331" name="Document" r:id="rId3" imgW="6781800" imgH="2095500" progId="Word.Document.12">
                  <p:embed/>
                </p:oleObj>
              </mc:Choice>
              <mc:Fallback>
                <p:oleObj name="Document" r:id="rId3" imgW="6781800" imgH="2095500" progId="Word.Document.12">
                  <p:embed/>
                  <p:pic>
                    <p:nvPicPr>
                      <p:cNvPr id="0" name=""/>
                      <p:cNvPicPr/>
                      <p:nvPr/>
                    </p:nvPicPr>
                    <p:blipFill>
                      <a:blip r:embed="rId4"/>
                      <a:stretch>
                        <a:fillRect/>
                      </a:stretch>
                    </p:blipFill>
                    <p:spPr>
                      <a:xfrm>
                        <a:off x="40574" y="1269999"/>
                        <a:ext cx="8646225" cy="2535984"/>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29848953"/>
              </p:ext>
            </p:extLst>
          </p:nvPr>
        </p:nvGraphicFramePr>
        <p:xfrm>
          <a:off x="1535698" y="4196645"/>
          <a:ext cx="5270500" cy="1536700"/>
        </p:xfrm>
        <a:graphic>
          <a:graphicData uri="http://schemas.openxmlformats.org/presentationml/2006/ole">
            <mc:AlternateContent xmlns:mc="http://schemas.openxmlformats.org/markup-compatibility/2006">
              <mc:Choice xmlns:v="urn:schemas-microsoft-com:vml" Requires="v">
                <p:oleObj spid="_x0000_s11332" name="Document" r:id="rId5" imgW="5270500" imgH="1536700" progId="Word.Document.12">
                  <p:embed/>
                </p:oleObj>
              </mc:Choice>
              <mc:Fallback>
                <p:oleObj name="Document" r:id="rId5" imgW="5270500" imgH="1536700" progId="Word.Document.12">
                  <p:embed/>
                  <p:pic>
                    <p:nvPicPr>
                      <p:cNvPr id="0" name=""/>
                      <p:cNvPicPr/>
                      <p:nvPr/>
                    </p:nvPicPr>
                    <p:blipFill>
                      <a:blip r:embed="rId6"/>
                      <a:stretch>
                        <a:fillRect/>
                      </a:stretch>
                    </p:blipFill>
                    <p:spPr>
                      <a:xfrm>
                        <a:off x="1535698" y="4196645"/>
                        <a:ext cx="5270500" cy="15367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652029557"/>
              </p:ext>
            </p:extLst>
          </p:nvPr>
        </p:nvGraphicFramePr>
        <p:xfrm>
          <a:off x="1535698" y="6011359"/>
          <a:ext cx="5270500" cy="508000"/>
        </p:xfrm>
        <a:graphic>
          <a:graphicData uri="http://schemas.openxmlformats.org/presentationml/2006/ole">
            <mc:AlternateContent xmlns:mc="http://schemas.openxmlformats.org/markup-compatibility/2006">
              <mc:Choice xmlns:v="urn:schemas-microsoft-com:vml" Requires="v">
                <p:oleObj spid="_x0000_s11333" name="Document" r:id="rId7" imgW="5270500" imgH="508000" progId="Word.Document.12">
                  <p:embed/>
                </p:oleObj>
              </mc:Choice>
              <mc:Fallback>
                <p:oleObj name="Document" r:id="rId7" imgW="5270500" imgH="508000" progId="Word.Document.12">
                  <p:embed/>
                  <p:pic>
                    <p:nvPicPr>
                      <p:cNvPr id="0" name=""/>
                      <p:cNvPicPr/>
                      <p:nvPr/>
                    </p:nvPicPr>
                    <p:blipFill>
                      <a:blip r:embed="rId8"/>
                      <a:stretch>
                        <a:fillRect/>
                      </a:stretch>
                    </p:blipFill>
                    <p:spPr>
                      <a:xfrm>
                        <a:off x="1535698" y="6011359"/>
                        <a:ext cx="5270500" cy="508000"/>
                      </a:xfrm>
                      <a:prstGeom prst="rect">
                        <a:avLst/>
                      </a:prstGeom>
                    </p:spPr>
                  </p:pic>
                </p:oleObj>
              </mc:Fallback>
            </mc:AlternateContent>
          </a:graphicData>
        </a:graphic>
      </p:graphicFrame>
      <p:sp>
        <p:nvSpPr>
          <p:cNvPr id="10" name="Slide Number Placeholder 9"/>
          <p:cNvSpPr>
            <a:spLocks noGrp="1"/>
          </p:cNvSpPr>
          <p:nvPr>
            <p:ph type="sldNum" sz="quarter" idx="12"/>
          </p:nvPr>
        </p:nvSpPr>
        <p:spPr/>
        <p:txBody>
          <a:bodyPr/>
          <a:lstStyle/>
          <a:p>
            <a:fld id="{B1A12ECA-0DEE-2246-A927-2C1088E5F117}" type="slidenum">
              <a:rPr lang="en-US" smtClean="0"/>
              <a:t>31</a:t>
            </a:fld>
            <a:endParaRPr lang="en-US"/>
          </a:p>
        </p:txBody>
      </p:sp>
    </p:spTree>
    <p:extLst>
      <p:ext uri="{BB962C8B-B14F-4D97-AF65-F5344CB8AC3E}">
        <p14:creationId xmlns:p14="http://schemas.microsoft.com/office/powerpoint/2010/main" val="428677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888"/>
          </a:xfrm>
        </p:spPr>
        <p:txBody>
          <a:bodyPr>
            <a:normAutofit/>
          </a:bodyPr>
          <a:lstStyle/>
          <a:p>
            <a:r>
              <a:rPr lang="en-US" sz="2800" b="1" i="1" dirty="0" smtClean="0"/>
              <a:t>Exclude community MDD samples</a:t>
            </a:r>
            <a:endParaRPr lang="en-US" sz="2800" b="1" i="1" dirty="0"/>
          </a:p>
        </p:txBody>
      </p:sp>
      <p:graphicFrame>
        <p:nvGraphicFramePr>
          <p:cNvPr id="4" name="Object 3"/>
          <p:cNvGraphicFramePr>
            <a:graphicFrameLocks noChangeAspect="1"/>
          </p:cNvGraphicFramePr>
          <p:nvPr>
            <p:extLst>
              <p:ext uri="{D42A27DB-BD31-4B8C-83A1-F6EECF244321}">
                <p14:modId xmlns:p14="http://schemas.microsoft.com/office/powerpoint/2010/main" val="2037479834"/>
              </p:ext>
            </p:extLst>
          </p:nvPr>
        </p:nvGraphicFramePr>
        <p:xfrm>
          <a:off x="1262063" y="1601788"/>
          <a:ext cx="6781800" cy="1327150"/>
        </p:xfrm>
        <a:graphic>
          <a:graphicData uri="http://schemas.openxmlformats.org/presentationml/2006/ole">
            <mc:AlternateContent xmlns:mc="http://schemas.openxmlformats.org/markup-compatibility/2006">
              <mc:Choice xmlns:v="urn:schemas-microsoft-com:vml" Requires="v">
                <p:oleObj spid="_x0000_s13354" name="Document" r:id="rId3" imgW="6781800" imgH="1397000" progId="Word.Document.12">
                  <p:embed/>
                </p:oleObj>
              </mc:Choice>
              <mc:Fallback>
                <p:oleObj name="Document" r:id="rId3" imgW="6781800" imgH="1397000" progId="Word.Document.12">
                  <p:embed/>
                  <p:pic>
                    <p:nvPicPr>
                      <p:cNvPr id="0" name=""/>
                      <p:cNvPicPr/>
                      <p:nvPr/>
                    </p:nvPicPr>
                    <p:blipFill>
                      <a:blip r:embed="rId4"/>
                      <a:stretch>
                        <a:fillRect/>
                      </a:stretch>
                    </p:blipFill>
                    <p:spPr>
                      <a:xfrm>
                        <a:off x="1262063" y="1601788"/>
                        <a:ext cx="6781800" cy="132715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82640280"/>
              </p:ext>
            </p:extLst>
          </p:nvPr>
        </p:nvGraphicFramePr>
        <p:xfrm>
          <a:off x="1535113" y="3071813"/>
          <a:ext cx="5270500" cy="863600"/>
        </p:xfrm>
        <a:graphic>
          <a:graphicData uri="http://schemas.openxmlformats.org/presentationml/2006/ole">
            <mc:AlternateContent xmlns:mc="http://schemas.openxmlformats.org/markup-compatibility/2006">
              <mc:Choice xmlns:v="urn:schemas-microsoft-com:vml" Requires="v">
                <p:oleObj spid="_x0000_s13355" name="Document" r:id="rId5" imgW="5270500" imgH="863600" progId="Word.Document.12">
                  <p:embed/>
                </p:oleObj>
              </mc:Choice>
              <mc:Fallback>
                <p:oleObj name="Document" r:id="rId5" imgW="5270500" imgH="863600" progId="Word.Document.12">
                  <p:embed/>
                  <p:pic>
                    <p:nvPicPr>
                      <p:cNvPr id="0" name=""/>
                      <p:cNvPicPr/>
                      <p:nvPr/>
                    </p:nvPicPr>
                    <p:blipFill>
                      <a:blip r:embed="rId6"/>
                      <a:stretch>
                        <a:fillRect/>
                      </a:stretch>
                    </p:blipFill>
                    <p:spPr>
                      <a:xfrm>
                        <a:off x="1535113" y="3071813"/>
                        <a:ext cx="5270500" cy="863600"/>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B1A12ECA-0DEE-2246-A927-2C1088E5F117}" type="slidenum">
              <a:rPr lang="en-US" smtClean="0"/>
              <a:t>32</a:t>
            </a:fld>
            <a:endParaRPr lang="en-US"/>
          </a:p>
        </p:txBody>
      </p:sp>
    </p:spTree>
    <p:extLst>
      <p:ext uri="{BB962C8B-B14F-4D97-AF65-F5344CB8AC3E}">
        <p14:creationId xmlns:p14="http://schemas.microsoft.com/office/powerpoint/2010/main" val="4266320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47100" cy="715962"/>
          </a:xfrm>
        </p:spPr>
        <p:txBody>
          <a:bodyPr>
            <a:normAutofit/>
          </a:bodyPr>
          <a:lstStyle/>
          <a:p>
            <a:r>
              <a:rPr lang="en-US" sz="2800" b="1" i="1" dirty="0" smtClean="0"/>
              <a:t>Partitioning variance by minor allele frequencies of SNPs</a:t>
            </a:r>
            <a:endParaRPr lang="en-US" sz="2800" b="1" i="1" dirty="0"/>
          </a:p>
        </p:txBody>
      </p:sp>
      <p:sp>
        <p:nvSpPr>
          <p:cNvPr id="3" name="Content Placeholder 2"/>
          <p:cNvSpPr>
            <a:spLocks noGrp="1"/>
          </p:cNvSpPr>
          <p:nvPr>
            <p:ph idx="1"/>
          </p:nvPr>
        </p:nvSpPr>
        <p:spPr>
          <a:xfrm>
            <a:off x="457200" y="1308100"/>
            <a:ext cx="8229600" cy="4818063"/>
          </a:xfrm>
        </p:spPr>
        <p:txBody>
          <a:bodyPr>
            <a:normAutofit/>
          </a:bodyPr>
          <a:lstStyle/>
          <a:p>
            <a:r>
              <a:rPr lang="en-US" sz="2200" dirty="0" smtClean="0"/>
              <a:t>Create 5 relationship matrices based on MAF of SNPs (&lt;0.1,0.1-0.2,0.2-0.3,0.3-0.4,0.5)</a:t>
            </a:r>
          </a:p>
          <a:p>
            <a:r>
              <a:rPr lang="en-US" sz="2200" dirty="0" smtClean="0"/>
              <a:t>Does it makes sense that the relationship matrices are different?</a:t>
            </a:r>
          </a:p>
          <a:p>
            <a:pPr lvl="1"/>
            <a:r>
              <a:rPr lang="en-US" sz="2200" dirty="0" smtClean="0"/>
              <a:t>For </a:t>
            </a:r>
            <a:r>
              <a:rPr lang="en-US" sz="2200" dirty="0"/>
              <a:t>close relatives </a:t>
            </a:r>
            <a:r>
              <a:rPr lang="en-US" sz="2200" dirty="0" smtClean="0"/>
              <a:t>estimated relationships </a:t>
            </a:r>
            <a:r>
              <a:rPr lang="en-US" sz="2200" dirty="0"/>
              <a:t>based on SNPs with different MAFs would be comparable. </a:t>
            </a:r>
            <a:endParaRPr lang="en-US" sz="2200" dirty="0" smtClean="0"/>
          </a:p>
          <a:p>
            <a:pPr lvl="1"/>
            <a:r>
              <a:rPr lang="en-US" sz="2200" dirty="0" smtClean="0"/>
              <a:t>For very </a:t>
            </a:r>
            <a:r>
              <a:rPr lang="en-US" sz="2200" dirty="0"/>
              <a:t>distant relatives have inherited chromosome segments from distant common ancestors. </a:t>
            </a:r>
            <a:endParaRPr lang="en-US" sz="2200" dirty="0" smtClean="0"/>
          </a:p>
          <a:p>
            <a:pPr lvl="1"/>
            <a:r>
              <a:rPr lang="en-US" sz="2200" dirty="0" smtClean="0"/>
              <a:t>If </a:t>
            </a:r>
            <a:r>
              <a:rPr lang="en-US" sz="2200" dirty="0"/>
              <a:t>a SNP is more recent than the common ancestor, then the relationship between these individuals would not be reflected by the SNP, and SNPs with low MAF tend to be more recent than SNPs with high MAF</a:t>
            </a:r>
            <a:r>
              <a:rPr lang="en-US" sz="2200" dirty="0" smtClean="0"/>
              <a:t>.</a:t>
            </a:r>
          </a:p>
          <a:p>
            <a:endParaRPr lang="en-US" dirty="0"/>
          </a:p>
        </p:txBody>
      </p:sp>
      <p:sp>
        <p:nvSpPr>
          <p:cNvPr id="4" name="Slide Number Placeholder 3"/>
          <p:cNvSpPr>
            <a:spLocks noGrp="1"/>
          </p:cNvSpPr>
          <p:nvPr>
            <p:ph type="sldNum" sz="quarter" idx="12"/>
          </p:nvPr>
        </p:nvSpPr>
        <p:spPr/>
        <p:txBody>
          <a:bodyPr/>
          <a:lstStyle/>
          <a:p>
            <a:fld id="{B1A12ECA-0DEE-2246-A927-2C1088E5F117}" type="slidenum">
              <a:rPr lang="en-US" smtClean="0"/>
              <a:t>33</a:t>
            </a:fld>
            <a:endParaRPr lang="en-US"/>
          </a:p>
        </p:txBody>
      </p:sp>
    </p:spTree>
    <p:extLst>
      <p:ext uri="{BB962C8B-B14F-4D97-AF65-F5344CB8AC3E}">
        <p14:creationId xmlns:p14="http://schemas.microsoft.com/office/powerpoint/2010/main" val="303243348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0060"/>
          </a:xfrm>
        </p:spPr>
        <p:txBody>
          <a:bodyPr>
            <a:normAutofit/>
          </a:bodyPr>
          <a:lstStyle/>
          <a:p>
            <a:r>
              <a:rPr lang="en-US" sz="2800" b="1" i="1" dirty="0" smtClean="0"/>
              <a:t>Analysis by MAF</a:t>
            </a:r>
            <a:endParaRPr lang="en-US" sz="2800" b="1" i="1" dirty="0"/>
          </a:p>
        </p:txBody>
      </p:sp>
      <p:sp>
        <p:nvSpPr>
          <p:cNvPr id="4" name="Slide Number Placeholder 3"/>
          <p:cNvSpPr>
            <a:spLocks noGrp="1"/>
          </p:cNvSpPr>
          <p:nvPr>
            <p:ph type="sldNum" sz="quarter" idx="12"/>
          </p:nvPr>
        </p:nvSpPr>
        <p:spPr/>
        <p:txBody>
          <a:bodyPr/>
          <a:lstStyle/>
          <a:p>
            <a:fld id="{B1A12ECA-0DEE-2246-A927-2C1088E5F117}" type="slidenum">
              <a:rPr lang="en-US" smtClean="0"/>
              <a:t>34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716349859"/>
              </p:ext>
            </p:extLst>
          </p:nvPr>
        </p:nvGraphicFramePr>
        <p:xfrm>
          <a:off x="649807" y="1417638"/>
          <a:ext cx="7521308" cy="3727374"/>
        </p:xfrm>
        <a:graphic>
          <a:graphicData uri="http://schemas.openxmlformats.org/presentationml/2006/ole">
            <mc:AlternateContent xmlns:mc="http://schemas.openxmlformats.org/markup-compatibility/2006">
              <mc:Choice xmlns:v="urn:schemas-microsoft-com:vml" Requires="v">
                <p:oleObj spid="_x0000_s17412" name="Document" r:id="rId3" imgW="5740400" imgH="2844800" progId="Word.Document.12">
                  <p:embed/>
                </p:oleObj>
              </mc:Choice>
              <mc:Fallback>
                <p:oleObj name="Document" r:id="rId3" imgW="5740400" imgH="2844800" progId="Word.Document.12">
                  <p:embed/>
                  <p:pic>
                    <p:nvPicPr>
                      <p:cNvPr id="0" name=""/>
                      <p:cNvPicPr/>
                      <p:nvPr/>
                    </p:nvPicPr>
                    <p:blipFill>
                      <a:blip r:embed="rId4"/>
                      <a:stretch>
                        <a:fillRect/>
                      </a:stretch>
                    </p:blipFill>
                    <p:spPr>
                      <a:xfrm>
                        <a:off x="649807" y="1417638"/>
                        <a:ext cx="7521308" cy="3727374"/>
                      </a:xfrm>
                      <a:prstGeom prst="rect">
                        <a:avLst/>
                      </a:prstGeom>
                    </p:spPr>
                  </p:pic>
                </p:oleObj>
              </mc:Fallback>
            </mc:AlternateContent>
          </a:graphicData>
        </a:graphic>
      </p:graphicFrame>
      <p:sp>
        <p:nvSpPr>
          <p:cNvPr id="6" name="TextBox 5"/>
          <p:cNvSpPr txBox="1"/>
          <p:nvPr/>
        </p:nvSpPr>
        <p:spPr>
          <a:xfrm>
            <a:off x="744093" y="5490248"/>
            <a:ext cx="7671851" cy="1200329"/>
          </a:xfrm>
          <a:prstGeom prst="rect">
            <a:avLst/>
          </a:prstGeom>
          <a:noFill/>
        </p:spPr>
        <p:txBody>
          <a:bodyPr wrap="square" rtlCol="0">
            <a:spAutoFit/>
          </a:bodyPr>
          <a:lstStyle/>
          <a:p>
            <a:r>
              <a:rPr lang="en-US" dirty="0"/>
              <a:t>Less variance explained by &lt; 0.1 </a:t>
            </a:r>
            <a:r>
              <a:rPr lang="en-US" dirty="0" smtClean="0"/>
              <a:t>bin reflects </a:t>
            </a:r>
            <a:r>
              <a:rPr lang="en-US" dirty="0"/>
              <a:t>less SNP representation</a:t>
            </a:r>
          </a:p>
          <a:p>
            <a:r>
              <a:rPr lang="en-US" dirty="0"/>
              <a:t>Simulations suggest variance attributable to common SNPs is likely to reflect common causal variants not rare causal variants </a:t>
            </a:r>
          </a:p>
          <a:p>
            <a:endParaRPr lang="en-US" dirty="0"/>
          </a:p>
        </p:txBody>
      </p:sp>
    </p:spTree>
    <p:extLst>
      <p:ext uri="{BB962C8B-B14F-4D97-AF65-F5344CB8AC3E}">
        <p14:creationId xmlns:p14="http://schemas.microsoft.com/office/powerpoint/2010/main" val="201067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7232"/>
          </a:xfrm>
        </p:spPr>
        <p:txBody>
          <a:bodyPr>
            <a:noAutofit/>
          </a:bodyPr>
          <a:lstStyle/>
          <a:p>
            <a:r>
              <a:rPr lang="en-US" sz="2800" b="1" i="1" dirty="0" smtClean="0"/>
              <a:t>By chromosome analysis</a:t>
            </a:r>
            <a:br>
              <a:rPr lang="en-US" sz="2800" b="1" i="1" dirty="0" smtClean="0"/>
            </a:br>
            <a:r>
              <a:rPr lang="en-US" sz="2800" b="1" i="1" dirty="0" smtClean="0"/>
              <a:t>Fit 23 genomic relationship matrices - SCZ</a:t>
            </a:r>
            <a:endParaRPr lang="en-US" sz="2800" b="1" i="1" dirty="0"/>
          </a:p>
        </p:txBody>
      </p:sp>
      <p:sp>
        <p:nvSpPr>
          <p:cNvPr id="4" name="Slide Number Placeholder 3"/>
          <p:cNvSpPr>
            <a:spLocks noGrp="1"/>
          </p:cNvSpPr>
          <p:nvPr>
            <p:ph type="sldNum" sz="quarter" idx="12"/>
          </p:nvPr>
        </p:nvSpPr>
        <p:spPr/>
        <p:txBody>
          <a:bodyPr/>
          <a:lstStyle/>
          <a:p>
            <a:fld id="{B1A12ECA-0DEE-2246-A927-2C1088E5F117}" type="slidenum">
              <a:rPr lang="en-US" smtClean="0"/>
              <a:t>35</a:t>
            </a:fld>
            <a:endParaRPr lang="en-US"/>
          </a:p>
        </p:txBody>
      </p:sp>
      <p:pic>
        <p:nvPicPr>
          <p:cNvPr id="5" name="Picture 4"/>
          <p:cNvPicPr>
            <a:picLocks noChangeAspect="1"/>
          </p:cNvPicPr>
          <p:nvPr/>
        </p:nvPicPr>
        <p:blipFill>
          <a:blip r:embed="rId2"/>
          <a:stretch>
            <a:fillRect/>
          </a:stretch>
        </p:blipFill>
        <p:spPr>
          <a:xfrm>
            <a:off x="444500" y="1485900"/>
            <a:ext cx="7227351" cy="3407657"/>
          </a:xfrm>
          <a:prstGeom prst="rect">
            <a:avLst/>
          </a:prstGeom>
        </p:spPr>
      </p:pic>
    </p:spTree>
    <p:extLst>
      <p:ext uri="{BB962C8B-B14F-4D97-AF65-F5344CB8AC3E}">
        <p14:creationId xmlns:p14="http://schemas.microsoft.com/office/powerpoint/2010/main" val="694028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t>By chromosome analysis Alzheimer’s Disease and Multiple Sclerosis</a:t>
            </a:r>
            <a:endParaRPr lang="en-US" sz="2800" b="1" i="1" dirty="0"/>
          </a:p>
        </p:txBody>
      </p:sp>
      <p:sp>
        <p:nvSpPr>
          <p:cNvPr id="4" name="Slide Number Placeholder 3"/>
          <p:cNvSpPr>
            <a:spLocks noGrp="1"/>
          </p:cNvSpPr>
          <p:nvPr>
            <p:ph type="sldNum" sz="quarter" idx="12"/>
          </p:nvPr>
        </p:nvSpPr>
        <p:spPr/>
        <p:txBody>
          <a:bodyPr/>
          <a:lstStyle/>
          <a:p>
            <a:fld id="{B1A12ECA-0DEE-2246-A927-2C1088E5F117}" type="slidenum">
              <a:rPr lang="en-US" smtClean="0"/>
              <a:t>36</a:t>
            </a:fld>
            <a:endParaRPr lang="en-US"/>
          </a:p>
        </p:txBody>
      </p:sp>
      <p:pic>
        <p:nvPicPr>
          <p:cNvPr id="5" name="Picture 4" descr="Screen Shot 2013-02-21 at 9.02.2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407" y="1693253"/>
            <a:ext cx="4782032" cy="4536189"/>
          </a:xfrm>
          <a:prstGeom prst="rect">
            <a:avLst/>
          </a:prstGeom>
        </p:spPr>
      </p:pic>
      <p:sp>
        <p:nvSpPr>
          <p:cNvPr id="6" name="Rectangle 5"/>
          <p:cNvSpPr/>
          <p:nvPr/>
        </p:nvSpPr>
        <p:spPr>
          <a:xfrm>
            <a:off x="2270765" y="1693253"/>
            <a:ext cx="1398381" cy="1411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03042" y="2103740"/>
            <a:ext cx="2488862" cy="369332"/>
          </a:xfrm>
          <a:prstGeom prst="rect">
            <a:avLst/>
          </a:prstGeom>
          <a:noFill/>
        </p:spPr>
        <p:txBody>
          <a:bodyPr wrap="square" rtlCol="0">
            <a:spAutoFit/>
          </a:bodyPr>
          <a:lstStyle/>
          <a:p>
            <a:r>
              <a:rPr lang="en-US" dirty="0" smtClean="0"/>
              <a:t>Chromosome 19, APOE</a:t>
            </a:r>
            <a:endParaRPr lang="en-US" dirty="0"/>
          </a:p>
        </p:txBody>
      </p:sp>
      <p:sp>
        <p:nvSpPr>
          <p:cNvPr id="8" name="TextBox 7"/>
          <p:cNvSpPr txBox="1"/>
          <p:nvPr/>
        </p:nvSpPr>
        <p:spPr>
          <a:xfrm>
            <a:off x="5925532" y="4409033"/>
            <a:ext cx="2488862" cy="369332"/>
          </a:xfrm>
          <a:prstGeom prst="rect">
            <a:avLst/>
          </a:prstGeom>
          <a:noFill/>
        </p:spPr>
        <p:txBody>
          <a:bodyPr wrap="square" rtlCol="0">
            <a:spAutoFit/>
          </a:bodyPr>
          <a:lstStyle/>
          <a:p>
            <a:r>
              <a:rPr lang="en-US" dirty="0" smtClean="0"/>
              <a:t>Chromosome 6, MHC</a:t>
            </a:r>
            <a:endParaRPr lang="en-US" dirty="0"/>
          </a:p>
        </p:txBody>
      </p:sp>
      <p:sp>
        <p:nvSpPr>
          <p:cNvPr id="9" name="Left Arrow 8"/>
          <p:cNvSpPr/>
          <p:nvPr/>
        </p:nvSpPr>
        <p:spPr>
          <a:xfrm>
            <a:off x="2424716" y="2270500"/>
            <a:ext cx="1950035" cy="16408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Left Arrow 9"/>
          <p:cNvSpPr/>
          <p:nvPr/>
        </p:nvSpPr>
        <p:spPr>
          <a:xfrm>
            <a:off x="3975497" y="4501366"/>
            <a:ext cx="1950035" cy="18466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reen Shot 2013-02-19 at 10.16.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7539" y="4909937"/>
            <a:ext cx="4028730" cy="1465863"/>
          </a:xfrm>
          <a:prstGeom prst="rect">
            <a:avLst/>
          </a:prstGeom>
        </p:spPr>
      </p:pic>
    </p:spTree>
    <p:extLst>
      <p:ext uri="{BB962C8B-B14F-4D97-AF65-F5344CB8AC3E}">
        <p14:creationId xmlns:p14="http://schemas.microsoft.com/office/powerpoint/2010/main" val="1509312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69"/>
            <a:ext cx="8229600" cy="1143000"/>
          </a:xfrm>
        </p:spPr>
        <p:txBody>
          <a:bodyPr>
            <a:normAutofit/>
          </a:bodyPr>
          <a:lstStyle/>
          <a:p>
            <a:r>
              <a:rPr lang="en-US" sz="2800" b="1" dirty="0" smtClean="0"/>
              <a:t>Interpretation/benchmarking of shared relationships between disorders….tricky</a:t>
            </a:r>
            <a:endParaRPr lang="en-US" sz="2800" b="1" dirty="0"/>
          </a:p>
        </p:txBody>
      </p:sp>
      <p:sp>
        <p:nvSpPr>
          <p:cNvPr id="4" name="Slide Number Placeholder 3"/>
          <p:cNvSpPr>
            <a:spLocks noGrp="1"/>
          </p:cNvSpPr>
          <p:nvPr>
            <p:ph type="sldNum" sz="quarter" idx="12"/>
          </p:nvPr>
        </p:nvSpPr>
        <p:spPr/>
        <p:txBody>
          <a:bodyPr/>
          <a:lstStyle/>
          <a:p>
            <a:fld id="{B1A12ECA-0DEE-2246-A927-2C1088E5F117}" type="slidenum">
              <a:rPr lang="en-US" smtClean="0"/>
              <a:t>37</a:t>
            </a:fld>
            <a:endParaRPr lang="en-US"/>
          </a:p>
        </p:txBody>
      </p:sp>
      <p:sp>
        <p:nvSpPr>
          <p:cNvPr id="6" name="TextBox 5"/>
          <p:cNvSpPr txBox="1"/>
          <p:nvPr/>
        </p:nvSpPr>
        <p:spPr>
          <a:xfrm>
            <a:off x="4156655" y="1282769"/>
            <a:ext cx="4733969" cy="4739760"/>
          </a:xfrm>
          <a:prstGeom prst="rect">
            <a:avLst/>
          </a:prstGeom>
          <a:noFill/>
        </p:spPr>
        <p:txBody>
          <a:bodyPr wrap="square" rtlCol="0">
            <a:spAutoFit/>
          </a:bodyPr>
          <a:lstStyle/>
          <a:p>
            <a:r>
              <a:rPr lang="en-US" sz="1600" dirty="0"/>
              <a:t>Relationship between SNP-correlation and genetic correlation?</a:t>
            </a:r>
          </a:p>
          <a:p>
            <a:pPr marL="285750" indent="-285750">
              <a:buFont typeface="Arial"/>
              <a:buChar char="•"/>
            </a:pPr>
            <a:r>
              <a:rPr lang="en-US" sz="1600" dirty="0"/>
              <a:t>Depends on frequency spectrum of causal variants</a:t>
            </a:r>
          </a:p>
          <a:p>
            <a:pPr marL="285750" indent="-285750">
              <a:buFont typeface="Arial"/>
              <a:buChar char="•"/>
            </a:pPr>
            <a:r>
              <a:rPr lang="en-US" sz="1600" dirty="0"/>
              <a:t>Could have high correlation, but very low SNP </a:t>
            </a:r>
            <a:r>
              <a:rPr lang="en-US" sz="1600" dirty="0" smtClean="0"/>
              <a:t>correlations</a:t>
            </a:r>
          </a:p>
          <a:p>
            <a:pPr marL="285750" indent="-285750">
              <a:buFont typeface="Arial"/>
              <a:buChar char="•"/>
            </a:pPr>
            <a:r>
              <a:rPr lang="en-US" sz="1600" dirty="0" smtClean="0"/>
              <a:t>Both SNP-correlation and genetic correlations represent an average across the genome. </a:t>
            </a:r>
          </a:p>
          <a:p>
            <a:endParaRPr lang="en-US" sz="1600" dirty="0" smtClean="0"/>
          </a:p>
          <a:p>
            <a:r>
              <a:rPr lang="en-US" sz="1600" dirty="0" smtClean="0"/>
              <a:t>Family </a:t>
            </a:r>
            <a:r>
              <a:rPr lang="en-US" sz="1600" dirty="0"/>
              <a:t>studies usually don’t report genetic correlation, they report increased risk to family relatives (because cant separate genetic and environment contributions</a:t>
            </a:r>
            <a:r>
              <a:rPr lang="en-US" sz="1600" dirty="0" smtClean="0"/>
              <a:t>)</a:t>
            </a:r>
          </a:p>
          <a:p>
            <a:pPr marL="285750" indent="-285750">
              <a:buFont typeface="Arial"/>
              <a:buChar char="•"/>
            </a:pPr>
            <a:endParaRPr lang="en-US" sz="1600" dirty="0"/>
          </a:p>
          <a:p>
            <a:pPr marL="285750" indent="-285750">
              <a:buFont typeface="Arial"/>
              <a:buChar char="•"/>
            </a:pPr>
            <a:r>
              <a:rPr lang="en-US" sz="1600" dirty="0" smtClean="0"/>
              <a:t>We can convert </a:t>
            </a:r>
            <a:r>
              <a:rPr lang="en-US" sz="1600" dirty="0" err="1" smtClean="0"/>
              <a:t>rg</a:t>
            </a:r>
            <a:r>
              <a:rPr lang="en-US" sz="1600" dirty="0" smtClean="0"/>
              <a:t> to increased risk to relatives</a:t>
            </a:r>
          </a:p>
          <a:p>
            <a:pPr marL="742950" lvl="1" indent="-285750">
              <a:buFont typeface="Arial"/>
              <a:buChar char="•"/>
            </a:pPr>
            <a:r>
              <a:rPr lang="en-US" sz="1600" dirty="0" smtClean="0"/>
              <a:t>But remember this is to provide a benchmark</a:t>
            </a:r>
          </a:p>
          <a:p>
            <a:pPr marL="742950" lvl="1" indent="-285750">
              <a:buFont typeface="Arial"/>
              <a:buChar char="•"/>
            </a:pPr>
            <a:r>
              <a:rPr lang="en-US" sz="1600" dirty="0" smtClean="0"/>
              <a:t>Assumptions…</a:t>
            </a:r>
          </a:p>
          <a:p>
            <a:pPr marL="742950" lvl="1" indent="-285750">
              <a:buFont typeface="Arial"/>
              <a:buChar char="•"/>
            </a:pPr>
            <a:endParaRPr lang="en-US" sz="1600" dirty="0"/>
          </a:p>
          <a:p>
            <a:pPr marL="285750" indent="-285750">
              <a:buFont typeface="Arial"/>
              <a:buChar char="•"/>
            </a:pPr>
            <a:r>
              <a:rPr lang="en-US" sz="1600" dirty="0" smtClean="0"/>
              <a:t>For example a high SNP- correlation between SCZ and BPD could imply …</a:t>
            </a:r>
            <a:endParaRPr lang="en-US" sz="1600" dirty="0"/>
          </a:p>
          <a:p>
            <a:endParaRPr lang="en-US" sz="1400" dirty="0"/>
          </a:p>
        </p:txBody>
      </p:sp>
      <p:pic>
        <p:nvPicPr>
          <p:cNvPr id="7" name="Picture 6" descr="Screen Shot 2013-02-21 at 8.07.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73401"/>
            <a:ext cx="4217616" cy="3984598"/>
          </a:xfrm>
          <a:prstGeom prst="rect">
            <a:avLst/>
          </a:prstGeom>
        </p:spPr>
      </p:pic>
    </p:spTree>
    <p:extLst>
      <p:ext uri="{BB962C8B-B14F-4D97-AF65-F5344CB8AC3E}">
        <p14:creationId xmlns:p14="http://schemas.microsoft.com/office/powerpoint/2010/main" val="2685990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15875" y="2135316"/>
            <a:ext cx="1757183" cy="646331"/>
          </a:xfrm>
          <a:prstGeom prst="rect">
            <a:avLst/>
          </a:prstGeom>
          <a:solidFill>
            <a:schemeClr val="bg1"/>
          </a:solidFill>
        </p:spPr>
        <p:txBody>
          <a:bodyPr wrap="square" rtlCol="0">
            <a:spAutoFit/>
          </a:bodyPr>
          <a:lstStyle/>
          <a:p>
            <a:endParaRPr lang="en-US" dirty="0" smtClean="0"/>
          </a:p>
          <a:p>
            <a:endParaRPr lang="en-US" dirty="0"/>
          </a:p>
        </p:txBody>
      </p:sp>
      <p:sp>
        <p:nvSpPr>
          <p:cNvPr id="4" name="TextBox 3"/>
          <p:cNvSpPr txBox="1"/>
          <p:nvPr/>
        </p:nvSpPr>
        <p:spPr>
          <a:xfrm>
            <a:off x="4519149" y="628556"/>
            <a:ext cx="4435621" cy="6463309"/>
          </a:xfrm>
          <a:prstGeom prst="rect">
            <a:avLst/>
          </a:prstGeom>
          <a:noFill/>
        </p:spPr>
        <p:txBody>
          <a:bodyPr wrap="square" rtlCol="0">
            <a:spAutoFit/>
          </a:bodyPr>
          <a:lstStyle/>
          <a:p>
            <a:pPr marL="0" lvl="1"/>
            <a:r>
              <a:rPr lang="en-US" dirty="0" smtClean="0">
                <a:solidFill>
                  <a:srgbClr val="0000FF"/>
                </a:solidFill>
              </a:rPr>
              <a:t>BPD</a:t>
            </a:r>
            <a:r>
              <a:rPr lang="en-US" dirty="0">
                <a:solidFill>
                  <a:srgbClr val="0000FF"/>
                </a:solidFill>
              </a:rPr>
              <a:t>/MDD 0.47 (</a:t>
            </a:r>
            <a:r>
              <a:rPr lang="en-US" dirty="0" err="1">
                <a:solidFill>
                  <a:srgbClr val="0000FF"/>
                </a:solidFill>
              </a:rPr>
              <a:t>s.e.</a:t>
            </a:r>
            <a:r>
              <a:rPr lang="en-US" dirty="0">
                <a:solidFill>
                  <a:srgbClr val="0000FF"/>
                </a:solidFill>
              </a:rPr>
              <a:t> 0.06)</a:t>
            </a:r>
          </a:p>
          <a:p>
            <a:pPr marL="285750" indent="-285750">
              <a:buFont typeface="Arial"/>
              <a:buChar char="•"/>
            </a:pPr>
            <a:r>
              <a:rPr lang="en-US" dirty="0">
                <a:solidFill>
                  <a:srgbClr val="0000FF"/>
                </a:solidFill>
              </a:rPr>
              <a:t>Implies risk to 1</a:t>
            </a:r>
            <a:r>
              <a:rPr lang="en-US" baseline="30000" dirty="0">
                <a:solidFill>
                  <a:srgbClr val="0000FF"/>
                </a:solidFill>
              </a:rPr>
              <a:t>st</a:t>
            </a:r>
            <a:r>
              <a:rPr lang="en-US" dirty="0">
                <a:solidFill>
                  <a:srgbClr val="0000FF"/>
                </a:solidFill>
              </a:rPr>
              <a:t>-degree relatives of </a:t>
            </a:r>
            <a:r>
              <a:rPr lang="en-US" dirty="0" smtClean="0">
                <a:solidFill>
                  <a:srgbClr val="0000FF"/>
                </a:solidFill>
              </a:rPr>
              <a:t>1.6</a:t>
            </a:r>
          </a:p>
          <a:p>
            <a:pPr marL="285750" indent="-285750">
              <a:buFont typeface="Arial"/>
              <a:buChar char="•"/>
            </a:pPr>
            <a:r>
              <a:rPr lang="en-US" dirty="0" smtClean="0">
                <a:solidFill>
                  <a:srgbClr val="0000FF"/>
                </a:solidFill>
              </a:rPr>
              <a:t>Many </a:t>
            </a:r>
            <a:r>
              <a:rPr lang="en-US" dirty="0">
                <a:solidFill>
                  <a:srgbClr val="0000FF"/>
                </a:solidFill>
              </a:rPr>
              <a:t>estimates of increased risk to first degree relatives </a:t>
            </a:r>
            <a:r>
              <a:rPr lang="en-US" dirty="0" smtClean="0">
                <a:solidFill>
                  <a:srgbClr val="0000FF"/>
                </a:solidFill>
              </a:rPr>
              <a:t>wide range</a:t>
            </a:r>
          </a:p>
          <a:p>
            <a:endParaRPr lang="en-US" dirty="0">
              <a:solidFill>
                <a:srgbClr val="0000FF"/>
              </a:solidFill>
            </a:endParaRPr>
          </a:p>
          <a:p>
            <a:r>
              <a:rPr lang="en-US" dirty="0">
                <a:solidFill>
                  <a:srgbClr val="0000FF"/>
                </a:solidFill>
              </a:rPr>
              <a:t>SCZ/MDD 0.43 (</a:t>
            </a:r>
            <a:r>
              <a:rPr lang="en-US" dirty="0" err="1">
                <a:solidFill>
                  <a:srgbClr val="0000FF"/>
                </a:solidFill>
              </a:rPr>
              <a:t>s.e.</a:t>
            </a:r>
            <a:r>
              <a:rPr lang="en-US" dirty="0">
                <a:solidFill>
                  <a:srgbClr val="0000FF"/>
                </a:solidFill>
              </a:rPr>
              <a:t> 0.06</a:t>
            </a:r>
            <a:r>
              <a:rPr lang="en-US" dirty="0" smtClean="0">
                <a:solidFill>
                  <a:srgbClr val="0000FF"/>
                </a:solidFill>
              </a:rPr>
              <a:t>)</a:t>
            </a:r>
          </a:p>
          <a:p>
            <a:pPr marL="285750" indent="-285750">
              <a:buFont typeface="Arial"/>
              <a:buChar char="•"/>
            </a:pPr>
            <a:r>
              <a:rPr lang="en-US" dirty="0" smtClean="0">
                <a:solidFill>
                  <a:srgbClr val="0000FF"/>
                </a:solidFill>
              </a:rPr>
              <a:t>Implies risk to 1</a:t>
            </a:r>
            <a:r>
              <a:rPr lang="en-US" baseline="30000" dirty="0" smtClean="0">
                <a:solidFill>
                  <a:srgbClr val="0000FF"/>
                </a:solidFill>
              </a:rPr>
              <a:t>st</a:t>
            </a:r>
            <a:r>
              <a:rPr lang="en-US" dirty="0" smtClean="0">
                <a:solidFill>
                  <a:srgbClr val="0000FF"/>
                </a:solidFill>
              </a:rPr>
              <a:t>-degree relatives of 1.6</a:t>
            </a:r>
            <a:endParaRPr lang="en-US" dirty="0">
              <a:solidFill>
                <a:srgbClr val="0000FF"/>
              </a:solidFill>
            </a:endParaRPr>
          </a:p>
          <a:p>
            <a:pPr marL="285750" indent="-285750">
              <a:buFont typeface="Arial"/>
              <a:buChar char="•"/>
            </a:pPr>
            <a:r>
              <a:rPr lang="en-US" dirty="0">
                <a:solidFill>
                  <a:srgbClr val="0000FF"/>
                </a:solidFill>
              </a:rPr>
              <a:t>Many estimates of increased risk to first degree relatives of 1.5 (~</a:t>
            </a:r>
            <a:r>
              <a:rPr lang="en-US" dirty="0" err="1">
                <a:solidFill>
                  <a:srgbClr val="0000FF"/>
                </a:solidFill>
              </a:rPr>
              <a:t>r</a:t>
            </a:r>
            <a:r>
              <a:rPr lang="en-US" baseline="-25000" dirty="0" err="1">
                <a:solidFill>
                  <a:srgbClr val="0000FF"/>
                </a:solidFill>
              </a:rPr>
              <a:t>g</a:t>
            </a:r>
            <a:r>
              <a:rPr lang="en-US" dirty="0">
                <a:solidFill>
                  <a:srgbClr val="0000FF"/>
                </a:solidFill>
              </a:rPr>
              <a:t> 0.4</a:t>
            </a:r>
            <a:r>
              <a:rPr lang="en-US" dirty="0" smtClean="0">
                <a:solidFill>
                  <a:srgbClr val="0000FF"/>
                </a:solidFill>
              </a:rPr>
              <a:t>)</a:t>
            </a:r>
          </a:p>
          <a:p>
            <a:pPr marL="285750" indent="-285750">
              <a:buFont typeface="Arial"/>
              <a:buChar char="•"/>
            </a:pPr>
            <a:endParaRPr lang="en-US" dirty="0">
              <a:solidFill>
                <a:srgbClr val="0000FF"/>
              </a:solidFill>
            </a:endParaRPr>
          </a:p>
          <a:p>
            <a:r>
              <a:rPr lang="en-US" dirty="0" smtClean="0">
                <a:solidFill>
                  <a:srgbClr val="0000FF"/>
                </a:solidFill>
              </a:rPr>
              <a:t>MDD/ADHD 0.32 (0.07)</a:t>
            </a:r>
          </a:p>
          <a:p>
            <a:pPr marL="285750" indent="-285750">
              <a:buFont typeface="Arial"/>
              <a:buChar char="•"/>
            </a:pPr>
            <a:r>
              <a:rPr lang="en-US" dirty="0" smtClean="0">
                <a:solidFill>
                  <a:srgbClr val="0000FF"/>
                </a:solidFill>
              </a:rPr>
              <a:t>Implies risk to 1</a:t>
            </a:r>
            <a:r>
              <a:rPr lang="en-US" baseline="30000" dirty="0" smtClean="0">
                <a:solidFill>
                  <a:srgbClr val="0000FF"/>
                </a:solidFill>
              </a:rPr>
              <a:t>st</a:t>
            </a:r>
            <a:r>
              <a:rPr lang="en-US" dirty="0" smtClean="0">
                <a:solidFill>
                  <a:srgbClr val="0000FF"/>
                </a:solidFill>
              </a:rPr>
              <a:t>-degree relatives of 1.3</a:t>
            </a:r>
          </a:p>
          <a:p>
            <a:pPr marL="285750" indent="-285750">
              <a:buFont typeface="Arial"/>
              <a:buChar char="•"/>
            </a:pPr>
            <a:endParaRPr lang="en-US" dirty="0"/>
          </a:p>
          <a:p>
            <a:pPr marL="285750" indent="-285750">
              <a:buFont typeface="Arial"/>
              <a:buChar char="•"/>
            </a:pPr>
            <a:endParaRPr lang="en-US" dirty="0" smtClean="0">
              <a:solidFill>
                <a:srgbClr val="0000FF"/>
              </a:solidFill>
            </a:endParaRPr>
          </a:p>
          <a:p>
            <a:r>
              <a:rPr lang="en-US" dirty="0" smtClean="0">
                <a:solidFill>
                  <a:srgbClr val="0000FF"/>
                </a:solidFill>
              </a:rPr>
              <a:t>SCZ/ASD 0.16 (0.06)</a:t>
            </a:r>
          </a:p>
          <a:p>
            <a:pPr marL="285750" indent="-285750">
              <a:buFont typeface="Arial"/>
              <a:buChar char="•"/>
            </a:pPr>
            <a:r>
              <a:rPr lang="en-US" dirty="0">
                <a:solidFill>
                  <a:srgbClr val="0000FF"/>
                </a:solidFill>
              </a:rPr>
              <a:t>Implies risk to 1</a:t>
            </a:r>
            <a:r>
              <a:rPr lang="en-US" baseline="30000" dirty="0">
                <a:solidFill>
                  <a:srgbClr val="0000FF"/>
                </a:solidFill>
              </a:rPr>
              <a:t>st</a:t>
            </a:r>
            <a:r>
              <a:rPr lang="en-US" dirty="0">
                <a:solidFill>
                  <a:srgbClr val="0000FF"/>
                </a:solidFill>
              </a:rPr>
              <a:t>-degree relatives of </a:t>
            </a:r>
            <a:r>
              <a:rPr lang="en-US" dirty="0" smtClean="0">
                <a:solidFill>
                  <a:srgbClr val="0000FF"/>
                </a:solidFill>
              </a:rPr>
              <a:t>1.3</a:t>
            </a:r>
          </a:p>
          <a:p>
            <a:pPr marL="285750" indent="-285750">
              <a:buFont typeface="Arial"/>
              <a:buChar char="•"/>
            </a:pPr>
            <a:endParaRPr lang="en-US" dirty="0">
              <a:solidFill>
                <a:srgbClr val="0000FF"/>
              </a:solidFill>
            </a:endParaRPr>
          </a:p>
          <a:p>
            <a:r>
              <a:rPr lang="en-US" dirty="0" smtClean="0">
                <a:solidFill>
                  <a:srgbClr val="0000FF"/>
                </a:solidFill>
              </a:rPr>
              <a:t>Surprising that not sig different from zero for </a:t>
            </a:r>
          </a:p>
          <a:p>
            <a:pPr marL="285750" indent="-285750">
              <a:buFont typeface="Arial"/>
              <a:buChar char="•"/>
            </a:pPr>
            <a:r>
              <a:rPr lang="en-US" dirty="0" smtClean="0">
                <a:solidFill>
                  <a:srgbClr val="0000FF"/>
                </a:solidFill>
              </a:rPr>
              <a:t>BPD/ADHD </a:t>
            </a:r>
            <a:r>
              <a:rPr lang="en-US" dirty="0" err="1" smtClean="0">
                <a:solidFill>
                  <a:srgbClr val="0000FF"/>
                </a:solidFill>
              </a:rPr>
              <a:t>Faraone</a:t>
            </a:r>
            <a:r>
              <a:rPr lang="en-US" dirty="0" smtClean="0">
                <a:solidFill>
                  <a:srgbClr val="0000FF"/>
                </a:solidFill>
              </a:rPr>
              <a:t> et al meta-analysis 2012, </a:t>
            </a:r>
            <a:r>
              <a:rPr lang="en-US" dirty="0">
                <a:solidFill>
                  <a:srgbClr val="0000FF"/>
                </a:solidFill>
              </a:rPr>
              <a:t>risk to 1</a:t>
            </a:r>
            <a:r>
              <a:rPr lang="en-US" baseline="30000" dirty="0">
                <a:solidFill>
                  <a:srgbClr val="0000FF"/>
                </a:solidFill>
              </a:rPr>
              <a:t>st</a:t>
            </a:r>
            <a:r>
              <a:rPr lang="en-US" dirty="0">
                <a:solidFill>
                  <a:srgbClr val="0000FF"/>
                </a:solidFill>
              </a:rPr>
              <a:t>-degree relatives of </a:t>
            </a:r>
            <a:r>
              <a:rPr lang="en-US" dirty="0" smtClean="0">
                <a:solidFill>
                  <a:srgbClr val="0000FF"/>
                </a:solidFill>
              </a:rPr>
              <a:t>2.6 just BPI?</a:t>
            </a:r>
          </a:p>
          <a:p>
            <a:pPr marL="285750" indent="-285750">
              <a:buFont typeface="Arial"/>
              <a:buChar char="•"/>
            </a:pPr>
            <a:r>
              <a:rPr lang="en-US" dirty="0" smtClean="0">
                <a:solidFill>
                  <a:srgbClr val="0000FF"/>
                </a:solidFill>
              </a:rPr>
              <a:t>ASD/ADHD</a:t>
            </a:r>
            <a:endParaRPr lang="en-US" dirty="0">
              <a:solidFill>
                <a:srgbClr val="0000FF"/>
              </a:solidFill>
            </a:endParaRPr>
          </a:p>
          <a:p>
            <a:endParaRPr lang="en-US" dirty="0">
              <a:solidFill>
                <a:srgbClr val="0000FF"/>
              </a:solidFill>
            </a:endParaRPr>
          </a:p>
        </p:txBody>
      </p:sp>
      <p:sp>
        <p:nvSpPr>
          <p:cNvPr id="14" name="Rectangle 13"/>
          <p:cNvSpPr/>
          <p:nvPr/>
        </p:nvSpPr>
        <p:spPr>
          <a:xfrm>
            <a:off x="674860" y="3998952"/>
            <a:ext cx="1568072" cy="216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18084"/>
            <a:ext cx="8229600" cy="623300"/>
          </a:xfrm>
        </p:spPr>
        <p:txBody>
          <a:bodyPr>
            <a:normAutofit/>
          </a:bodyPr>
          <a:lstStyle/>
          <a:p>
            <a:r>
              <a:rPr lang="en-US" sz="3200" b="1" i="1" dirty="0" smtClean="0"/>
              <a:t>Interpretation 1</a:t>
            </a:r>
            <a:endParaRPr lang="en-US" sz="3200" b="1" i="1" dirty="0"/>
          </a:p>
        </p:txBody>
      </p:sp>
      <p:sp>
        <p:nvSpPr>
          <p:cNvPr id="3" name="TextBox 2"/>
          <p:cNvSpPr txBox="1"/>
          <p:nvPr/>
        </p:nvSpPr>
        <p:spPr>
          <a:xfrm>
            <a:off x="816424" y="2486362"/>
            <a:ext cx="1757183" cy="369332"/>
          </a:xfrm>
          <a:prstGeom prst="rect">
            <a:avLst/>
          </a:prstGeom>
          <a:solidFill>
            <a:schemeClr val="bg1"/>
          </a:solidFill>
        </p:spPr>
        <p:txBody>
          <a:bodyPr wrap="square" rtlCol="0">
            <a:spAutoFit/>
          </a:bodyPr>
          <a:lstStyle/>
          <a:p>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38</a:t>
            </a:fld>
            <a:endParaRPr lang="en-US"/>
          </a:p>
        </p:txBody>
      </p:sp>
      <p:pic>
        <p:nvPicPr>
          <p:cNvPr id="8" name="Picture 7" descr="Screen Shot 2013-02-21 at 8.07.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1646"/>
            <a:ext cx="4314737" cy="4076353"/>
          </a:xfrm>
          <a:prstGeom prst="rect">
            <a:avLst/>
          </a:prstGeom>
        </p:spPr>
      </p:pic>
      <p:sp>
        <p:nvSpPr>
          <p:cNvPr id="16" name="TextBox 15"/>
          <p:cNvSpPr txBox="1"/>
          <p:nvPr/>
        </p:nvSpPr>
        <p:spPr>
          <a:xfrm>
            <a:off x="0" y="750321"/>
            <a:ext cx="4314737" cy="1754327"/>
          </a:xfrm>
          <a:prstGeom prst="rect">
            <a:avLst/>
          </a:prstGeom>
          <a:noFill/>
        </p:spPr>
        <p:txBody>
          <a:bodyPr wrap="square" rtlCol="0">
            <a:spAutoFit/>
          </a:bodyPr>
          <a:lstStyle/>
          <a:p>
            <a:r>
              <a:rPr lang="en-US" dirty="0">
                <a:solidFill>
                  <a:srgbClr val="0000FF"/>
                </a:solidFill>
              </a:rPr>
              <a:t>SCZ/BPD  0.68  (</a:t>
            </a:r>
            <a:r>
              <a:rPr lang="en-US" dirty="0" err="1">
                <a:solidFill>
                  <a:srgbClr val="0000FF"/>
                </a:solidFill>
              </a:rPr>
              <a:t>s.e.</a:t>
            </a:r>
            <a:r>
              <a:rPr lang="en-US" dirty="0">
                <a:solidFill>
                  <a:srgbClr val="0000FF"/>
                </a:solidFill>
              </a:rPr>
              <a:t> 0.04)</a:t>
            </a:r>
          </a:p>
          <a:p>
            <a:pPr marL="285750" indent="-285750">
              <a:buFont typeface="Arial"/>
              <a:buChar char="•"/>
            </a:pPr>
            <a:r>
              <a:rPr lang="en-US" dirty="0">
                <a:solidFill>
                  <a:srgbClr val="0000FF"/>
                </a:solidFill>
              </a:rPr>
              <a:t>Implies risk to 1</a:t>
            </a:r>
            <a:r>
              <a:rPr lang="en-US" baseline="30000" dirty="0">
                <a:solidFill>
                  <a:srgbClr val="0000FF"/>
                </a:solidFill>
              </a:rPr>
              <a:t>st</a:t>
            </a:r>
            <a:r>
              <a:rPr lang="en-US" dirty="0">
                <a:solidFill>
                  <a:srgbClr val="0000FF"/>
                </a:solidFill>
              </a:rPr>
              <a:t>-degree relatives </a:t>
            </a:r>
            <a:r>
              <a:rPr lang="en-US" dirty="0" smtClean="0">
                <a:solidFill>
                  <a:srgbClr val="0000FF"/>
                </a:solidFill>
              </a:rPr>
              <a:t>of 4.7</a:t>
            </a:r>
            <a:endParaRPr lang="en-US" dirty="0">
              <a:solidFill>
                <a:srgbClr val="0000FF"/>
              </a:solidFill>
            </a:endParaRPr>
          </a:p>
          <a:p>
            <a:pPr marL="285750" indent="-285750">
              <a:buFont typeface="Arial"/>
              <a:buChar char="•"/>
            </a:pPr>
            <a:r>
              <a:rPr lang="en-US" dirty="0" err="1" smtClean="0">
                <a:solidFill>
                  <a:srgbClr val="0000FF"/>
                </a:solidFill>
              </a:rPr>
              <a:t>r</a:t>
            </a:r>
            <a:r>
              <a:rPr lang="en-US" baseline="-25000" dirty="0" err="1" smtClean="0">
                <a:solidFill>
                  <a:srgbClr val="0000FF"/>
                </a:solidFill>
              </a:rPr>
              <a:t>g</a:t>
            </a:r>
            <a:r>
              <a:rPr lang="en-US" dirty="0" smtClean="0">
                <a:solidFill>
                  <a:srgbClr val="0000FF"/>
                </a:solidFill>
              </a:rPr>
              <a:t> =0.60 </a:t>
            </a:r>
            <a:r>
              <a:rPr lang="en-US" dirty="0">
                <a:solidFill>
                  <a:srgbClr val="0000FF"/>
                </a:solidFill>
              </a:rPr>
              <a:t>(9 million records from 2 million families, Lichtenstein et al, 2009)</a:t>
            </a:r>
          </a:p>
          <a:p>
            <a:pPr marL="285750" indent="-285750">
              <a:buFont typeface="Arial"/>
              <a:buChar char="•"/>
            </a:pPr>
            <a:r>
              <a:rPr lang="en-US" dirty="0">
                <a:solidFill>
                  <a:srgbClr val="0000FF"/>
                </a:solidFill>
              </a:rPr>
              <a:t>Many estimates of increased risk to first degree relatives of 2.1 (~</a:t>
            </a:r>
            <a:r>
              <a:rPr lang="en-US" dirty="0" err="1">
                <a:solidFill>
                  <a:srgbClr val="0000FF"/>
                </a:solidFill>
              </a:rPr>
              <a:t>r</a:t>
            </a:r>
            <a:r>
              <a:rPr lang="en-US" baseline="-25000" dirty="0" err="1">
                <a:solidFill>
                  <a:srgbClr val="0000FF"/>
                </a:solidFill>
              </a:rPr>
              <a:t>g</a:t>
            </a:r>
            <a:r>
              <a:rPr lang="en-US" dirty="0">
                <a:solidFill>
                  <a:srgbClr val="0000FF"/>
                </a:solidFill>
              </a:rPr>
              <a:t> 0.3)</a:t>
            </a:r>
            <a:endParaRPr lang="en-US" dirty="0">
              <a:solidFill>
                <a:srgbClr val="0000FF"/>
              </a:solidFill>
            </a:endParaRPr>
          </a:p>
        </p:txBody>
      </p:sp>
    </p:spTree>
    <p:extLst>
      <p:ext uri="{BB962C8B-B14F-4D97-AF65-F5344CB8AC3E}">
        <p14:creationId xmlns:p14="http://schemas.microsoft.com/office/powerpoint/2010/main" val="25150236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4309"/>
          </a:xfrm>
        </p:spPr>
        <p:txBody>
          <a:bodyPr>
            <a:normAutofit fontScale="90000"/>
          </a:bodyPr>
          <a:lstStyle/>
          <a:p>
            <a:r>
              <a:rPr lang="en-US" dirty="0" smtClean="0"/>
              <a:t>SCZ-MDD</a:t>
            </a:r>
            <a:endParaRPr lang="en-US" dirty="0"/>
          </a:p>
        </p:txBody>
      </p:sp>
      <p:sp>
        <p:nvSpPr>
          <p:cNvPr id="3" name="Content Placeholder 2"/>
          <p:cNvSpPr>
            <a:spLocks noGrp="1"/>
          </p:cNvSpPr>
          <p:nvPr>
            <p:ph idx="1"/>
          </p:nvPr>
        </p:nvSpPr>
        <p:spPr>
          <a:xfrm>
            <a:off x="457200" y="1172410"/>
            <a:ext cx="8229600" cy="4525963"/>
          </a:xfrm>
        </p:spPr>
        <p:txBody>
          <a:bodyPr>
            <a:normAutofit/>
          </a:bodyPr>
          <a:lstStyle/>
          <a:p>
            <a:pPr marL="0" indent="0">
              <a:buNone/>
            </a:pPr>
            <a:r>
              <a:rPr lang="en-AU" sz="1400" b="1" dirty="0" smtClean="0"/>
              <a:t>Supplementary Table </a:t>
            </a:r>
            <a:r>
              <a:rPr lang="en-AU" sz="1400" b="1" dirty="0"/>
              <a:t>10.</a:t>
            </a:r>
            <a:r>
              <a:rPr lang="en-AU" sz="1400" dirty="0"/>
              <a:t>  Meta-analysis of the relative risk (odds ratio) for schizophrenia and MDD (unipolar disorder) among first-degree relatives of schizophrenic </a:t>
            </a:r>
            <a:r>
              <a:rPr lang="en-AU" sz="1400" dirty="0" err="1"/>
              <a:t>probands</a:t>
            </a:r>
            <a:r>
              <a:rPr lang="en-AU" sz="1400" dirty="0"/>
              <a:t> in controlled family studies </a:t>
            </a:r>
            <a:endParaRPr lang="en-US" sz="1400" dirty="0"/>
          </a:p>
        </p:txBody>
      </p:sp>
      <p:graphicFrame>
        <p:nvGraphicFramePr>
          <p:cNvPr id="4" name="Object 3"/>
          <p:cNvGraphicFramePr>
            <a:graphicFrameLocks noChangeAspect="1"/>
          </p:cNvGraphicFramePr>
          <p:nvPr>
            <p:extLst>
              <p:ext uri="{D42A27DB-BD31-4B8C-83A1-F6EECF244321}">
                <p14:modId xmlns:p14="http://schemas.microsoft.com/office/powerpoint/2010/main" val="3170695031"/>
              </p:ext>
            </p:extLst>
          </p:nvPr>
        </p:nvGraphicFramePr>
        <p:xfrm>
          <a:off x="904373" y="2202447"/>
          <a:ext cx="5410200" cy="2667000"/>
        </p:xfrm>
        <a:graphic>
          <a:graphicData uri="http://schemas.openxmlformats.org/presentationml/2006/ole">
            <mc:AlternateContent xmlns:mc="http://schemas.openxmlformats.org/markup-compatibility/2006">
              <mc:Choice xmlns:v="urn:schemas-microsoft-com:vml" Requires="v">
                <p:oleObj spid="_x0000_s16394" name="Document" r:id="rId3" imgW="5410200" imgH="2667000" progId="Word.Document.12">
                  <p:embed/>
                </p:oleObj>
              </mc:Choice>
              <mc:Fallback>
                <p:oleObj name="Document" r:id="rId3" imgW="5410200" imgH="2667000" progId="Word.Document.12">
                  <p:embed/>
                  <p:pic>
                    <p:nvPicPr>
                      <p:cNvPr id="0" name=""/>
                      <p:cNvPicPr/>
                      <p:nvPr/>
                    </p:nvPicPr>
                    <p:blipFill>
                      <a:blip r:embed="rId4"/>
                      <a:stretch>
                        <a:fillRect/>
                      </a:stretch>
                    </p:blipFill>
                    <p:spPr>
                      <a:xfrm>
                        <a:off x="904373" y="2202447"/>
                        <a:ext cx="5410200" cy="2667000"/>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B1A12ECA-0DEE-2246-A927-2C1088E5F117}" type="slidenum">
              <a:rPr lang="en-US" smtClean="0"/>
              <a:t>39</a:t>
            </a:fld>
            <a:endParaRPr lang="en-US"/>
          </a:p>
        </p:txBody>
      </p:sp>
    </p:spTree>
    <p:extLst>
      <p:ext uri="{BB962C8B-B14F-4D97-AF65-F5344CB8AC3E}">
        <p14:creationId xmlns:p14="http://schemas.microsoft.com/office/powerpoint/2010/main" val="310325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BI_curve_transparency_lores.tif" descr="/Volumes/GRAPHICS/Graphics Work In Progress/QBI Corporate/Faculty Powerpoint/QBI_curve_transparency_lores.tif"/>
          <p:cNvPicPr>
            <a:picLocks noChangeAspect="1"/>
          </p:cNvPicPr>
          <p:nvPr/>
        </p:nvPicPr>
        <p:blipFill>
          <a:blip r:embed="rId3" r:link="rId4"/>
          <a:stretch>
            <a:fillRect/>
          </a:stretch>
        </p:blipFill>
        <p:spPr>
          <a:xfrm>
            <a:off x="0" y="4609422"/>
            <a:ext cx="9144000" cy="2248578"/>
          </a:xfrm>
          <a:prstGeom prst="rect">
            <a:avLst/>
          </a:prstGeom>
        </p:spPr>
      </p:pic>
      <p:sp>
        <p:nvSpPr>
          <p:cNvPr id="10" name="Title 9"/>
          <p:cNvSpPr>
            <a:spLocks noGrp="1"/>
          </p:cNvSpPr>
          <p:nvPr>
            <p:ph type="ctrTitle"/>
          </p:nvPr>
        </p:nvSpPr>
        <p:spPr>
          <a:xfrm>
            <a:off x="142546" y="647106"/>
            <a:ext cx="8721222" cy="4714865"/>
          </a:xfrm>
        </p:spPr>
        <p:txBody>
          <a:bodyPr>
            <a:noAutofit/>
          </a:bodyPr>
          <a:lstStyle/>
          <a:p>
            <a:r>
              <a:rPr lang="en-US" sz="3600" b="1" dirty="0"/>
              <a:t>Genetic relationship between five psychiatric disorders estimated from genome-wide SNPs</a:t>
            </a:r>
            <a:r>
              <a:rPr lang="en-US" sz="3600" b="1" i="1" dirty="0" smtClean="0"/>
              <a:t/>
            </a:r>
            <a:br>
              <a:rPr lang="en-US" sz="3600" b="1" i="1" dirty="0" smtClean="0"/>
            </a:br>
            <a:r>
              <a:rPr lang="en-US" sz="2000" b="1" i="1" dirty="0" smtClean="0"/>
              <a:t/>
            </a:r>
            <a:br>
              <a:rPr lang="en-US" sz="2000" b="1" i="1" dirty="0" smtClean="0"/>
            </a:br>
            <a:r>
              <a:rPr lang="en-US" sz="3200" b="1" i="1" dirty="0" smtClean="0"/>
              <a:t>Naomi R Wray</a:t>
            </a:r>
            <a:r>
              <a:rPr lang="en-AU" sz="3200" dirty="0"/>
              <a:t/>
            </a:r>
            <a:br>
              <a:rPr lang="en-AU" sz="3200" dirty="0"/>
            </a:br>
            <a:r>
              <a:rPr lang="en-AU" sz="3200" dirty="0" smtClean="0"/>
              <a:t/>
            </a:r>
            <a:br>
              <a:rPr lang="en-AU" sz="3200" dirty="0" smtClean="0"/>
            </a:br>
            <a:r>
              <a:rPr lang="en-AU" sz="1800" dirty="0" smtClean="0"/>
              <a:t>Please note: in putting together this slide set I provide slides that I will talk to but include slides that are simply there for reference – hence small type</a:t>
            </a:r>
            <a:endParaRPr lang="en-US" sz="1800" b="1" dirty="0">
              <a:solidFill>
                <a:srgbClr val="000000"/>
              </a:solidFill>
            </a:endParaRPr>
          </a:p>
        </p:txBody>
      </p:sp>
      <p:pic>
        <p:nvPicPr>
          <p:cNvPr id="5" name="Picture 4"/>
          <p:cNvPicPr>
            <a:picLocks noChangeAspect="1"/>
          </p:cNvPicPr>
          <p:nvPr/>
        </p:nvPicPr>
        <p:blipFill>
          <a:blip r:embed="rId5"/>
          <a:stretch>
            <a:fillRect/>
          </a:stretch>
        </p:blipFill>
        <p:spPr>
          <a:xfrm>
            <a:off x="1578728" y="4609422"/>
            <a:ext cx="1524072" cy="1524072"/>
          </a:xfrm>
          <a:prstGeom prst="rect">
            <a:avLst/>
          </a:prstGeom>
        </p:spPr>
      </p:pic>
      <p:sp>
        <p:nvSpPr>
          <p:cNvPr id="2" name="Slide Number Placeholder 1"/>
          <p:cNvSpPr>
            <a:spLocks noGrp="1"/>
          </p:cNvSpPr>
          <p:nvPr>
            <p:ph type="sldNum" sz="quarter" idx="12"/>
          </p:nvPr>
        </p:nvSpPr>
        <p:spPr/>
        <p:txBody>
          <a:bodyPr/>
          <a:lstStyle/>
          <a:p>
            <a:fld id="{B1A12ECA-0DEE-2246-A927-2C1088E5F117}" type="slidenum">
              <a:rPr lang="en-US" smtClean="0"/>
              <a:t>4</a:t>
            </a:fld>
            <a:endParaRPr lang="en-US"/>
          </a:p>
        </p:txBody>
      </p:sp>
    </p:spTree>
    <p:extLst>
      <p:ext uri="{BB962C8B-B14F-4D97-AF65-F5344CB8AC3E}">
        <p14:creationId xmlns:p14="http://schemas.microsoft.com/office/powerpoint/2010/main" val="3305275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49" y="30912"/>
            <a:ext cx="8229600" cy="725921"/>
          </a:xfrm>
        </p:spPr>
        <p:txBody>
          <a:bodyPr>
            <a:normAutofit/>
          </a:bodyPr>
          <a:lstStyle/>
          <a:p>
            <a:r>
              <a:rPr lang="en-US" sz="3200" b="1" i="1" dirty="0" smtClean="0"/>
              <a:t>Autism data</a:t>
            </a:r>
            <a:endParaRPr lang="en-US" sz="3200" b="1" i="1" dirty="0"/>
          </a:p>
        </p:txBody>
      </p:sp>
      <p:sp>
        <p:nvSpPr>
          <p:cNvPr id="14" name="Rectangle 13"/>
          <p:cNvSpPr/>
          <p:nvPr/>
        </p:nvSpPr>
        <p:spPr>
          <a:xfrm>
            <a:off x="4464327" y="1945505"/>
            <a:ext cx="1026334" cy="2884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464327" y="2233949"/>
            <a:ext cx="1026334" cy="288444"/>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738454" y="678974"/>
            <a:ext cx="2679748" cy="2272311"/>
            <a:chOff x="2078328" y="1048306"/>
            <a:chExt cx="2679748" cy="2272311"/>
          </a:xfrm>
        </p:grpSpPr>
        <p:sp>
          <p:nvSpPr>
            <p:cNvPr id="8" name="Rectangle 7"/>
            <p:cNvSpPr/>
            <p:nvPr/>
          </p:nvSpPr>
          <p:spPr>
            <a:xfrm>
              <a:off x="2078328" y="1417638"/>
              <a:ext cx="1026334" cy="28844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2974820" y="2291148"/>
              <a:ext cx="1026334" cy="288444"/>
            </a:xfrm>
            <a:prstGeom prst="rect">
              <a:avLst/>
            </a:prstGeom>
            <a:solidFill>
              <a:schemeClr val="accent6">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2078328" y="1048306"/>
              <a:ext cx="2679748" cy="2272311"/>
              <a:chOff x="2078328" y="1048306"/>
              <a:chExt cx="2679748" cy="2272311"/>
            </a:xfrm>
          </p:grpSpPr>
          <p:sp>
            <p:nvSpPr>
              <p:cNvPr id="9" name="Rectangle 8"/>
              <p:cNvSpPr/>
              <p:nvPr/>
            </p:nvSpPr>
            <p:spPr>
              <a:xfrm>
                <a:off x="2078328" y="1728173"/>
                <a:ext cx="1026334" cy="288444"/>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731742" y="1421627"/>
                <a:ext cx="1026334" cy="288444"/>
              </a:xfrm>
              <a:prstGeom prst="rect">
                <a:avLst/>
              </a:prstGeom>
              <a:solidFill>
                <a:schemeClr val="accent6">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731742" y="1710071"/>
                <a:ext cx="1026334" cy="288444"/>
              </a:xfrm>
              <a:prstGeom prst="rect">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974820" y="2601683"/>
                <a:ext cx="1026334" cy="288444"/>
              </a:xfrm>
              <a:prstGeom prst="rect">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9" idx="2"/>
              </p:cNvCxnSpPr>
              <p:nvPr/>
            </p:nvCxnSpPr>
            <p:spPr>
              <a:xfrm>
                <a:off x="2591495" y="2016617"/>
                <a:ext cx="383325" cy="282346"/>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11" idx="2"/>
              </p:cNvCxnSpPr>
              <p:nvPr/>
            </p:nvCxnSpPr>
            <p:spPr>
              <a:xfrm flipH="1">
                <a:off x="4001154" y="1998515"/>
                <a:ext cx="243755" cy="300448"/>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078328" y="1048306"/>
                <a:ext cx="1026334" cy="369332"/>
              </a:xfrm>
              <a:prstGeom prst="rect">
                <a:avLst/>
              </a:prstGeom>
              <a:noFill/>
            </p:spPr>
            <p:txBody>
              <a:bodyPr wrap="square" rtlCol="0">
                <a:spAutoFit/>
              </a:bodyPr>
              <a:lstStyle/>
              <a:p>
                <a:r>
                  <a:rPr lang="en-US" dirty="0" smtClean="0"/>
                  <a:t>Mum</a:t>
                </a:r>
                <a:endParaRPr lang="en-US" dirty="0"/>
              </a:p>
            </p:txBody>
          </p:sp>
          <p:sp>
            <p:nvSpPr>
              <p:cNvPr id="21" name="TextBox 20"/>
              <p:cNvSpPr txBox="1"/>
              <p:nvPr/>
            </p:nvSpPr>
            <p:spPr>
              <a:xfrm>
                <a:off x="3731742" y="1048306"/>
                <a:ext cx="1026334" cy="369332"/>
              </a:xfrm>
              <a:prstGeom prst="rect">
                <a:avLst/>
              </a:prstGeom>
              <a:noFill/>
            </p:spPr>
            <p:txBody>
              <a:bodyPr wrap="square" rtlCol="0">
                <a:spAutoFit/>
              </a:bodyPr>
              <a:lstStyle/>
              <a:p>
                <a:r>
                  <a:rPr lang="en-US" dirty="0" smtClean="0"/>
                  <a:t>Dad</a:t>
                </a:r>
                <a:endParaRPr lang="en-US" dirty="0"/>
              </a:p>
            </p:txBody>
          </p:sp>
          <p:sp>
            <p:nvSpPr>
              <p:cNvPr id="22" name="TextBox 21"/>
              <p:cNvSpPr txBox="1"/>
              <p:nvPr/>
            </p:nvSpPr>
            <p:spPr>
              <a:xfrm>
                <a:off x="2974820" y="2951285"/>
                <a:ext cx="1026334" cy="369332"/>
              </a:xfrm>
              <a:prstGeom prst="rect">
                <a:avLst/>
              </a:prstGeom>
              <a:noFill/>
            </p:spPr>
            <p:txBody>
              <a:bodyPr wrap="square" rtlCol="0">
                <a:spAutoFit/>
              </a:bodyPr>
              <a:lstStyle/>
              <a:p>
                <a:r>
                  <a:rPr lang="en-US" dirty="0" err="1" smtClean="0"/>
                  <a:t>Proband</a:t>
                </a:r>
                <a:endParaRPr lang="en-US" dirty="0"/>
              </a:p>
            </p:txBody>
          </p:sp>
        </p:grpSp>
      </p:grpSp>
      <p:sp>
        <p:nvSpPr>
          <p:cNvPr id="23" name="TextBox 22"/>
          <p:cNvSpPr txBox="1"/>
          <p:nvPr/>
        </p:nvSpPr>
        <p:spPr>
          <a:xfrm>
            <a:off x="4157290" y="2613605"/>
            <a:ext cx="4706344" cy="369332"/>
          </a:xfrm>
          <a:prstGeom prst="rect">
            <a:avLst/>
          </a:prstGeom>
          <a:noFill/>
        </p:spPr>
        <p:txBody>
          <a:bodyPr wrap="square" rtlCol="0">
            <a:spAutoFit/>
          </a:bodyPr>
          <a:lstStyle/>
          <a:p>
            <a:r>
              <a:rPr lang="en-US" dirty="0" smtClean="0"/>
              <a:t>Pseudo-control = parental genomic complement</a:t>
            </a:r>
            <a:endParaRPr lang="en-US" dirty="0"/>
          </a:p>
        </p:txBody>
      </p:sp>
      <p:pic>
        <p:nvPicPr>
          <p:cNvPr id="24" name="Picture 23" descr="Screen Shot 2012-10-10 at 11.08.12 PM.pn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69011" y="4233134"/>
            <a:ext cx="3462731" cy="2291345"/>
          </a:xfrm>
          <a:prstGeom prst="rect">
            <a:avLst/>
          </a:prstGeom>
        </p:spPr>
      </p:pic>
      <p:sp>
        <p:nvSpPr>
          <p:cNvPr id="34" name="TextBox 33"/>
          <p:cNvSpPr txBox="1"/>
          <p:nvPr/>
        </p:nvSpPr>
        <p:spPr>
          <a:xfrm>
            <a:off x="455649" y="3118905"/>
            <a:ext cx="8407985" cy="369332"/>
          </a:xfrm>
          <a:prstGeom prst="rect">
            <a:avLst/>
          </a:prstGeom>
          <a:noFill/>
        </p:spPr>
        <p:txBody>
          <a:bodyPr wrap="square" rtlCol="0">
            <a:spAutoFit/>
          </a:bodyPr>
          <a:lstStyle/>
          <a:p>
            <a:r>
              <a:rPr lang="en-US" dirty="0" smtClean="0"/>
              <a:t>Good design for avoiding any problems of  population stratification</a:t>
            </a:r>
            <a:endParaRPr lang="en-US" dirty="0" smtClean="0">
              <a:solidFill>
                <a:srgbClr val="FF0000"/>
              </a:solidFill>
            </a:endParaRPr>
          </a:p>
        </p:txBody>
      </p:sp>
      <p:pic>
        <p:nvPicPr>
          <p:cNvPr id="6" name="Picture 5" descr="Screen Shot 2013-02-20 at 5.28.3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445" y="3737778"/>
            <a:ext cx="3530845" cy="2502074"/>
          </a:xfrm>
          <a:prstGeom prst="rect">
            <a:avLst/>
          </a:prstGeom>
        </p:spPr>
      </p:pic>
      <p:pic>
        <p:nvPicPr>
          <p:cNvPr id="16" name="Picture 15" descr="Screen Shot 2013-02-20 at 5.31.1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908" y="3737778"/>
            <a:ext cx="3759461" cy="2425868"/>
          </a:xfrm>
          <a:prstGeom prst="rect">
            <a:avLst/>
          </a:prstGeom>
        </p:spPr>
      </p:pic>
      <p:sp>
        <p:nvSpPr>
          <p:cNvPr id="7" name="Rectangle 6"/>
          <p:cNvSpPr/>
          <p:nvPr/>
        </p:nvSpPr>
        <p:spPr>
          <a:xfrm>
            <a:off x="455649" y="3473706"/>
            <a:ext cx="8407985" cy="3975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17147" y="6272393"/>
            <a:ext cx="8392826" cy="923330"/>
          </a:xfrm>
          <a:prstGeom prst="rect">
            <a:avLst/>
          </a:prstGeom>
          <a:noFill/>
        </p:spPr>
        <p:txBody>
          <a:bodyPr wrap="square" rtlCol="0">
            <a:spAutoFit/>
          </a:bodyPr>
          <a:lstStyle/>
          <a:p>
            <a:r>
              <a:rPr lang="en-US" dirty="0" err="1" smtClean="0"/>
              <a:t>Klei</a:t>
            </a:r>
            <a:r>
              <a:rPr lang="en-US" dirty="0" smtClean="0"/>
              <a:t> et al (2012) Common </a:t>
            </a:r>
            <a:r>
              <a:rPr lang="en-US" dirty="0"/>
              <a:t>genetic variants, acting additively, are a major source of risk for autism </a:t>
            </a:r>
            <a:r>
              <a:rPr lang="en-US" i="1" dirty="0" smtClean="0"/>
              <a:t>Molecular autism</a:t>
            </a:r>
            <a:endParaRPr lang="en-US" dirty="0"/>
          </a:p>
          <a:p>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40</a:t>
            </a:fld>
            <a:endParaRPr lang="en-US"/>
          </a:p>
        </p:txBody>
      </p:sp>
    </p:spTree>
    <p:extLst>
      <p:ext uri="{BB962C8B-B14F-4D97-AF65-F5344CB8AC3E}">
        <p14:creationId xmlns:p14="http://schemas.microsoft.com/office/powerpoint/2010/main" val="557044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6503"/>
          </a:xfrm>
        </p:spPr>
        <p:txBody>
          <a:bodyPr>
            <a:normAutofit fontScale="90000"/>
          </a:bodyPr>
          <a:lstStyle/>
          <a:p>
            <a:r>
              <a:rPr lang="en-US" b="1" i="1" dirty="0" smtClean="0"/>
              <a:t>Cross-ethnicity</a:t>
            </a:r>
            <a:endParaRPr lang="en-US" b="1" i="1" dirty="0"/>
          </a:p>
        </p:txBody>
      </p:sp>
      <p:pic>
        <p:nvPicPr>
          <p:cNvPr id="4" name="Picture 3" descr="Screen Shot 2013-02-20 at 8.37.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30" y="1878903"/>
            <a:ext cx="3758032" cy="3779881"/>
          </a:xfrm>
          <a:prstGeom prst="rect">
            <a:avLst/>
          </a:prstGeom>
        </p:spPr>
      </p:pic>
      <p:pic>
        <p:nvPicPr>
          <p:cNvPr id="6" name="Picture 5" descr="matt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642" y="984804"/>
            <a:ext cx="1053010" cy="1148377"/>
          </a:xfrm>
          <a:prstGeom prst="rect">
            <a:avLst/>
          </a:prstGeom>
        </p:spPr>
      </p:pic>
      <p:sp>
        <p:nvSpPr>
          <p:cNvPr id="7" name="TextBox 6"/>
          <p:cNvSpPr txBox="1"/>
          <p:nvPr/>
        </p:nvSpPr>
        <p:spPr>
          <a:xfrm>
            <a:off x="5377871" y="2133181"/>
            <a:ext cx="3766129" cy="1477328"/>
          </a:xfrm>
          <a:prstGeom prst="rect">
            <a:avLst/>
          </a:prstGeom>
          <a:noFill/>
        </p:spPr>
        <p:txBody>
          <a:bodyPr wrap="square" rtlCol="0">
            <a:spAutoFit/>
          </a:bodyPr>
          <a:lstStyle/>
          <a:p>
            <a:r>
              <a:rPr lang="en-US" dirty="0" smtClean="0"/>
              <a:t>Matt Keller  &amp; Teresa Di Candia</a:t>
            </a:r>
          </a:p>
          <a:p>
            <a:r>
              <a:rPr lang="en-US" dirty="0" smtClean="0"/>
              <a:t>University of Boulder</a:t>
            </a:r>
          </a:p>
          <a:p>
            <a:endParaRPr lang="en-US" dirty="0"/>
          </a:p>
          <a:p>
            <a:r>
              <a:rPr lang="en-US" dirty="0" smtClean="0"/>
              <a:t>Molecular Genetics of SCZ Consortium</a:t>
            </a:r>
          </a:p>
          <a:p>
            <a:r>
              <a:rPr lang="en-US" dirty="0" smtClean="0"/>
              <a:t>International SCZ Consortium</a:t>
            </a:r>
            <a:endParaRPr lang="en-US" dirty="0"/>
          </a:p>
        </p:txBody>
      </p:sp>
      <p:sp>
        <p:nvSpPr>
          <p:cNvPr id="9" name="Rectangle 8"/>
          <p:cNvSpPr/>
          <p:nvPr/>
        </p:nvSpPr>
        <p:spPr>
          <a:xfrm>
            <a:off x="3006424" y="2682298"/>
            <a:ext cx="2125231" cy="29764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1A12ECA-0DEE-2246-A927-2C1088E5F117}" type="slidenum">
              <a:rPr lang="en-US" smtClean="0"/>
              <a:t>41</a:t>
            </a:fld>
            <a:endParaRPr lang="en-US"/>
          </a:p>
        </p:txBody>
      </p:sp>
    </p:spTree>
    <p:extLst>
      <p:ext uri="{BB962C8B-B14F-4D97-AF65-F5344CB8AC3E}">
        <p14:creationId xmlns:p14="http://schemas.microsoft.com/office/powerpoint/2010/main" val="226382073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6503"/>
          </a:xfrm>
        </p:spPr>
        <p:txBody>
          <a:bodyPr>
            <a:normAutofit fontScale="90000"/>
          </a:bodyPr>
          <a:lstStyle/>
          <a:p>
            <a:r>
              <a:rPr lang="en-US" b="1" i="1" dirty="0" smtClean="0"/>
              <a:t>Cross-ethnicity</a:t>
            </a:r>
            <a:endParaRPr lang="en-US" b="1" i="1" dirty="0"/>
          </a:p>
        </p:txBody>
      </p:sp>
      <p:pic>
        <p:nvPicPr>
          <p:cNvPr id="4" name="Picture 3" descr="Screen Shot 2013-02-20 at 8.37.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30" y="1878903"/>
            <a:ext cx="3758032" cy="3779881"/>
          </a:xfrm>
          <a:prstGeom prst="rect">
            <a:avLst/>
          </a:prstGeom>
        </p:spPr>
      </p:pic>
      <p:pic>
        <p:nvPicPr>
          <p:cNvPr id="6" name="Picture 5" descr="matt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642" y="984804"/>
            <a:ext cx="1053010" cy="1148377"/>
          </a:xfrm>
          <a:prstGeom prst="rect">
            <a:avLst/>
          </a:prstGeom>
        </p:spPr>
      </p:pic>
      <p:sp>
        <p:nvSpPr>
          <p:cNvPr id="7" name="TextBox 6"/>
          <p:cNvSpPr txBox="1"/>
          <p:nvPr/>
        </p:nvSpPr>
        <p:spPr>
          <a:xfrm>
            <a:off x="5377871" y="2133181"/>
            <a:ext cx="3766129" cy="1477328"/>
          </a:xfrm>
          <a:prstGeom prst="rect">
            <a:avLst/>
          </a:prstGeom>
          <a:noFill/>
        </p:spPr>
        <p:txBody>
          <a:bodyPr wrap="square" rtlCol="0">
            <a:spAutoFit/>
          </a:bodyPr>
          <a:lstStyle/>
          <a:p>
            <a:r>
              <a:rPr lang="en-US" dirty="0" smtClean="0"/>
              <a:t>Matt Keller  &amp; Teresa </a:t>
            </a:r>
            <a:r>
              <a:rPr lang="en-US" dirty="0" smtClean="0"/>
              <a:t>De </a:t>
            </a:r>
            <a:r>
              <a:rPr lang="en-US" dirty="0" smtClean="0"/>
              <a:t>Candia</a:t>
            </a:r>
          </a:p>
          <a:p>
            <a:r>
              <a:rPr lang="en-US" dirty="0" smtClean="0"/>
              <a:t>University of Boulder</a:t>
            </a:r>
          </a:p>
          <a:p>
            <a:endParaRPr lang="en-US" dirty="0"/>
          </a:p>
          <a:p>
            <a:r>
              <a:rPr lang="en-US" dirty="0" smtClean="0"/>
              <a:t>Molecular Genetics of SCZ Consortium</a:t>
            </a:r>
          </a:p>
          <a:p>
            <a:r>
              <a:rPr lang="en-US" dirty="0" smtClean="0"/>
              <a:t>International SCZ Consortium</a:t>
            </a:r>
            <a:endParaRPr lang="en-US" dirty="0"/>
          </a:p>
        </p:txBody>
      </p:sp>
      <p:pic>
        <p:nvPicPr>
          <p:cNvPr id="5" name="Picture 4"/>
          <p:cNvPicPr>
            <a:picLocks noChangeAspect="1"/>
          </p:cNvPicPr>
          <p:nvPr/>
        </p:nvPicPr>
        <p:blipFill>
          <a:blip r:embed="rId4"/>
          <a:stretch>
            <a:fillRect/>
          </a:stretch>
        </p:blipFill>
        <p:spPr>
          <a:xfrm>
            <a:off x="5532292" y="3908541"/>
            <a:ext cx="999108" cy="1304391"/>
          </a:xfrm>
          <a:prstGeom prst="rect">
            <a:avLst/>
          </a:prstGeom>
        </p:spPr>
      </p:pic>
      <p:sp>
        <p:nvSpPr>
          <p:cNvPr id="10" name="TextBox 9"/>
          <p:cNvSpPr txBox="1"/>
          <p:nvPr/>
        </p:nvSpPr>
        <p:spPr>
          <a:xfrm>
            <a:off x="5440047" y="5229009"/>
            <a:ext cx="3766129" cy="1200329"/>
          </a:xfrm>
          <a:prstGeom prst="rect">
            <a:avLst/>
          </a:prstGeom>
          <a:noFill/>
        </p:spPr>
        <p:txBody>
          <a:bodyPr wrap="square" rtlCol="0">
            <a:spAutoFit/>
          </a:bodyPr>
          <a:lstStyle/>
          <a:p>
            <a:r>
              <a:rPr lang="en-US" dirty="0" smtClean="0"/>
              <a:t>Steve </a:t>
            </a:r>
            <a:r>
              <a:rPr lang="en-US" dirty="0" err="1" smtClean="0"/>
              <a:t>Faraone</a:t>
            </a:r>
            <a:endParaRPr lang="en-US" dirty="0" smtClean="0"/>
          </a:p>
          <a:p>
            <a:r>
              <a:rPr lang="en-US" dirty="0" smtClean="0"/>
              <a:t>SUNY Upstate Medical School</a:t>
            </a:r>
          </a:p>
          <a:p>
            <a:endParaRPr lang="en-US" dirty="0" smtClean="0"/>
          </a:p>
          <a:p>
            <a:r>
              <a:rPr lang="en-US" dirty="0" smtClean="0"/>
              <a:t>PGC</a:t>
            </a:r>
            <a:r>
              <a:rPr lang="en-US" dirty="0" smtClean="0"/>
              <a:t>-</a:t>
            </a:r>
            <a:r>
              <a:rPr lang="en-US" dirty="0" smtClean="0"/>
              <a:t>ADHD</a:t>
            </a:r>
            <a:endParaRPr lang="en-US" dirty="0" smtClean="0"/>
          </a:p>
        </p:txBody>
      </p:sp>
      <p:sp>
        <p:nvSpPr>
          <p:cNvPr id="3" name="Slide Number Placeholder 2"/>
          <p:cNvSpPr>
            <a:spLocks noGrp="1"/>
          </p:cNvSpPr>
          <p:nvPr>
            <p:ph type="sldNum" sz="quarter" idx="12"/>
          </p:nvPr>
        </p:nvSpPr>
        <p:spPr/>
        <p:txBody>
          <a:bodyPr/>
          <a:lstStyle/>
          <a:p>
            <a:fld id="{B1A12ECA-0DEE-2246-A927-2C1088E5F117}" type="slidenum">
              <a:rPr lang="en-US" smtClean="0"/>
              <a:t>42</a:t>
            </a:fld>
            <a:endParaRPr lang="en-US"/>
          </a:p>
        </p:txBody>
      </p:sp>
    </p:spTree>
    <p:extLst>
      <p:ext uri="{BB962C8B-B14F-4D97-AF65-F5344CB8AC3E}">
        <p14:creationId xmlns:p14="http://schemas.microsoft.com/office/powerpoint/2010/main" val="26006926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t>Epidemiological puzzles</a:t>
            </a:r>
            <a:endParaRPr lang="en-US" sz="2800" b="1" i="1" dirty="0"/>
          </a:p>
        </p:txBody>
      </p:sp>
      <p:sp>
        <p:nvSpPr>
          <p:cNvPr id="3" name="Content Placeholder 2"/>
          <p:cNvSpPr>
            <a:spLocks noGrp="1"/>
          </p:cNvSpPr>
          <p:nvPr>
            <p:ph idx="1"/>
          </p:nvPr>
        </p:nvSpPr>
        <p:spPr/>
        <p:txBody>
          <a:bodyPr>
            <a:normAutofit/>
          </a:bodyPr>
          <a:lstStyle/>
          <a:p>
            <a:r>
              <a:rPr lang="en-US" sz="2400" dirty="0" smtClean="0"/>
              <a:t>Rates of schizophrenia are lower in people with rheumatoid arthritis and vice versa</a:t>
            </a:r>
          </a:p>
          <a:p>
            <a:r>
              <a:rPr lang="en-US" sz="2400" dirty="0" smtClean="0"/>
              <a:t>Smoking is a risk factor for RA, and smoking rates in SCZ are high</a:t>
            </a:r>
          </a:p>
          <a:p>
            <a:r>
              <a:rPr lang="en-US" sz="2400" dirty="0" smtClean="0"/>
              <a:t>Observation seems to hold when controlling for obvious confounders</a:t>
            </a:r>
          </a:p>
          <a:p>
            <a:r>
              <a:rPr lang="en-US" sz="2400" dirty="0" smtClean="0"/>
              <a:t>Immune theory of schizophrenia</a:t>
            </a:r>
          </a:p>
          <a:p>
            <a:r>
              <a:rPr lang="en-US" sz="2400" dirty="0" smtClean="0"/>
              <a:t>Very difficult to determine from family studies if this is a genetic link</a:t>
            </a:r>
          </a:p>
          <a:p>
            <a:endParaRPr lang="en-US" dirty="0"/>
          </a:p>
        </p:txBody>
      </p:sp>
      <p:sp>
        <p:nvSpPr>
          <p:cNvPr id="4" name="Slide Number Placeholder 3"/>
          <p:cNvSpPr>
            <a:spLocks noGrp="1"/>
          </p:cNvSpPr>
          <p:nvPr>
            <p:ph type="sldNum" sz="quarter" idx="12"/>
          </p:nvPr>
        </p:nvSpPr>
        <p:spPr/>
        <p:txBody>
          <a:bodyPr/>
          <a:lstStyle/>
          <a:p>
            <a:fld id="{B1A12ECA-0DEE-2246-A927-2C1088E5F117}" type="slidenum">
              <a:rPr lang="en-US" smtClean="0"/>
              <a:t>43</a:t>
            </a:fld>
            <a:endParaRPr lang="en-US"/>
          </a:p>
        </p:txBody>
      </p:sp>
    </p:spTree>
    <p:extLst>
      <p:ext uri="{BB962C8B-B14F-4D97-AF65-F5344CB8AC3E}">
        <p14:creationId xmlns:p14="http://schemas.microsoft.com/office/powerpoint/2010/main" val="6092663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t>Big Picture</a:t>
            </a:r>
            <a:endParaRPr lang="en-US" sz="2800" b="1" i="1" dirty="0"/>
          </a:p>
        </p:txBody>
      </p:sp>
      <p:sp>
        <p:nvSpPr>
          <p:cNvPr id="3" name="Content Placeholder 2"/>
          <p:cNvSpPr>
            <a:spLocks noGrp="1"/>
          </p:cNvSpPr>
          <p:nvPr>
            <p:ph idx="1"/>
          </p:nvPr>
        </p:nvSpPr>
        <p:spPr>
          <a:xfrm>
            <a:off x="457199" y="1172410"/>
            <a:ext cx="8471361" cy="4525963"/>
          </a:xfrm>
        </p:spPr>
        <p:txBody>
          <a:bodyPr>
            <a:normAutofit fontScale="70000" lnSpcReduction="20000"/>
          </a:bodyPr>
          <a:lstStyle/>
          <a:p>
            <a:r>
              <a:rPr lang="en-US" dirty="0" smtClean="0"/>
              <a:t>Cost</a:t>
            </a:r>
            <a:r>
              <a:rPr lang="en-US" dirty="0"/>
              <a:t>-effective use of current data to guide and motivate future </a:t>
            </a:r>
            <a:r>
              <a:rPr lang="en-US" dirty="0" smtClean="0"/>
              <a:t>studies</a:t>
            </a:r>
          </a:p>
          <a:p>
            <a:r>
              <a:rPr lang="en-US" dirty="0"/>
              <a:t>Provides motivation to increase sample </a:t>
            </a:r>
            <a:r>
              <a:rPr lang="en-US" dirty="0" smtClean="0"/>
              <a:t>sizes</a:t>
            </a:r>
          </a:p>
          <a:p>
            <a:pPr lvl="1"/>
            <a:r>
              <a:rPr lang="en-US" dirty="0" smtClean="0"/>
              <a:t>First SCZ results presented at Athens World Congress of Psychiatric Genetics in 2010</a:t>
            </a:r>
            <a:endParaRPr lang="en-US" dirty="0"/>
          </a:p>
          <a:p>
            <a:pPr lvl="1"/>
            <a:r>
              <a:rPr lang="en-US" dirty="0"/>
              <a:t>PGC-MDD 100K aiming for cases: 100K controls</a:t>
            </a:r>
          </a:p>
          <a:p>
            <a:pPr lvl="1"/>
            <a:r>
              <a:rPr lang="en-US" dirty="0"/>
              <a:t>Need 5 times sample size for MDD as for </a:t>
            </a:r>
            <a:r>
              <a:rPr lang="en-US" dirty="0" smtClean="0"/>
              <a:t>SCZ</a:t>
            </a:r>
          </a:p>
          <a:p>
            <a:pPr lvl="1"/>
            <a:r>
              <a:rPr lang="en-US" dirty="0" smtClean="0"/>
              <a:t>Trio designs not a good idea for multiplex families or when there may be </a:t>
            </a:r>
            <a:r>
              <a:rPr lang="en-US" dirty="0" err="1" smtClean="0"/>
              <a:t>assortative</a:t>
            </a:r>
            <a:r>
              <a:rPr lang="en-US" dirty="0" smtClean="0"/>
              <a:t> mating</a:t>
            </a:r>
          </a:p>
          <a:p>
            <a:r>
              <a:rPr lang="en-US" dirty="0" smtClean="0"/>
              <a:t>Provides insight into genetic architecture </a:t>
            </a:r>
            <a:endParaRPr lang="en-US" dirty="0"/>
          </a:p>
          <a:p>
            <a:pPr marL="0" indent="0">
              <a:buNone/>
            </a:pPr>
            <a:endParaRPr lang="en-US" dirty="0" smtClean="0"/>
          </a:p>
          <a:p>
            <a:r>
              <a:rPr lang="en-US" dirty="0"/>
              <a:t>Important sharing of common variants between </a:t>
            </a:r>
            <a:r>
              <a:rPr lang="en-US" dirty="0" smtClean="0"/>
              <a:t>disorders</a:t>
            </a:r>
          </a:p>
          <a:p>
            <a:r>
              <a:rPr lang="en-US" dirty="0" smtClean="0"/>
              <a:t>Important sharing across ethnicities</a:t>
            </a:r>
          </a:p>
          <a:p>
            <a:r>
              <a:rPr lang="en-US" dirty="0" err="1"/>
              <a:t>Phenotyping</a:t>
            </a:r>
            <a:r>
              <a:rPr lang="en-US" dirty="0"/>
              <a:t> is becoming the limiting factor</a:t>
            </a:r>
          </a:p>
          <a:p>
            <a:pPr marL="0" indent="0">
              <a:buNone/>
            </a:pPr>
            <a:endParaRPr lang="en-US" dirty="0"/>
          </a:p>
          <a:p>
            <a:pPr marL="0" indent="0">
              <a:buNone/>
            </a:pPr>
            <a:endParaRPr lang="en-US" dirty="0" smtClean="0"/>
          </a:p>
          <a:p>
            <a:endParaRPr lang="en-US" dirty="0" smtClean="0"/>
          </a:p>
          <a:p>
            <a:endParaRPr lang="en-US" dirty="0"/>
          </a:p>
          <a:p>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fld id="{B1A12ECA-0DEE-2246-A927-2C1088E5F117}" type="slidenum">
              <a:rPr lang="en-US" smtClean="0"/>
              <a:t>44</a:t>
            </a:fld>
            <a:endParaRPr lang="en-US"/>
          </a:p>
        </p:txBody>
      </p:sp>
    </p:spTree>
    <p:extLst>
      <p:ext uri="{BB962C8B-B14F-4D97-AF65-F5344CB8AC3E}">
        <p14:creationId xmlns:p14="http://schemas.microsoft.com/office/powerpoint/2010/main" val="289927195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PGC-SCZ: 31K cases, 38K controls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2319703607"/>
              </p:ext>
            </p:extLst>
          </p:nvPr>
        </p:nvGraphicFramePr>
        <p:xfrm>
          <a:off x="3632308" y="1805555"/>
          <a:ext cx="5511692" cy="435824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Screen Shot 2013-02-14 at 11.53.1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0311"/>
            <a:ext cx="3330319" cy="2471145"/>
          </a:xfrm>
          <a:prstGeom prst="rect">
            <a:avLst/>
          </a:prstGeom>
        </p:spPr>
      </p:pic>
      <p:sp>
        <p:nvSpPr>
          <p:cNvPr id="3" name="TextBox 2"/>
          <p:cNvSpPr txBox="1"/>
          <p:nvPr/>
        </p:nvSpPr>
        <p:spPr>
          <a:xfrm>
            <a:off x="457200" y="4932947"/>
            <a:ext cx="3175108" cy="923330"/>
          </a:xfrm>
          <a:prstGeom prst="rect">
            <a:avLst/>
          </a:prstGeom>
          <a:noFill/>
        </p:spPr>
        <p:txBody>
          <a:bodyPr wrap="square" rtlCol="0">
            <a:spAutoFit/>
          </a:bodyPr>
          <a:lstStyle/>
          <a:p>
            <a:r>
              <a:rPr lang="en-US" dirty="0" smtClean="0"/>
              <a:t>Visscher et, al, 2012</a:t>
            </a:r>
          </a:p>
          <a:p>
            <a:r>
              <a:rPr lang="en-US" dirty="0" smtClean="0"/>
              <a:t>AJHG Five Years of GWAS discovery</a:t>
            </a:r>
            <a:endParaRPr lang="en-US" dirty="0"/>
          </a:p>
        </p:txBody>
      </p:sp>
      <p:sp>
        <p:nvSpPr>
          <p:cNvPr id="4" name="Slide Number Placeholder 3"/>
          <p:cNvSpPr>
            <a:spLocks noGrp="1"/>
          </p:cNvSpPr>
          <p:nvPr>
            <p:ph type="sldNum" sz="quarter" idx="12"/>
          </p:nvPr>
        </p:nvSpPr>
        <p:spPr/>
        <p:txBody>
          <a:bodyPr/>
          <a:lstStyle/>
          <a:p>
            <a:fld id="{B1A12ECA-0DEE-2246-A927-2C1088E5F117}" type="slidenum">
              <a:rPr lang="en-US" smtClean="0"/>
              <a:t>45</a:t>
            </a:fld>
            <a:endParaRPr lang="en-US"/>
          </a:p>
        </p:txBody>
      </p:sp>
    </p:spTree>
    <p:extLst>
      <p:ext uri="{BB962C8B-B14F-4D97-AF65-F5344CB8AC3E}">
        <p14:creationId xmlns:p14="http://schemas.microsoft.com/office/powerpoint/2010/main" val="116043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463966"/>
          </a:xfrm>
        </p:spPr>
        <p:txBody>
          <a:bodyPr>
            <a:normAutofit fontScale="90000"/>
          </a:bodyPr>
          <a:lstStyle/>
          <a:p>
            <a:r>
              <a:rPr lang="en-US" dirty="0" smtClean="0"/>
              <a:t>Acknowledgements</a:t>
            </a:r>
            <a:endParaRPr lang="en-US" dirty="0"/>
          </a:p>
        </p:txBody>
      </p:sp>
      <p:sp>
        <p:nvSpPr>
          <p:cNvPr id="3" name="Content Placeholder 2"/>
          <p:cNvSpPr>
            <a:spLocks noGrp="1"/>
          </p:cNvSpPr>
          <p:nvPr>
            <p:ph idx="1"/>
          </p:nvPr>
        </p:nvSpPr>
        <p:spPr>
          <a:xfrm>
            <a:off x="239490" y="738605"/>
            <a:ext cx="1603812" cy="4962897"/>
          </a:xfrm>
        </p:spPr>
        <p:txBody>
          <a:bodyPr>
            <a:normAutofit/>
          </a:bodyPr>
          <a:lstStyle/>
          <a:p>
            <a:pPr marL="0" indent="0">
              <a:buNone/>
            </a:pPr>
            <a:r>
              <a:rPr lang="en-US" sz="1600" dirty="0" err="1" smtClean="0">
                <a:solidFill>
                  <a:srgbClr val="000000"/>
                </a:solidFill>
              </a:rPr>
              <a:t>Uo</a:t>
            </a:r>
            <a:r>
              <a:rPr lang="en-US" sz="1600" dirty="0" smtClean="0">
                <a:solidFill>
                  <a:srgbClr val="000000"/>
                </a:solidFill>
              </a:rPr>
              <a:t> Queensland</a:t>
            </a:r>
          </a:p>
          <a:p>
            <a:pPr marL="0" indent="0">
              <a:buNone/>
            </a:pPr>
            <a:r>
              <a:rPr lang="en-US" sz="1600" dirty="0" smtClean="0">
                <a:solidFill>
                  <a:srgbClr val="000000"/>
                </a:solidFill>
              </a:rPr>
              <a:t>Hong Lee </a:t>
            </a:r>
          </a:p>
          <a:p>
            <a:pPr marL="0" indent="0">
              <a:buNone/>
            </a:pPr>
            <a:r>
              <a:rPr lang="en-US" sz="1600" dirty="0" smtClean="0">
                <a:solidFill>
                  <a:srgbClr val="000000"/>
                </a:solidFill>
              </a:rPr>
              <a:t>Peter Visscher</a:t>
            </a:r>
          </a:p>
          <a:p>
            <a:pPr marL="0" indent="0">
              <a:buNone/>
            </a:pPr>
            <a:r>
              <a:rPr lang="en-US" sz="1600" dirty="0" err="1">
                <a:solidFill>
                  <a:srgbClr val="000000"/>
                </a:solidFill>
              </a:rPr>
              <a:t>Jian</a:t>
            </a:r>
            <a:r>
              <a:rPr lang="en-US" sz="1600" dirty="0">
                <a:solidFill>
                  <a:srgbClr val="000000"/>
                </a:solidFill>
              </a:rPr>
              <a:t> </a:t>
            </a:r>
            <a:r>
              <a:rPr lang="en-US" sz="1600" dirty="0" smtClean="0">
                <a:solidFill>
                  <a:srgbClr val="000000"/>
                </a:solidFill>
              </a:rPr>
              <a:t>Yang</a:t>
            </a:r>
          </a:p>
          <a:p>
            <a:pPr marL="0" indent="0">
              <a:buNone/>
            </a:pPr>
            <a:endParaRPr lang="en-US" sz="1600" dirty="0">
              <a:solidFill>
                <a:srgbClr val="000000"/>
              </a:solidFill>
            </a:endParaRPr>
          </a:p>
          <a:p>
            <a:pPr marL="0" indent="0">
              <a:buNone/>
            </a:pPr>
            <a:r>
              <a:rPr lang="en-US" sz="1600" dirty="0" smtClean="0">
                <a:solidFill>
                  <a:srgbClr val="000000"/>
                </a:solidFill>
              </a:rPr>
              <a:t>VCU</a:t>
            </a:r>
          </a:p>
          <a:p>
            <a:pPr marL="0" indent="0">
              <a:buNone/>
            </a:pPr>
            <a:r>
              <a:rPr lang="en-US" sz="1600" dirty="0" smtClean="0">
                <a:solidFill>
                  <a:srgbClr val="000000"/>
                </a:solidFill>
              </a:rPr>
              <a:t>Ken </a:t>
            </a:r>
            <a:r>
              <a:rPr lang="en-US" sz="1600" dirty="0" err="1" smtClean="0">
                <a:solidFill>
                  <a:srgbClr val="000000"/>
                </a:solidFill>
              </a:rPr>
              <a:t>Kendler</a:t>
            </a:r>
            <a:endParaRPr lang="en-US" sz="1600" dirty="0">
              <a:solidFill>
                <a:srgbClr val="000000"/>
              </a:solidFill>
            </a:endParaRPr>
          </a:p>
          <a:p>
            <a:pPr marL="0" indent="0">
              <a:buNone/>
            </a:pPr>
            <a:endParaRPr lang="en-US" sz="1600" dirty="0">
              <a:solidFill>
                <a:srgbClr val="000000"/>
              </a:solidFill>
            </a:endParaRPr>
          </a:p>
          <a:p>
            <a:pPr marL="0" indent="0">
              <a:buNone/>
            </a:pPr>
            <a:r>
              <a:rPr lang="en-US" sz="1600" dirty="0" err="1" smtClean="0">
                <a:solidFill>
                  <a:srgbClr val="000000"/>
                </a:solidFill>
              </a:rPr>
              <a:t>UoMelbourne</a:t>
            </a:r>
            <a:endParaRPr lang="en-US" sz="1600" dirty="0" smtClean="0">
              <a:solidFill>
                <a:srgbClr val="000000"/>
              </a:solidFill>
            </a:endParaRPr>
          </a:p>
          <a:p>
            <a:pPr marL="0" indent="0">
              <a:buNone/>
            </a:pPr>
            <a:r>
              <a:rPr lang="en-US" sz="1600" dirty="0" smtClean="0">
                <a:solidFill>
                  <a:srgbClr val="000000"/>
                </a:solidFill>
              </a:rPr>
              <a:t>Mike Goddard</a:t>
            </a:r>
          </a:p>
          <a:p>
            <a:pPr marL="0" indent="0">
              <a:buNone/>
            </a:pPr>
            <a:endParaRPr lang="en-US" sz="1600" dirty="0">
              <a:solidFill>
                <a:srgbClr val="000000"/>
              </a:solidFill>
            </a:endParaRPr>
          </a:p>
          <a:p>
            <a:pPr marL="0" indent="0">
              <a:buNone/>
            </a:pPr>
            <a:r>
              <a:rPr lang="en-US" sz="1600" dirty="0" err="1" smtClean="0">
                <a:solidFill>
                  <a:srgbClr val="000000"/>
                </a:solidFill>
              </a:rPr>
              <a:t>UoBoulder</a:t>
            </a:r>
            <a:endParaRPr lang="en-US" sz="1600" dirty="0" smtClean="0">
              <a:solidFill>
                <a:srgbClr val="000000"/>
              </a:solidFill>
            </a:endParaRPr>
          </a:p>
          <a:p>
            <a:pPr marL="0" indent="0">
              <a:buNone/>
            </a:pPr>
            <a:r>
              <a:rPr lang="en-US" sz="1600" dirty="0" smtClean="0">
                <a:solidFill>
                  <a:srgbClr val="000000"/>
                </a:solidFill>
              </a:rPr>
              <a:t>Matt Keller</a:t>
            </a:r>
          </a:p>
          <a:p>
            <a:pPr marL="0" indent="0">
              <a:buNone/>
            </a:pPr>
            <a:r>
              <a:rPr lang="en-US" sz="1600" dirty="0" smtClean="0">
                <a:solidFill>
                  <a:srgbClr val="000000"/>
                </a:solidFill>
              </a:rPr>
              <a:t>Teresa </a:t>
            </a:r>
            <a:r>
              <a:rPr lang="en-US" sz="1600" dirty="0" smtClean="0">
                <a:solidFill>
                  <a:srgbClr val="000000"/>
                </a:solidFill>
              </a:rPr>
              <a:t>de </a:t>
            </a:r>
            <a:r>
              <a:rPr lang="en-US" sz="1600" dirty="0" smtClean="0">
                <a:solidFill>
                  <a:srgbClr val="000000"/>
                </a:solidFill>
              </a:rPr>
              <a:t>Candia</a:t>
            </a:r>
          </a:p>
          <a:p>
            <a:pPr marL="0" indent="0">
              <a:buNone/>
            </a:pPr>
            <a:endParaRPr lang="en-US" sz="1600" dirty="0">
              <a:solidFill>
                <a:srgbClr val="000000"/>
              </a:solidFill>
            </a:endParaRPr>
          </a:p>
          <a:p>
            <a:pPr marL="0" indent="0">
              <a:buNone/>
            </a:pPr>
            <a:endParaRPr lang="en-US" sz="1600" dirty="0" smtClean="0"/>
          </a:p>
        </p:txBody>
      </p:sp>
      <p:sp>
        <p:nvSpPr>
          <p:cNvPr id="4" name="Content Placeholder 2"/>
          <p:cNvSpPr txBox="1">
            <a:spLocks/>
          </p:cNvSpPr>
          <p:nvPr/>
        </p:nvSpPr>
        <p:spPr>
          <a:xfrm>
            <a:off x="3542829" y="897568"/>
            <a:ext cx="5143971" cy="3528756"/>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dirty="0">
                <a:solidFill>
                  <a:srgbClr val="FF0000"/>
                </a:solidFill>
              </a:rPr>
              <a:t>International Psychiatric Genomic Consortium</a:t>
            </a:r>
          </a:p>
          <a:p>
            <a:pPr lvl="1"/>
            <a:r>
              <a:rPr lang="en-US" sz="2100" dirty="0" smtClean="0"/>
              <a:t>320 </a:t>
            </a:r>
            <a:r>
              <a:rPr lang="en-US" sz="2100" dirty="0"/>
              <a:t>scientists from </a:t>
            </a:r>
            <a:r>
              <a:rPr lang="en-US" sz="2100" dirty="0" smtClean="0"/>
              <a:t>19 countries</a:t>
            </a:r>
          </a:p>
          <a:p>
            <a:pPr lvl="1"/>
            <a:r>
              <a:rPr lang="en-US" sz="2100" dirty="0" smtClean="0"/>
              <a:t>Stephan </a:t>
            </a:r>
            <a:r>
              <a:rPr lang="en-US" sz="2100" dirty="0" err="1" smtClean="0"/>
              <a:t>Ripke</a:t>
            </a:r>
            <a:endParaRPr lang="en-US" sz="2100" dirty="0" smtClean="0"/>
          </a:p>
          <a:p>
            <a:pPr lvl="1"/>
            <a:r>
              <a:rPr lang="en-US" sz="2100" dirty="0" smtClean="0"/>
              <a:t>Ben Neale</a:t>
            </a:r>
          </a:p>
          <a:p>
            <a:pPr lvl="1"/>
            <a:r>
              <a:rPr lang="en-US" sz="2100" dirty="0" smtClean="0"/>
              <a:t>Shaun Purcell</a:t>
            </a:r>
          </a:p>
          <a:p>
            <a:pPr lvl="1"/>
            <a:r>
              <a:rPr lang="en-US" sz="2100" dirty="0" smtClean="0"/>
              <a:t>Steve </a:t>
            </a:r>
            <a:r>
              <a:rPr lang="en-US" sz="2100" dirty="0" err="1" smtClean="0"/>
              <a:t>Faraone</a:t>
            </a:r>
            <a:endParaRPr lang="en-US" sz="2100" dirty="0" smtClean="0"/>
          </a:p>
          <a:p>
            <a:pPr lvl="1"/>
            <a:r>
              <a:rPr lang="en-US" sz="2100" dirty="0" smtClean="0"/>
              <a:t>Jordan </a:t>
            </a:r>
            <a:r>
              <a:rPr lang="en-US" sz="2100" dirty="0" err="1" smtClean="0"/>
              <a:t>Smoller</a:t>
            </a:r>
            <a:endParaRPr lang="en-US" sz="2100" dirty="0" smtClean="0"/>
          </a:p>
          <a:p>
            <a:pPr lvl="1"/>
            <a:r>
              <a:rPr lang="en-US" sz="2100" dirty="0" smtClean="0"/>
              <a:t>Roy Perlis</a:t>
            </a:r>
          </a:p>
          <a:p>
            <a:pPr lvl="1"/>
            <a:r>
              <a:rPr lang="en-US" sz="2100" dirty="0" smtClean="0"/>
              <a:t>Bryan </a:t>
            </a:r>
            <a:r>
              <a:rPr lang="en-US" sz="2100" dirty="0" err="1" smtClean="0"/>
              <a:t>Mowry</a:t>
            </a:r>
            <a:endParaRPr lang="en-US" sz="2100" dirty="0"/>
          </a:p>
          <a:p>
            <a:pPr marL="0" indent="0">
              <a:buNone/>
            </a:pPr>
            <a:r>
              <a:rPr lang="en-AU" sz="2100" dirty="0" smtClean="0">
                <a:solidFill>
                  <a:srgbClr val="FF0000"/>
                </a:solidFill>
              </a:rPr>
              <a:t>International </a:t>
            </a:r>
            <a:r>
              <a:rPr lang="en-AU" sz="2100" dirty="0">
                <a:solidFill>
                  <a:srgbClr val="FF0000"/>
                </a:solidFill>
              </a:rPr>
              <a:t>Inflammatory Bowel Disease Genetics Consortium</a:t>
            </a:r>
            <a:r>
              <a:rPr lang="en-US" sz="2100" dirty="0">
                <a:solidFill>
                  <a:srgbClr val="FF0000"/>
                </a:solidFill>
              </a:rPr>
              <a:t> </a:t>
            </a:r>
            <a:r>
              <a:rPr lang="en-US" sz="2100" dirty="0" smtClean="0">
                <a:solidFill>
                  <a:srgbClr val="FF0000"/>
                </a:solidFill>
              </a:rPr>
              <a:t> </a:t>
            </a:r>
          </a:p>
          <a:p>
            <a:pPr marL="0" indent="0">
              <a:buNone/>
            </a:pPr>
            <a:endParaRPr lang="en-US" sz="2100" dirty="0" smtClean="0">
              <a:solidFill>
                <a:srgbClr val="FF0000"/>
              </a:solidFill>
            </a:endParaRPr>
          </a:p>
          <a:p>
            <a:pPr marL="0" indent="0">
              <a:buFont typeface="Arial"/>
              <a:buNone/>
            </a:pPr>
            <a:endParaRPr lang="en-US" sz="2600" dirty="0" smtClean="0">
              <a:solidFill>
                <a:srgbClr val="FF0000"/>
              </a:solidFill>
            </a:endParaRPr>
          </a:p>
          <a:p>
            <a:pPr marL="0" indent="0">
              <a:buFont typeface="Arial"/>
              <a:buNone/>
            </a:pPr>
            <a:endParaRPr lang="en-US" sz="2600" dirty="0" smtClean="0">
              <a:solidFill>
                <a:srgbClr val="FF0000"/>
              </a:solidFill>
            </a:endParaRPr>
          </a:p>
          <a:p>
            <a:pPr marL="0" indent="0">
              <a:buFont typeface="Arial"/>
              <a:buNone/>
            </a:pPr>
            <a:endParaRPr lang="en-US" sz="2600" dirty="0">
              <a:solidFill>
                <a:srgbClr val="FF0000"/>
              </a:solidFill>
            </a:endParaRPr>
          </a:p>
          <a:p>
            <a:pPr marL="0" indent="0">
              <a:buFont typeface="Arial"/>
              <a:buNone/>
            </a:pPr>
            <a:endParaRPr lang="en-US" sz="2600" dirty="0" smtClean="0"/>
          </a:p>
          <a:p>
            <a:pPr marL="457200" lvl="1" indent="0">
              <a:buNone/>
            </a:pPr>
            <a:endParaRPr lang="en-US" sz="2600" dirty="0" smtClean="0"/>
          </a:p>
          <a:p>
            <a:pPr marL="0" indent="0">
              <a:buFont typeface="Arial"/>
              <a:buNone/>
            </a:pPr>
            <a:endParaRPr lang="en-US" dirty="0" smtClean="0"/>
          </a:p>
          <a:p>
            <a:pPr marL="0" indent="0">
              <a:buFont typeface="Arial"/>
              <a:buNone/>
            </a:pPr>
            <a:endParaRPr lang="en-US" dirty="0"/>
          </a:p>
        </p:txBody>
      </p:sp>
      <p:pic>
        <p:nvPicPr>
          <p:cNvPr id="5" name="QBI_curve_transparency_lores.tif" descr="/Volumes/GRAPHICS/Graphics Work In Progress/QBI Corporate/Faculty Powerpoint/QBI_curve_transparency_lores.tif"/>
          <p:cNvPicPr>
            <a:picLocks noChangeAspect="1"/>
          </p:cNvPicPr>
          <p:nvPr/>
        </p:nvPicPr>
        <p:blipFill>
          <a:blip r:embed="rId2" r:link="rId3"/>
          <a:stretch>
            <a:fillRect/>
          </a:stretch>
        </p:blipFill>
        <p:spPr>
          <a:xfrm>
            <a:off x="0" y="4609422"/>
            <a:ext cx="9144000" cy="2248578"/>
          </a:xfrm>
          <a:prstGeom prst="rect">
            <a:avLst/>
          </a:prstGeom>
        </p:spPr>
      </p:pic>
      <p:pic>
        <p:nvPicPr>
          <p:cNvPr id="7" name="Picture 6" descr="Screen Shot 2012-08-23 at 10.27.5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102" y="5094419"/>
            <a:ext cx="2514898" cy="766375"/>
          </a:xfrm>
          <a:prstGeom prst="rect">
            <a:avLst/>
          </a:prstGeom>
        </p:spPr>
      </p:pic>
      <p:pic>
        <p:nvPicPr>
          <p:cNvPr id="8" name="Picture 7" descr="Screen Shot 2012-08-23 at 10.28.1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3987" y="5128963"/>
            <a:ext cx="2465115" cy="731831"/>
          </a:xfrm>
          <a:prstGeom prst="rect">
            <a:avLst/>
          </a:prstGeom>
        </p:spPr>
      </p:pic>
      <p:pic>
        <p:nvPicPr>
          <p:cNvPr id="6" name="Picture 5" descr="Hong_MG_6904.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9628" y="1031584"/>
            <a:ext cx="1088267" cy="1630362"/>
          </a:xfrm>
          <a:prstGeom prst="rect">
            <a:avLst/>
          </a:prstGeom>
        </p:spPr>
      </p:pic>
      <p:pic>
        <p:nvPicPr>
          <p:cNvPr id="9" name="Picture 8"/>
          <p:cNvPicPr>
            <a:picLocks noChangeAspect="1"/>
          </p:cNvPicPr>
          <p:nvPr/>
        </p:nvPicPr>
        <p:blipFill>
          <a:blip r:embed="rId7"/>
          <a:stretch>
            <a:fillRect/>
          </a:stretch>
        </p:blipFill>
        <p:spPr>
          <a:xfrm>
            <a:off x="1843301" y="4609422"/>
            <a:ext cx="1524072" cy="1524072"/>
          </a:xfrm>
          <a:prstGeom prst="rect">
            <a:avLst/>
          </a:prstGeom>
        </p:spPr>
      </p:pic>
      <p:sp>
        <p:nvSpPr>
          <p:cNvPr id="11" name="Slide Number Placeholder 10"/>
          <p:cNvSpPr>
            <a:spLocks noGrp="1"/>
          </p:cNvSpPr>
          <p:nvPr>
            <p:ph type="sldNum" sz="quarter" idx="12"/>
          </p:nvPr>
        </p:nvSpPr>
        <p:spPr/>
        <p:txBody>
          <a:bodyPr/>
          <a:lstStyle/>
          <a:p>
            <a:fld id="{B1A12ECA-0DEE-2246-A927-2C1088E5F117}" type="slidenum">
              <a:rPr lang="en-US" smtClean="0"/>
              <a:t>46</a:t>
            </a:fld>
            <a:endParaRPr lang="en-US"/>
          </a:p>
        </p:txBody>
      </p:sp>
    </p:spTree>
    <p:extLst>
      <p:ext uri="{BB962C8B-B14F-4D97-AF65-F5344CB8AC3E}">
        <p14:creationId xmlns:p14="http://schemas.microsoft.com/office/powerpoint/2010/main" val="2071106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053"/>
            <a:ext cx="8229600" cy="1726058"/>
          </a:xfrm>
        </p:spPr>
        <p:txBody>
          <a:bodyPr>
            <a:noAutofit/>
          </a:bodyPr>
          <a:lstStyle/>
          <a:p>
            <a:pPr lvl="1" algn="ctr" defTabSz="457200" rtl="0">
              <a:spcBef>
                <a:spcPct val="0"/>
              </a:spcBef>
            </a:pPr>
            <a:r>
              <a:rPr lang="en-US" sz="2800" b="1" i="1" dirty="0" smtClean="0"/>
              <a:t>Psychiatric Genomics Consortium </a:t>
            </a:r>
            <a:br>
              <a:rPr lang="en-US" sz="2800" b="1" i="1" dirty="0" smtClean="0"/>
            </a:br>
            <a:r>
              <a:rPr lang="en-US" sz="2800" b="1" i="1" dirty="0" smtClean="0"/>
              <a:t>Cross-disorder Group</a:t>
            </a:r>
            <a:br>
              <a:rPr lang="en-US" sz="2800" b="1" i="1" dirty="0" smtClean="0"/>
            </a:br>
            <a:r>
              <a:rPr lang="en-US" sz="2800" b="1" i="1" dirty="0" smtClean="0"/>
              <a:t>PGC-CDG: </a:t>
            </a:r>
            <a:r>
              <a:rPr lang="en-US" sz="2100" dirty="0" smtClean="0"/>
              <a:t>320 scientists from 19 countries</a:t>
            </a:r>
            <a:br>
              <a:rPr lang="en-US" sz="2100" dirty="0" smtClean="0"/>
            </a:br>
            <a:endParaRPr lang="en-US" sz="2800" b="1" i="1" dirty="0"/>
          </a:p>
        </p:txBody>
      </p:sp>
      <p:pic>
        <p:nvPicPr>
          <p:cNvPr id="6" name="Picture 5" descr="Screen Shot 2012-10-10 at 9.11.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58" y="1950909"/>
            <a:ext cx="4832428" cy="4254968"/>
          </a:xfrm>
          <a:prstGeom prst="rect">
            <a:avLst/>
          </a:prstGeom>
        </p:spPr>
      </p:pic>
      <p:sp>
        <p:nvSpPr>
          <p:cNvPr id="4" name="TextBox 3"/>
          <p:cNvSpPr txBox="1"/>
          <p:nvPr/>
        </p:nvSpPr>
        <p:spPr>
          <a:xfrm>
            <a:off x="5039895" y="1873111"/>
            <a:ext cx="4010525" cy="5724644"/>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S. Hong Lee		Ken </a:t>
            </a:r>
            <a:r>
              <a:rPr lang="en-US" dirty="0" err="1" smtClean="0"/>
              <a:t>Kendler</a:t>
            </a:r>
            <a:endParaRPr lang="en-US" dirty="0" smtClean="0"/>
          </a:p>
          <a:p>
            <a:endParaRPr lang="en-US" dirty="0" smtClean="0"/>
          </a:p>
          <a:p>
            <a:pPr lvl="1"/>
            <a:r>
              <a:rPr lang="en-US" sz="1200" dirty="0"/>
              <a:t>Stephan </a:t>
            </a:r>
            <a:r>
              <a:rPr lang="en-US" sz="1200" dirty="0" err="1"/>
              <a:t>Ripke</a:t>
            </a:r>
            <a:endParaRPr lang="en-US" sz="1200" dirty="0"/>
          </a:p>
          <a:p>
            <a:pPr lvl="1"/>
            <a:r>
              <a:rPr lang="en-US" sz="1200" dirty="0"/>
              <a:t>Ben Neale</a:t>
            </a:r>
          </a:p>
          <a:p>
            <a:pPr lvl="1"/>
            <a:r>
              <a:rPr lang="en-US" sz="1200" dirty="0"/>
              <a:t>Shaun Purcell</a:t>
            </a:r>
          </a:p>
          <a:p>
            <a:pPr lvl="1"/>
            <a:r>
              <a:rPr lang="en-US" sz="1200" dirty="0"/>
              <a:t>Steve </a:t>
            </a:r>
            <a:r>
              <a:rPr lang="en-US" sz="1200" dirty="0" err="1"/>
              <a:t>Faraone</a:t>
            </a:r>
            <a:endParaRPr lang="en-US" sz="1200" dirty="0"/>
          </a:p>
          <a:p>
            <a:pPr lvl="1"/>
            <a:r>
              <a:rPr lang="en-US" sz="1200" dirty="0"/>
              <a:t>Jordan </a:t>
            </a:r>
            <a:r>
              <a:rPr lang="en-US" sz="1200" dirty="0" err="1"/>
              <a:t>Smoller</a:t>
            </a:r>
            <a:endParaRPr lang="en-US" sz="1200" dirty="0"/>
          </a:p>
          <a:p>
            <a:pPr lvl="1"/>
            <a:r>
              <a:rPr lang="en-US" sz="1200" dirty="0"/>
              <a:t>Roy Perlis</a:t>
            </a:r>
          </a:p>
          <a:p>
            <a:pPr lvl="1"/>
            <a:r>
              <a:rPr lang="en-US" sz="1200" dirty="0"/>
              <a:t>Bryan </a:t>
            </a:r>
            <a:r>
              <a:rPr lang="en-US" sz="1200" dirty="0" err="1" smtClean="0"/>
              <a:t>Mowry</a:t>
            </a:r>
            <a:endParaRPr lang="en-US" sz="1200" dirty="0" smtClean="0"/>
          </a:p>
          <a:p>
            <a:pPr lvl="1"/>
            <a:r>
              <a:rPr lang="en-US" sz="1200" dirty="0" smtClean="0"/>
              <a:t>Pat Sullivan</a:t>
            </a:r>
            <a:endParaRPr lang="en-US" sz="1200" dirty="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pic>
        <p:nvPicPr>
          <p:cNvPr id="7" name="Picture 6" descr="Hong_MG_690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895" y="1950909"/>
            <a:ext cx="1088267" cy="1630362"/>
          </a:xfrm>
          <a:prstGeom prst="rect">
            <a:avLst/>
          </a:prstGeom>
        </p:spPr>
      </p:pic>
      <p:sp>
        <p:nvSpPr>
          <p:cNvPr id="8" name="Slide Number Placeholder 7"/>
          <p:cNvSpPr>
            <a:spLocks noGrp="1"/>
          </p:cNvSpPr>
          <p:nvPr>
            <p:ph type="sldNum" sz="quarter" idx="12"/>
          </p:nvPr>
        </p:nvSpPr>
        <p:spPr/>
        <p:txBody>
          <a:bodyPr/>
          <a:lstStyle/>
          <a:p>
            <a:fld id="{B1A12ECA-0DEE-2246-A927-2C1088E5F117}" type="slidenum">
              <a:rPr lang="en-US" smtClean="0"/>
              <a:t>5</a:t>
            </a:fld>
            <a:endParaRPr lang="en-US"/>
          </a:p>
        </p:txBody>
      </p:sp>
      <p:pic>
        <p:nvPicPr>
          <p:cNvPr id="9" name="Picture 8" descr="Kendl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580" y="1950909"/>
            <a:ext cx="1079689" cy="1625600"/>
          </a:xfrm>
          <a:prstGeom prst="rect">
            <a:avLst/>
          </a:prstGeom>
        </p:spPr>
      </p:pic>
      <p:sp>
        <p:nvSpPr>
          <p:cNvPr id="3" name="TextBox 2"/>
          <p:cNvSpPr txBox="1"/>
          <p:nvPr/>
        </p:nvSpPr>
        <p:spPr>
          <a:xfrm>
            <a:off x="546100" y="6205877"/>
            <a:ext cx="4493795" cy="369332"/>
          </a:xfrm>
          <a:prstGeom prst="rect">
            <a:avLst/>
          </a:prstGeom>
          <a:noFill/>
        </p:spPr>
        <p:txBody>
          <a:bodyPr wrap="square" rtlCol="0">
            <a:spAutoFit/>
          </a:bodyPr>
          <a:lstStyle/>
          <a:p>
            <a:r>
              <a:rPr lang="en-US" dirty="0" smtClean="0"/>
              <a:t>PGC Wave 1, except for ADHD</a:t>
            </a:r>
            <a:endParaRPr lang="en-US" dirty="0"/>
          </a:p>
        </p:txBody>
      </p:sp>
    </p:spTree>
    <p:extLst>
      <p:ext uri="{BB962C8B-B14F-4D97-AF65-F5344CB8AC3E}">
        <p14:creationId xmlns:p14="http://schemas.microsoft.com/office/powerpoint/2010/main" val="242526257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257"/>
          </a:xfrm>
        </p:spPr>
        <p:txBody>
          <a:bodyPr>
            <a:normAutofit fontScale="90000"/>
          </a:bodyPr>
          <a:lstStyle/>
          <a:p>
            <a:r>
              <a:rPr lang="en-US" sz="2800" b="1" i="1" dirty="0" smtClean="0"/>
              <a:t>Summary of genetics of psychiatric disorders: PGC wave 1</a:t>
            </a:r>
            <a:endParaRPr lang="en-US" sz="2800" b="1" i="1" dirty="0"/>
          </a:p>
        </p:txBody>
      </p:sp>
      <p:graphicFrame>
        <p:nvGraphicFramePr>
          <p:cNvPr id="8" name="Object 7"/>
          <p:cNvGraphicFramePr>
            <a:graphicFrameLocks noChangeAspect="1"/>
          </p:cNvGraphicFramePr>
          <p:nvPr>
            <p:extLst>
              <p:ext uri="{D42A27DB-BD31-4B8C-83A1-F6EECF244321}">
                <p14:modId xmlns:p14="http://schemas.microsoft.com/office/powerpoint/2010/main" val="2683390849"/>
              </p:ext>
            </p:extLst>
          </p:nvPr>
        </p:nvGraphicFramePr>
        <p:xfrm>
          <a:off x="1572126" y="1023019"/>
          <a:ext cx="5511800" cy="2667000"/>
        </p:xfrm>
        <a:graphic>
          <a:graphicData uri="http://schemas.openxmlformats.org/presentationml/2006/ole">
            <mc:AlternateContent xmlns:mc="http://schemas.openxmlformats.org/markup-compatibility/2006">
              <mc:Choice xmlns:v="urn:schemas-microsoft-com:vml" Requires="v">
                <p:oleObj spid="_x0000_s2112" name="Document" r:id="rId3" imgW="5511800" imgH="2667000" progId="Word.Document.12">
                  <p:embed/>
                </p:oleObj>
              </mc:Choice>
              <mc:Fallback>
                <p:oleObj name="Document" r:id="rId3" imgW="5511800" imgH="2667000" progId="Word.Document.12">
                  <p:embed/>
                  <p:pic>
                    <p:nvPicPr>
                      <p:cNvPr id="0" name=""/>
                      <p:cNvPicPr/>
                      <p:nvPr/>
                    </p:nvPicPr>
                    <p:blipFill>
                      <a:blip r:embed="rId4"/>
                      <a:stretch>
                        <a:fillRect/>
                      </a:stretch>
                    </p:blipFill>
                    <p:spPr>
                      <a:xfrm>
                        <a:off x="1572126" y="1023019"/>
                        <a:ext cx="5511800" cy="2667000"/>
                      </a:xfrm>
                      <a:prstGeom prst="rect">
                        <a:avLst/>
                      </a:prstGeom>
                    </p:spPr>
                  </p:pic>
                </p:oleObj>
              </mc:Fallback>
            </mc:AlternateContent>
          </a:graphicData>
        </a:graphic>
      </p:graphicFrame>
      <p:sp>
        <p:nvSpPr>
          <p:cNvPr id="10" name="TextBox 9"/>
          <p:cNvSpPr txBox="1"/>
          <p:nvPr/>
        </p:nvSpPr>
        <p:spPr>
          <a:xfrm>
            <a:off x="267368" y="3995677"/>
            <a:ext cx="8325853" cy="2862323"/>
          </a:xfrm>
          <a:prstGeom prst="rect">
            <a:avLst/>
          </a:prstGeom>
          <a:noFill/>
        </p:spPr>
        <p:txBody>
          <a:bodyPr wrap="square" rtlCol="0">
            <a:spAutoFit/>
          </a:bodyPr>
          <a:lstStyle/>
          <a:p>
            <a:r>
              <a:rPr lang="en-US" b="1" dirty="0" smtClean="0"/>
              <a:t>Getting your head around quantitative genetics of disease</a:t>
            </a:r>
          </a:p>
          <a:p>
            <a:pPr marL="285750" indent="-285750">
              <a:buFont typeface="Arial"/>
              <a:buChar char="•"/>
            </a:pPr>
            <a:r>
              <a:rPr lang="en-US" b="1" dirty="0" smtClean="0">
                <a:solidFill>
                  <a:srgbClr val="FF0000"/>
                </a:solidFill>
              </a:rPr>
              <a:t>Prevalence 1%</a:t>
            </a:r>
          </a:p>
          <a:p>
            <a:pPr marL="285750" indent="-285750">
              <a:buFont typeface="Arial"/>
              <a:buChar char="•"/>
            </a:pPr>
            <a:r>
              <a:rPr lang="en-US" b="1" dirty="0" smtClean="0">
                <a:solidFill>
                  <a:srgbClr val="000000"/>
                </a:solidFill>
              </a:rPr>
              <a:t>Heritability of liability 80%</a:t>
            </a:r>
          </a:p>
          <a:p>
            <a:pPr marL="285750" indent="-285750">
              <a:buFont typeface="Arial"/>
              <a:buChar char="•"/>
            </a:pPr>
            <a:r>
              <a:rPr lang="en-US" b="1" dirty="0" smtClean="0">
                <a:solidFill>
                  <a:srgbClr val="000000"/>
                </a:solidFill>
              </a:rPr>
              <a:t>Risk to first-degree relatives 8%</a:t>
            </a:r>
          </a:p>
          <a:p>
            <a:pPr marL="285750" indent="-285750">
              <a:buFont typeface="Arial"/>
              <a:buChar char="•"/>
            </a:pPr>
            <a:r>
              <a:rPr lang="en-US" b="1" dirty="0" smtClean="0">
                <a:solidFill>
                  <a:srgbClr val="000000"/>
                </a:solidFill>
              </a:rPr>
              <a:t>Risk to MZ twin 50%</a:t>
            </a:r>
          </a:p>
          <a:p>
            <a:pPr marL="285750" indent="-285750">
              <a:buFont typeface="Arial"/>
              <a:buChar char="•"/>
            </a:pPr>
            <a:r>
              <a:rPr lang="en-US" b="1" dirty="0">
                <a:solidFill>
                  <a:srgbClr val="000000"/>
                </a:solidFill>
              </a:rPr>
              <a:t>Proportion of those affected with no </a:t>
            </a:r>
            <a:r>
              <a:rPr lang="en-US" b="1" dirty="0" smtClean="0">
                <a:solidFill>
                  <a:srgbClr val="000000"/>
                </a:solidFill>
              </a:rPr>
              <a:t>1</a:t>
            </a:r>
            <a:r>
              <a:rPr lang="en-US" b="1" baseline="30000" dirty="0" smtClean="0">
                <a:solidFill>
                  <a:srgbClr val="000000"/>
                </a:solidFill>
              </a:rPr>
              <a:t>st</a:t>
            </a:r>
            <a:r>
              <a:rPr lang="en-US" b="1" dirty="0">
                <a:solidFill>
                  <a:srgbClr val="000000"/>
                </a:solidFill>
              </a:rPr>
              <a:t> </a:t>
            </a:r>
            <a:r>
              <a:rPr lang="en-US" b="1" dirty="0" smtClean="0">
                <a:solidFill>
                  <a:srgbClr val="000000"/>
                </a:solidFill>
              </a:rPr>
              <a:t>- degree </a:t>
            </a:r>
            <a:r>
              <a:rPr lang="en-US" b="1" dirty="0">
                <a:solidFill>
                  <a:srgbClr val="000000"/>
                </a:solidFill>
              </a:rPr>
              <a:t>relative affected: &gt; </a:t>
            </a:r>
            <a:r>
              <a:rPr lang="en-US" b="1" dirty="0" smtClean="0">
                <a:solidFill>
                  <a:srgbClr val="000000"/>
                </a:solidFill>
              </a:rPr>
              <a:t>75 </a:t>
            </a:r>
            <a:r>
              <a:rPr lang="en-US" b="1" dirty="0">
                <a:solidFill>
                  <a:srgbClr val="000000"/>
                </a:solidFill>
              </a:rPr>
              <a:t>%</a:t>
            </a:r>
          </a:p>
          <a:p>
            <a:pPr marL="285750" indent="-285750">
              <a:buFont typeface="Arial"/>
              <a:buChar char="•"/>
            </a:pPr>
            <a:r>
              <a:rPr lang="en-US" b="1" dirty="0" smtClean="0">
                <a:solidFill>
                  <a:srgbClr val="000000"/>
                </a:solidFill>
              </a:rPr>
              <a:t>Proportion of those affected with no 1</a:t>
            </a:r>
            <a:r>
              <a:rPr lang="en-US" b="1" baseline="30000" dirty="0" smtClean="0">
                <a:solidFill>
                  <a:srgbClr val="000000"/>
                </a:solidFill>
              </a:rPr>
              <a:t>st</a:t>
            </a:r>
            <a:r>
              <a:rPr lang="en-US" b="1" dirty="0" smtClean="0">
                <a:solidFill>
                  <a:srgbClr val="000000"/>
                </a:solidFill>
              </a:rPr>
              <a:t>, 2</a:t>
            </a:r>
            <a:r>
              <a:rPr lang="en-US" b="1" baseline="30000" dirty="0" smtClean="0">
                <a:solidFill>
                  <a:srgbClr val="000000"/>
                </a:solidFill>
              </a:rPr>
              <a:t>nd</a:t>
            </a:r>
            <a:r>
              <a:rPr lang="en-US" b="1" dirty="0" smtClean="0">
                <a:solidFill>
                  <a:srgbClr val="000000"/>
                </a:solidFill>
              </a:rPr>
              <a:t> or 3</a:t>
            </a:r>
            <a:r>
              <a:rPr lang="en-US" b="1" baseline="30000" dirty="0" smtClean="0">
                <a:solidFill>
                  <a:srgbClr val="000000"/>
                </a:solidFill>
              </a:rPr>
              <a:t>rd</a:t>
            </a:r>
            <a:r>
              <a:rPr lang="en-US" b="1" dirty="0" smtClean="0">
                <a:solidFill>
                  <a:srgbClr val="000000"/>
                </a:solidFill>
              </a:rPr>
              <a:t> –degree relative affected: &gt; 60 %</a:t>
            </a:r>
          </a:p>
          <a:p>
            <a:pPr marL="285750" indent="-285750">
              <a:buFont typeface="Arial"/>
              <a:buChar char="•"/>
            </a:pPr>
            <a:r>
              <a:rPr lang="en-US" b="1" dirty="0" smtClean="0">
                <a:solidFill>
                  <a:srgbClr val="000000"/>
                </a:solidFill>
              </a:rPr>
              <a:t>Complex genetic diseases appear to be sporadic</a:t>
            </a:r>
          </a:p>
          <a:p>
            <a:endParaRPr lang="en-US" dirty="0" smtClean="0">
              <a:solidFill>
                <a:srgbClr val="000000"/>
              </a:solidFill>
            </a:endParaRPr>
          </a:p>
          <a:p>
            <a:endParaRPr lang="en-US" dirty="0"/>
          </a:p>
        </p:txBody>
      </p:sp>
      <p:sp>
        <p:nvSpPr>
          <p:cNvPr id="12" name="TextBox 11"/>
          <p:cNvSpPr txBox="1"/>
          <p:nvPr/>
        </p:nvSpPr>
        <p:spPr>
          <a:xfrm>
            <a:off x="4050632" y="3505353"/>
            <a:ext cx="3033294" cy="276999"/>
          </a:xfrm>
          <a:prstGeom prst="rect">
            <a:avLst/>
          </a:prstGeom>
          <a:noFill/>
        </p:spPr>
        <p:txBody>
          <a:bodyPr wrap="square" rtlCol="0">
            <a:spAutoFit/>
          </a:bodyPr>
          <a:lstStyle/>
          <a:p>
            <a:r>
              <a:rPr lang="en-US" sz="1200" dirty="0" smtClean="0"/>
              <a:t>a. Some are pseudo-controls</a:t>
            </a:r>
            <a:endParaRPr lang="en-US" sz="1200" dirty="0"/>
          </a:p>
        </p:txBody>
      </p:sp>
      <p:sp>
        <p:nvSpPr>
          <p:cNvPr id="13" name="Slide Number Placeholder 12"/>
          <p:cNvSpPr>
            <a:spLocks noGrp="1"/>
          </p:cNvSpPr>
          <p:nvPr>
            <p:ph type="sldNum" sz="quarter" idx="12"/>
          </p:nvPr>
        </p:nvSpPr>
        <p:spPr/>
        <p:txBody>
          <a:bodyPr/>
          <a:lstStyle/>
          <a:p>
            <a:fld id="{B1A12ECA-0DEE-2246-A927-2C1088E5F117}" type="slidenum">
              <a:rPr lang="en-US" smtClean="0"/>
              <a:t>6</a:t>
            </a:fld>
            <a:endParaRPr lang="en-US"/>
          </a:p>
        </p:txBody>
      </p:sp>
    </p:spTree>
    <p:extLst>
      <p:ext uri="{BB962C8B-B14F-4D97-AF65-F5344CB8AC3E}">
        <p14:creationId xmlns:p14="http://schemas.microsoft.com/office/powerpoint/2010/main" val="3861771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257"/>
          </a:xfrm>
        </p:spPr>
        <p:txBody>
          <a:bodyPr>
            <a:normAutofit fontScale="90000"/>
          </a:bodyPr>
          <a:lstStyle/>
          <a:p>
            <a:r>
              <a:rPr lang="en-US" sz="2800" b="1" i="1" dirty="0" smtClean="0"/>
              <a:t>Summary of PGC-CDG association </a:t>
            </a:r>
            <a:r>
              <a:rPr lang="en-US" sz="2800" b="1" i="1" dirty="0" smtClean="0"/>
              <a:t>analyses</a:t>
            </a:r>
            <a:br>
              <a:rPr lang="en-US" sz="2800" b="1" i="1" dirty="0" smtClean="0"/>
            </a:br>
            <a:r>
              <a:rPr lang="en-US" sz="2800" b="1" i="1" dirty="0" smtClean="0"/>
              <a:t>In press Lancet</a:t>
            </a:r>
            <a:endParaRPr lang="en-US" sz="2800" b="1" i="1" dirty="0"/>
          </a:p>
        </p:txBody>
      </p:sp>
      <p:sp>
        <p:nvSpPr>
          <p:cNvPr id="3" name="TextBox 2"/>
          <p:cNvSpPr txBox="1"/>
          <p:nvPr/>
        </p:nvSpPr>
        <p:spPr>
          <a:xfrm>
            <a:off x="788737" y="1323473"/>
            <a:ext cx="7686842" cy="2862322"/>
          </a:xfrm>
          <a:prstGeom prst="rect">
            <a:avLst/>
          </a:prstGeom>
          <a:noFill/>
        </p:spPr>
        <p:txBody>
          <a:bodyPr wrap="square" rtlCol="0">
            <a:spAutoFit/>
          </a:bodyPr>
          <a:lstStyle/>
          <a:p>
            <a:r>
              <a:rPr lang="en-US" sz="2000" dirty="0" smtClean="0"/>
              <a:t>4 </a:t>
            </a:r>
            <a:r>
              <a:rPr lang="en-US" sz="2000" dirty="0"/>
              <a:t>loci </a:t>
            </a:r>
            <a:r>
              <a:rPr lang="en-US" sz="2000" dirty="0" smtClean="0"/>
              <a:t>genome</a:t>
            </a:r>
            <a:r>
              <a:rPr lang="en-US" sz="2000" dirty="0"/>
              <a:t>-wide significant association </a:t>
            </a:r>
            <a:endParaRPr lang="en-US" sz="2000" dirty="0" smtClean="0"/>
          </a:p>
          <a:p>
            <a:pPr marL="285750" indent="-285750">
              <a:buFont typeface="Arial"/>
              <a:buChar char="•"/>
            </a:pPr>
            <a:r>
              <a:rPr lang="en-US" sz="2000" dirty="0" smtClean="0"/>
              <a:t>3p21</a:t>
            </a:r>
          </a:p>
          <a:p>
            <a:pPr marL="285750" indent="-285750">
              <a:buFont typeface="Arial"/>
              <a:buChar char="•"/>
            </a:pPr>
            <a:r>
              <a:rPr lang="en-US" sz="2000" dirty="0" smtClean="0"/>
              <a:t>10q24</a:t>
            </a:r>
          </a:p>
          <a:p>
            <a:pPr marL="285750" indent="-285750">
              <a:buFont typeface="Arial"/>
              <a:buChar char="•"/>
            </a:pPr>
            <a:r>
              <a:rPr lang="en-US" sz="2000" dirty="0" smtClean="0"/>
              <a:t>two </a:t>
            </a:r>
            <a:r>
              <a:rPr lang="en-US" sz="2000" dirty="0"/>
              <a:t>L-type voltage-gated calcium channel subunits, </a:t>
            </a:r>
            <a:r>
              <a:rPr lang="en-US" sz="2000" i="1" dirty="0"/>
              <a:t>CACNA1C </a:t>
            </a:r>
            <a:r>
              <a:rPr lang="en-US" sz="2000" dirty="0"/>
              <a:t>and </a:t>
            </a:r>
            <a:r>
              <a:rPr lang="en-US" sz="2000" i="1" dirty="0"/>
              <a:t>CACNB2</a:t>
            </a:r>
            <a:r>
              <a:rPr lang="en-US" sz="2000" dirty="0" smtClean="0"/>
              <a:t>.</a:t>
            </a:r>
          </a:p>
          <a:p>
            <a:endParaRPr lang="en-US" sz="2000" dirty="0" smtClean="0"/>
          </a:p>
          <a:p>
            <a:endParaRPr lang="en-US" sz="2000" dirty="0"/>
          </a:p>
          <a:p>
            <a:r>
              <a:rPr lang="en-US" sz="2000" dirty="0" smtClean="0"/>
              <a:t>Model </a:t>
            </a:r>
            <a:r>
              <a:rPr lang="en-US" sz="2000" dirty="0"/>
              <a:t>selection analysis supported effects of these loci across multiple disorders. </a:t>
            </a:r>
          </a:p>
        </p:txBody>
      </p:sp>
      <p:sp>
        <p:nvSpPr>
          <p:cNvPr id="4" name="Slide Number Placeholder 3"/>
          <p:cNvSpPr>
            <a:spLocks noGrp="1"/>
          </p:cNvSpPr>
          <p:nvPr>
            <p:ph type="sldNum" sz="quarter" idx="12"/>
          </p:nvPr>
        </p:nvSpPr>
        <p:spPr/>
        <p:txBody>
          <a:bodyPr/>
          <a:lstStyle/>
          <a:p>
            <a:fld id="{B1A12ECA-0DEE-2246-A927-2C1088E5F117}" type="slidenum">
              <a:rPr lang="en-US" smtClean="0"/>
              <a:t>7</a:t>
            </a:fld>
            <a:endParaRPr lang="en-US"/>
          </a:p>
        </p:txBody>
      </p:sp>
    </p:spTree>
    <p:extLst>
      <p:ext uri="{BB962C8B-B14F-4D97-AF65-F5344CB8AC3E}">
        <p14:creationId xmlns:p14="http://schemas.microsoft.com/office/powerpoint/2010/main" val="3882132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1257"/>
          </a:xfrm>
        </p:spPr>
        <p:txBody>
          <a:bodyPr>
            <a:normAutofit/>
          </a:bodyPr>
          <a:lstStyle/>
          <a:p>
            <a:r>
              <a:rPr lang="en-US" sz="2800" b="1" i="1" dirty="0" smtClean="0"/>
              <a:t>PGC-CDG profile scoring analyses</a:t>
            </a:r>
            <a:endParaRPr lang="en-US" sz="2800" b="1" i="1" dirty="0"/>
          </a:p>
        </p:txBody>
      </p:sp>
      <p:sp>
        <p:nvSpPr>
          <p:cNvPr id="3" name="TextBox 2"/>
          <p:cNvSpPr txBox="1"/>
          <p:nvPr/>
        </p:nvSpPr>
        <p:spPr>
          <a:xfrm>
            <a:off x="588211" y="4414282"/>
            <a:ext cx="7686842" cy="2862323"/>
          </a:xfrm>
          <a:prstGeom prst="rect">
            <a:avLst/>
          </a:prstGeom>
          <a:noFill/>
        </p:spPr>
        <p:txBody>
          <a:bodyPr wrap="square" rtlCol="0">
            <a:spAutoFit/>
          </a:bodyPr>
          <a:lstStyle/>
          <a:p>
            <a:r>
              <a:rPr lang="en-US" dirty="0" smtClean="0"/>
              <a:t>Profile scoring method</a:t>
            </a:r>
          </a:p>
          <a:p>
            <a:pPr marL="285750" indent="-285750">
              <a:buFont typeface="Arial"/>
              <a:buChar char="•"/>
            </a:pPr>
            <a:r>
              <a:rPr lang="en-US" dirty="0" smtClean="0"/>
              <a:t>Wray, Goddard, Visscher 2007 Genome Research</a:t>
            </a:r>
          </a:p>
          <a:p>
            <a:pPr marL="285750" indent="-285750">
              <a:buFont typeface="Arial"/>
              <a:buChar char="•"/>
            </a:pPr>
            <a:r>
              <a:rPr lang="en-US" dirty="0" smtClean="0"/>
              <a:t>Purcell et al, 2009 International Schizophrenia Consortium</a:t>
            </a:r>
          </a:p>
          <a:p>
            <a:pPr marL="285750" indent="-285750">
              <a:buFont typeface="Arial"/>
              <a:buChar char="•"/>
            </a:pPr>
            <a:endParaRPr lang="en-US" dirty="0"/>
          </a:p>
          <a:p>
            <a:pPr marL="285750" indent="-285750">
              <a:buFont typeface="Arial"/>
              <a:buChar char="•"/>
            </a:pPr>
            <a:r>
              <a:rPr lang="en-US" dirty="0" smtClean="0"/>
              <a:t>Not optimal use of data</a:t>
            </a:r>
          </a:p>
          <a:p>
            <a:pPr marL="285750" indent="-285750">
              <a:buFont typeface="Arial"/>
              <a:buChar char="•"/>
            </a:pPr>
            <a:r>
              <a:rPr lang="en-US" dirty="0" smtClean="0"/>
              <a:t>P-value thresholds </a:t>
            </a:r>
            <a:r>
              <a:rPr lang="en-US" dirty="0" smtClean="0"/>
              <a:t>arbitrary</a:t>
            </a:r>
            <a:endParaRPr lang="en-US" dirty="0" smtClean="0"/>
          </a:p>
          <a:p>
            <a:pPr marL="285750" indent="-285750">
              <a:buFont typeface="Arial"/>
              <a:buChar char="•"/>
            </a:pPr>
            <a:r>
              <a:rPr lang="en-US" dirty="0" smtClean="0"/>
              <a:t>Pruning based on LD </a:t>
            </a:r>
            <a:r>
              <a:rPr lang="en-US" dirty="0" smtClean="0"/>
              <a:t>arbitrary</a:t>
            </a:r>
            <a:endParaRPr lang="en-US" dirty="0" smtClean="0"/>
          </a:p>
          <a:p>
            <a:pPr marL="285750" indent="-285750">
              <a:buFont typeface="Arial"/>
              <a:buChar char="•"/>
            </a:pPr>
            <a:r>
              <a:rPr lang="en-US" dirty="0" smtClean="0"/>
              <a:t>Depends on sample size in training sample</a:t>
            </a:r>
          </a:p>
          <a:p>
            <a:endParaRPr lang="en-US" dirty="0" smtClean="0"/>
          </a:p>
          <a:p>
            <a:endParaRPr lang="en-US" dirty="0"/>
          </a:p>
        </p:txBody>
      </p:sp>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254000" y="1144700"/>
            <a:ext cx="6560853" cy="3269582"/>
          </a:xfrm>
          <a:prstGeom prst="rect">
            <a:avLst/>
          </a:prstGeom>
        </p:spPr>
      </p:pic>
      <p:sp>
        <p:nvSpPr>
          <p:cNvPr id="4" name="Slide Number Placeholder 3"/>
          <p:cNvSpPr>
            <a:spLocks noGrp="1"/>
          </p:cNvSpPr>
          <p:nvPr>
            <p:ph type="sldNum" sz="quarter" idx="12"/>
          </p:nvPr>
        </p:nvSpPr>
        <p:spPr/>
        <p:txBody>
          <a:bodyPr/>
          <a:lstStyle/>
          <a:p>
            <a:fld id="{B1A12ECA-0DEE-2246-A927-2C1088E5F117}" type="slidenum">
              <a:rPr lang="en-US" smtClean="0"/>
              <a:t>8</a:t>
            </a:fld>
            <a:endParaRPr lang="en-US"/>
          </a:p>
        </p:txBody>
      </p:sp>
      <p:sp>
        <p:nvSpPr>
          <p:cNvPr id="5" name="TextBox 4"/>
          <p:cNvSpPr txBox="1"/>
          <p:nvPr/>
        </p:nvSpPr>
        <p:spPr>
          <a:xfrm>
            <a:off x="7073900" y="2578100"/>
            <a:ext cx="1790700" cy="646331"/>
          </a:xfrm>
          <a:prstGeom prst="rect">
            <a:avLst/>
          </a:prstGeom>
          <a:noFill/>
        </p:spPr>
        <p:txBody>
          <a:bodyPr wrap="square" rtlCol="0">
            <a:spAutoFit/>
          </a:bodyPr>
          <a:lstStyle/>
          <a:p>
            <a:r>
              <a:rPr lang="en-US" dirty="0" smtClean="0"/>
              <a:t>ADHD is PGC Wave 1 only</a:t>
            </a:r>
            <a:endParaRPr lang="en-US" dirty="0"/>
          </a:p>
        </p:txBody>
      </p:sp>
    </p:spTree>
    <p:extLst>
      <p:ext uri="{BB962C8B-B14F-4D97-AF65-F5344CB8AC3E}">
        <p14:creationId xmlns:p14="http://schemas.microsoft.com/office/powerpoint/2010/main" val="3552221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i="1" dirty="0" smtClean="0"/>
              <a:t>Two key questions to progress our understanding of psychiatric disorders</a:t>
            </a:r>
            <a:endParaRPr lang="en-US" sz="2800" b="1" i="1" dirty="0"/>
          </a:p>
        </p:txBody>
      </p:sp>
      <p:sp>
        <p:nvSpPr>
          <p:cNvPr id="3" name="Content Placeholder 2"/>
          <p:cNvSpPr>
            <a:spLocks noGrp="1"/>
          </p:cNvSpPr>
          <p:nvPr>
            <p:ph idx="1"/>
          </p:nvPr>
        </p:nvSpPr>
        <p:spPr>
          <a:xfrm>
            <a:off x="457200" y="1600200"/>
            <a:ext cx="8229600" cy="4788074"/>
          </a:xfrm>
        </p:spPr>
        <p:txBody>
          <a:bodyPr>
            <a:normAutofit fontScale="62500" lnSpcReduction="20000"/>
          </a:bodyPr>
          <a:lstStyle/>
          <a:p>
            <a:pPr marL="457200" indent="-457200">
              <a:lnSpc>
                <a:spcPct val="200000"/>
              </a:lnSpc>
              <a:buFont typeface="Arial"/>
              <a:buAutoNum type="arabicPeriod"/>
            </a:pPr>
            <a:r>
              <a:rPr lang="en-US" sz="2400" b="1" i="1" dirty="0" smtClean="0"/>
              <a:t>What evidence </a:t>
            </a:r>
            <a:r>
              <a:rPr lang="en-US" sz="2400" b="1" i="1" dirty="0"/>
              <a:t>can we provide that psychiatric disorders are like most other common complex disorders and that common variation contributes to the spectrum of genetic </a:t>
            </a:r>
            <a:r>
              <a:rPr lang="en-US" sz="2400" b="1" i="1" dirty="0" smtClean="0"/>
              <a:t>architecture?</a:t>
            </a:r>
            <a:endParaRPr lang="en-US" sz="2400" b="1" i="1" dirty="0"/>
          </a:p>
          <a:p>
            <a:pPr marL="0" indent="0">
              <a:lnSpc>
                <a:spcPct val="200000"/>
              </a:lnSpc>
              <a:buNone/>
            </a:pPr>
            <a:endParaRPr lang="en-US" sz="2400" b="1" i="1" dirty="0" smtClean="0"/>
          </a:p>
          <a:p>
            <a:pPr marL="0" indent="0">
              <a:lnSpc>
                <a:spcPct val="200000"/>
              </a:lnSpc>
              <a:buNone/>
            </a:pPr>
            <a:endParaRPr lang="en-US" sz="2400" b="1" i="1" dirty="0"/>
          </a:p>
          <a:p>
            <a:pPr marL="0" indent="0">
              <a:lnSpc>
                <a:spcPct val="200000"/>
              </a:lnSpc>
              <a:buNone/>
            </a:pPr>
            <a:endParaRPr lang="en-US" sz="2400" b="1" i="1" dirty="0" smtClean="0"/>
          </a:p>
          <a:p>
            <a:pPr marL="0" indent="0">
              <a:lnSpc>
                <a:spcPct val="200000"/>
              </a:lnSpc>
              <a:buNone/>
            </a:pPr>
            <a:endParaRPr lang="en-US" sz="2400" b="1" i="1" dirty="0" smtClean="0"/>
          </a:p>
          <a:p>
            <a:pPr marL="0" indent="0">
              <a:lnSpc>
                <a:spcPct val="200000"/>
              </a:lnSpc>
              <a:buNone/>
            </a:pPr>
            <a:endParaRPr lang="en-US" sz="2400" b="1" i="1" dirty="0"/>
          </a:p>
          <a:p>
            <a:pPr marL="0" indent="0">
              <a:lnSpc>
                <a:spcPct val="200000"/>
              </a:lnSpc>
              <a:buNone/>
            </a:pPr>
            <a:endParaRPr lang="en-US" sz="2400" b="1" i="1" dirty="0" smtClean="0"/>
          </a:p>
          <a:p>
            <a:pPr marL="457200" indent="-457200">
              <a:lnSpc>
                <a:spcPct val="200000"/>
              </a:lnSpc>
              <a:buAutoNum type="arabicPeriod"/>
            </a:pPr>
            <a:r>
              <a:rPr lang="en-US" sz="2400" b="1" i="1" dirty="0" smtClean="0"/>
              <a:t>What evidence can we provide that there is a common genetic susceptibility to psychiatric disorders?</a:t>
            </a:r>
          </a:p>
          <a:p>
            <a:pPr marL="457200" lvl="1" indent="0">
              <a:lnSpc>
                <a:spcPct val="200000"/>
              </a:lnSpc>
              <a:buNone/>
            </a:pPr>
            <a:endParaRPr lang="en-US" dirty="0"/>
          </a:p>
        </p:txBody>
      </p:sp>
      <p:sp>
        <p:nvSpPr>
          <p:cNvPr id="4" name="TextBox 3"/>
          <p:cNvSpPr txBox="1"/>
          <p:nvPr/>
        </p:nvSpPr>
        <p:spPr>
          <a:xfrm>
            <a:off x="581927" y="2785960"/>
            <a:ext cx="8562073" cy="2369880"/>
          </a:xfrm>
          <a:prstGeom prst="rect">
            <a:avLst/>
          </a:prstGeom>
          <a:noFill/>
        </p:spPr>
        <p:txBody>
          <a:bodyPr wrap="square" rtlCol="0">
            <a:spAutoFit/>
          </a:bodyPr>
          <a:lstStyle/>
          <a:p>
            <a:r>
              <a:rPr lang="en-US" sz="1600" dirty="0" smtClean="0"/>
              <a:t>Missing heritability</a:t>
            </a:r>
          </a:p>
          <a:p>
            <a:pPr marL="285750" indent="-285750">
              <a:buFont typeface="Arial"/>
              <a:buChar char="•"/>
            </a:pPr>
            <a:r>
              <a:rPr lang="en-US" sz="1600" dirty="0"/>
              <a:t>Heritability from family studies has been </a:t>
            </a:r>
            <a:r>
              <a:rPr lang="en-US" sz="1600" dirty="0" smtClean="0"/>
              <a:t>overestimated			</a:t>
            </a:r>
            <a:r>
              <a:rPr lang="en-US" sz="1600" dirty="0" smtClean="0">
                <a:solidFill>
                  <a:srgbClr val="FF0000"/>
                </a:solidFill>
              </a:rPr>
              <a:t>yes but not that much</a:t>
            </a:r>
            <a:endParaRPr lang="en-US" sz="1600" dirty="0">
              <a:solidFill>
                <a:srgbClr val="FF0000"/>
              </a:solidFill>
            </a:endParaRPr>
          </a:p>
          <a:p>
            <a:pPr marL="742950" lvl="1" indent="-285750">
              <a:buFont typeface="Arial"/>
              <a:buChar char="•"/>
            </a:pPr>
            <a:r>
              <a:rPr lang="en-US" sz="1600" dirty="0"/>
              <a:t>From single hospital/environment</a:t>
            </a:r>
          </a:p>
          <a:p>
            <a:pPr marL="742950" lvl="1" indent="-285750">
              <a:buFont typeface="Arial"/>
              <a:buChar char="•"/>
            </a:pPr>
            <a:r>
              <a:rPr lang="en-US" sz="1600" dirty="0"/>
              <a:t>Confounding with other factors including non-additive </a:t>
            </a:r>
            <a:r>
              <a:rPr lang="en-US" sz="1600" dirty="0" smtClean="0"/>
              <a:t>genetic  </a:t>
            </a:r>
            <a:endParaRPr lang="en-US" sz="1600" dirty="0"/>
          </a:p>
          <a:p>
            <a:pPr marL="285750" indent="-285750">
              <a:buFont typeface="Arial"/>
              <a:buChar char="•"/>
            </a:pPr>
            <a:r>
              <a:rPr lang="en-US" sz="1600" dirty="0" smtClean="0"/>
              <a:t>Rare </a:t>
            </a:r>
            <a:r>
              <a:rPr lang="en-US" sz="1600" dirty="0"/>
              <a:t>genetic </a:t>
            </a:r>
            <a:r>
              <a:rPr lang="en-US" sz="1600" dirty="0" smtClean="0"/>
              <a:t>variants so not tagged by SNPs					</a:t>
            </a:r>
            <a:r>
              <a:rPr lang="en-US" sz="1600" dirty="0" smtClean="0">
                <a:solidFill>
                  <a:srgbClr val="FF0000"/>
                </a:solidFill>
              </a:rPr>
              <a:t>of course, but all?</a:t>
            </a:r>
            <a:endParaRPr lang="en-US" sz="1600" dirty="0">
              <a:solidFill>
                <a:srgbClr val="FF0000"/>
              </a:solidFill>
            </a:endParaRPr>
          </a:p>
          <a:p>
            <a:pPr marL="285750" indent="-285750">
              <a:buFont typeface="Arial"/>
              <a:buChar char="•"/>
            </a:pPr>
            <a:r>
              <a:rPr lang="en-US" sz="1600" dirty="0"/>
              <a:t>Common variants that are too small to show as </a:t>
            </a:r>
            <a:r>
              <a:rPr lang="en-US" sz="1600" dirty="0" smtClean="0"/>
              <a:t>significant		</a:t>
            </a:r>
            <a:r>
              <a:rPr lang="en-US" sz="1600" dirty="0" smtClean="0">
                <a:solidFill>
                  <a:srgbClr val="FF0000"/>
                </a:solidFill>
              </a:rPr>
              <a:t>hiding heritability</a:t>
            </a:r>
            <a:endParaRPr lang="en-US" sz="1600" dirty="0">
              <a:solidFill>
                <a:srgbClr val="FF0000"/>
              </a:solidFill>
            </a:endParaRPr>
          </a:p>
          <a:p>
            <a:pPr marL="285750" indent="-285750">
              <a:buFont typeface="Arial"/>
              <a:buChar char="•"/>
            </a:pPr>
            <a:r>
              <a:rPr lang="en-US" sz="1600" dirty="0"/>
              <a:t>Fundamental misunderstanding </a:t>
            </a:r>
            <a:r>
              <a:rPr lang="en-US" sz="1600" dirty="0" smtClean="0"/>
              <a:t>							</a:t>
            </a:r>
            <a:r>
              <a:rPr lang="en-US" sz="1600" dirty="0" smtClean="0">
                <a:solidFill>
                  <a:srgbClr val="FF0000"/>
                </a:solidFill>
              </a:rPr>
              <a:t>always keep an open mind</a:t>
            </a:r>
            <a:endParaRPr lang="en-US" sz="1600" dirty="0">
              <a:solidFill>
                <a:srgbClr val="FF0000"/>
              </a:solidFill>
            </a:endParaRPr>
          </a:p>
          <a:p>
            <a:pPr marL="285750" indent="-285750">
              <a:buFont typeface="Arial"/>
              <a:buChar char="•"/>
            </a:pPr>
            <a:endParaRPr lang="en-US" dirty="0" smtClean="0"/>
          </a:p>
          <a:p>
            <a:endParaRPr lang="en-US" dirty="0"/>
          </a:p>
        </p:txBody>
      </p:sp>
      <p:sp>
        <p:nvSpPr>
          <p:cNvPr id="5" name="Slide Number Placeholder 4"/>
          <p:cNvSpPr>
            <a:spLocks noGrp="1"/>
          </p:cNvSpPr>
          <p:nvPr>
            <p:ph type="sldNum" sz="quarter" idx="12"/>
          </p:nvPr>
        </p:nvSpPr>
        <p:spPr/>
        <p:txBody>
          <a:bodyPr/>
          <a:lstStyle/>
          <a:p>
            <a:fld id="{B1A12ECA-0DEE-2246-A927-2C1088E5F117}" type="slidenum">
              <a:rPr lang="en-US" smtClean="0"/>
              <a:t>9</a:t>
            </a:fld>
            <a:endParaRPr lang="en-US"/>
          </a:p>
        </p:txBody>
      </p:sp>
    </p:spTree>
    <p:extLst>
      <p:ext uri="{BB962C8B-B14F-4D97-AF65-F5344CB8AC3E}">
        <p14:creationId xmlns:p14="http://schemas.microsoft.com/office/powerpoint/2010/main" val="3322913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16054</TotalTime>
  <Words>2780</Words>
  <Application>Microsoft Macintosh PowerPoint</Application>
  <PresentationFormat>On-screen Show (4:3)</PresentationFormat>
  <Paragraphs>577</Paragraphs>
  <Slides>46</Slides>
  <Notes>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46</vt:i4>
      </vt:variant>
    </vt:vector>
  </HeadingPairs>
  <TitlesOfParts>
    <vt:vector size="50" baseType="lpstr">
      <vt:lpstr>Office Theme</vt:lpstr>
      <vt:lpstr>Microsoft Word Document</vt:lpstr>
      <vt:lpstr>Worksheet</vt:lpstr>
      <vt:lpstr>Document</vt:lpstr>
      <vt:lpstr>PGC Worldwide Lab Call Details</vt:lpstr>
      <vt:lpstr>Lines are Muted NOW</vt:lpstr>
      <vt:lpstr>UPCOMING PGC Worldwide Lab Call Details</vt:lpstr>
      <vt:lpstr>Genetic relationship between five psychiatric disorders estimated from genome-wide SNPs  Naomi R Wray  Please note: in putting together this slide set I provide slides that I will talk to but include slides that are simply there for reference – hence small type</vt:lpstr>
      <vt:lpstr>Psychiatric Genomics Consortium  Cross-disorder Group PGC-CDG: 320 scientists from 19 countries </vt:lpstr>
      <vt:lpstr>Summary of genetics of psychiatric disorders: PGC wave 1</vt:lpstr>
      <vt:lpstr>Summary of PGC-CDG association analyses In press Lancet</vt:lpstr>
      <vt:lpstr>PGC-CDG profile scoring analyses</vt:lpstr>
      <vt:lpstr>Two key questions to progress our understanding of psychiatric disorders</vt:lpstr>
      <vt:lpstr>PowerPoint Presentation</vt:lpstr>
      <vt:lpstr>Estimation of heritability from twin study (forget about genotypes for the moment)</vt:lpstr>
      <vt:lpstr>PowerPoint Presentation</vt:lpstr>
      <vt:lpstr>Extension to case-control studies</vt:lpstr>
      <vt:lpstr>Problem 1- separation of real signal from artefacts</vt:lpstr>
      <vt:lpstr>Demonstration of impact of consistent difference between cases and controls  </vt:lpstr>
      <vt:lpstr>Problem 2- methodological</vt:lpstr>
      <vt:lpstr>SNP-chip-heritability</vt:lpstr>
      <vt:lpstr>What about power?</vt:lpstr>
      <vt:lpstr>PowerPoint Presentation</vt:lpstr>
      <vt:lpstr>Two key questions to progress our understanding of psychiatric disorders</vt:lpstr>
      <vt:lpstr>Bivariate models to estimate genome-wide pleiotropy between disorders </vt:lpstr>
      <vt:lpstr>Assessment of genome-wide pleiotropy</vt:lpstr>
      <vt:lpstr> Bivariate models of the same disorder -SCZ </vt:lpstr>
      <vt:lpstr>Bivariate models of the same disorder </vt:lpstr>
      <vt:lpstr>Definition of subsets</vt:lpstr>
      <vt:lpstr>Bench-marking genetic sharing across disorders</vt:lpstr>
      <vt:lpstr>Sanity Check- Crohn’s Disease 5k cases 11k controls</vt:lpstr>
      <vt:lpstr>Annotation of SNPs to genes</vt:lpstr>
      <vt:lpstr>Impact of misclassification</vt:lpstr>
      <vt:lpstr>Bias because of non-independence of collection of samples</vt:lpstr>
      <vt:lpstr>Exclude SCZ samples that include schizoaffective disorders</vt:lpstr>
      <vt:lpstr>Exclude community MDD samples</vt:lpstr>
      <vt:lpstr>Partitioning variance by minor allele frequencies of SNPs</vt:lpstr>
      <vt:lpstr>Analysis by MAF</vt:lpstr>
      <vt:lpstr>By chromosome analysis Fit 23 genomic relationship matrices - SCZ</vt:lpstr>
      <vt:lpstr>By chromosome analysis Alzheimer’s Disease and Multiple Sclerosis</vt:lpstr>
      <vt:lpstr>Interpretation/benchmarking of shared relationships between disorders….tricky</vt:lpstr>
      <vt:lpstr>Interpretation 1</vt:lpstr>
      <vt:lpstr>SCZ-MDD</vt:lpstr>
      <vt:lpstr>Autism data</vt:lpstr>
      <vt:lpstr>Cross-ethnicity</vt:lpstr>
      <vt:lpstr>Cross-ethnicity</vt:lpstr>
      <vt:lpstr>Epidemiological puzzles</vt:lpstr>
      <vt:lpstr>Big Picture</vt:lpstr>
      <vt:lpstr>PGC-SCZ: 31K cases, 38K controls</vt:lpstr>
      <vt:lpstr>Acknowledgements</vt:lpstr>
    </vt:vector>
  </TitlesOfParts>
  <Company>QBI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 partitioning by functional annotation of variance and covariance explained by SNPs </dc:title>
  <dc:creator>Naomi Wray</dc:creator>
  <cp:lastModifiedBy>Naomi Wray</cp:lastModifiedBy>
  <cp:revision>132</cp:revision>
  <dcterms:created xsi:type="dcterms:W3CDTF">2012-10-10T10:45:16Z</dcterms:created>
  <dcterms:modified xsi:type="dcterms:W3CDTF">2013-02-20T23:24:55Z</dcterms:modified>
</cp:coreProperties>
</file>