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65" r:id="rId3"/>
    <p:sldId id="266" r:id="rId4"/>
    <p:sldId id="267" r:id="rId5"/>
    <p:sldId id="256" r:id="rId6"/>
    <p:sldId id="257" r:id="rId7"/>
    <p:sldId id="260" r:id="rId8"/>
    <p:sldId id="259" r:id="rId9"/>
    <p:sldId id="258" r:id="rId10"/>
    <p:sldId id="261" r:id="rId11"/>
    <p:sldId id="262" r:id="rId12"/>
    <p:sldId id="263" r:id="rId13"/>
    <p:sldId id="26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49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B87E62-FCDC-4E9F-AFAA-63C21A5F13BF}" type="datetimeFigureOut">
              <a:rPr lang="en-US" smtClean="0"/>
              <a:t>5/9/2013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D80C28-61A1-409D-A650-A951CDF6C1F7}" type="slidenum">
              <a:rPr lang="en-US" smtClean="0"/>
              <a:t>‹#›</a:t>
            </a:fld>
            <a:endParaRPr lang="en-US"/>
          </a:p>
        </p:txBody>
      </p:sp>
    </p:spTree>
    <p:extLst>
      <p:ext uri="{BB962C8B-B14F-4D97-AF65-F5344CB8AC3E}">
        <p14:creationId xmlns:p14="http://schemas.microsoft.com/office/powerpoint/2010/main" val="2460410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ln/>
        </p:spPr>
      </p:sp>
      <p:sp>
        <p:nvSpPr>
          <p:cNvPr id="6147" name="Notes Placeholder 2"/>
          <p:cNvSpPr>
            <a:spLocks noGrp="1"/>
          </p:cNvSpPr>
          <p:nvPr>
            <p:ph type="body" idx="1"/>
          </p:nvPr>
        </p:nvSpPr>
        <p:spPr>
          <a:noFill/>
          <a:ln/>
        </p:spPr>
        <p:txBody>
          <a:bodyPr/>
          <a:lstStyle/>
          <a:p>
            <a:endParaRPr lang="en-US" smtClean="0">
              <a:latin typeface="Arial" charset="0"/>
            </a:endParaRPr>
          </a:p>
        </p:txBody>
      </p:sp>
      <p:sp>
        <p:nvSpPr>
          <p:cNvPr id="6148" name="Slide Number Placeholder 3"/>
          <p:cNvSpPr>
            <a:spLocks noGrp="1"/>
          </p:cNvSpPr>
          <p:nvPr>
            <p:ph type="sldNum" sz="quarter" idx="5"/>
          </p:nvPr>
        </p:nvSpPr>
        <p:spPr>
          <a:noFill/>
        </p:spPr>
        <p:txBody>
          <a:bodyPr/>
          <a:lstStyle/>
          <a:p>
            <a:fld id="{79AA13AE-25FC-4A60-8682-A5BF80FF6EDB}" type="slidenum">
              <a:rPr lang="en-US" smtClean="0">
                <a:latin typeface="Arial" charset="0"/>
              </a:rPr>
              <a:pPr/>
              <a:t>1</a:t>
            </a:fld>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BD843D-73A7-48FB-B905-64068BAB9243}" type="datetimeFigureOut">
              <a:rPr lang="en-US" smtClean="0"/>
              <a:t>5/9/2013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91AEC-8AE9-46C3-8D0A-13A2D51654C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BD843D-73A7-48FB-B905-64068BAB9243}" type="datetimeFigureOut">
              <a:rPr lang="en-US" smtClean="0"/>
              <a:t>5/9/2013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91AEC-8AE9-46C3-8D0A-13A2D51654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BD843D-73A7-48FB-B905-64068BAB9243}" type="datetimeFigureOut">
              <a:rPr lang="en-US" smtClean="0"/>
              <a:t>5/9/2013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91AEC-8AE9-46C3-8D0A-13A2D51654C6}"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D1BD843D-73A7-48FB-B905-64068BAB9243}" type="datetimeFigureOut">
              <a:rPr lang="en-US" smtClean="0"/>
              <a:t>5/9/2013</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F291AEC-8AE9-46C3-8D0A-13A2D51654C6}"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BD843D-73A7-48FB-B905-64068BAB9243}" type="datetimeFigureOut">
              <a:rPr lang="en-US" smtClean="0"/>
              <a:t>5/9/2013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291AEC-8AE9-46C3-8D0A-13A2D51654C6}"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D1BD843D-73A7-48FB-B905-64068BAB9243}" type="datetimeFigureOut">
              <a:rPr lang="en-US" smtClean="0"/>
              <a:t>5/9/2013</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F291AEC-8AE9-46C3-8D0A-13A2D51654C6}"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1BD843D-73A7-48FB-B905-64068BAB9243}" type="datetimeFigureOut">
              <a:rPr lang="en-US" smtClean="0"/>
              <a:t>5/9/2013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1F291AEC-8AE9-46C3-8D0A-13A2D51654C6}"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1BD843D-73A7-48FB-B905-64068BAB9243}" type="datetimeFigureOut">
              <a:rPr lang="en-US" smtClean="0"/>
              <a:t>5/9/2013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1F291AEC-8AE9-46C3-8D0A-13A2D51654C6}"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1BD843D-73A7-48FB-B905-64068BAB9243}" type="datetimeFigureOut">
              <a:rPr lang="en-US" smtClean="0"/>
              <a:t>5/9/2013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F291AEC-8AE9-46C3-8D0A-13A2D51654C6}"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1BD843D-73A7-48FB-B905-64068BAB9243}" type="datetimeFigureOut">
              <a:rPr lang="en-US" smtClean="0"/>
              <a:t>5/9/2013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F291AEC-8AE9-46C3-8D0A-13A2D51654C6}"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D1BD843D-73A7-48FB-B905-64068BAB9243}" type="datetimeFigureOut">
              <a:rPr lang="en-US" smtClean="0"/>
              <a:t>5/9/2013</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F291AEC-8AE9-46C3-8D0A-13A2D51654C6}"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BD843D-73A7-48FB-B905-64068BAB9243}" type="datetimeFigureOut">
              <a:rPr lang="en-US" smtClean="0"/>
              <a:t>5/9/2013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91AEC-8AE9-46C3-8D0A-13A2D51654C6}"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D1BD843D-73A7-48FB-B905-64068BAB9243}" type="datetimeFigureOut">
              <a:rPr lang="en-US" smtClean="0"/>
              <a:t>5/9/2013</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F291AEC-8AE9-46C3-8D0A-13A2D51654C6}"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BD843D-73A7-48FB-B905-64068BAB9243}" type="datetimeFigureOut">
              <a:rPr lang="en-US" smtClean="0"/>
              <a:t>5/9/2013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291AEC-8AE9-46C3-8D0A-13A2D51654C6}"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BD843D-73A7-48FB-B905-64068BAB9243}" type="datetimeFigureOut">
              <a:rPr lang="en-US" smtClean="0"/>
              <a:t>5/9/2013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291AEC-8AE9-46C3-8D0A-13A2D51654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BD843D-73A7-48FB-B905-64068BAB9243}" type="datetimeFigureOut">
              <a:rPr lang="en-US" smtClean="0"/>
              <a:t>5/9/2013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91AEC-8AE9-46C3-8D0A-13A2D51654C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BD843D-73A7-48FB-B905-64068BAB9243}" type="datetimeFigureOut">
              <a:rPr lang="en-US" smtClean="0"/>
              <a:t>5/9/2013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91AEC-8AE9-46C3-8D0A-13A2D51654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BD843D-73A7-48FB-B905-64068BAB9243}" type="datetimeFigureOut">
              <a:rPr lang="en-US" smtClean="0"/>
              <a:t>5/9/2013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291AEC-8AE9-46C3-8D0A-13A2D51654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BD843D-73A7-48FB-B905-64068BAB9243}" type="datetimeFigureOut">
              <a:rPr lang="en-US" smtClean="0"/>
              <a:t>5/9/2013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291AEC-8AE9-46C3-8D0A-13A2D51654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BD843D-73A7-48FB-B905-64068BAB9243}" type="datetimeFigureOut">
              <a:rPr lang="en-US" smtClean="0"/>
              <a:t>5/9/2013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291AEC-8AE9-46C3-8D0A-13A2D51654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BD843D-73A7-48FB-B905-64068BAB9243}" type="datetimeFigureOut">
              <a:rPr lang="en-US" smtClean="0"/>
              <a:t>5/9/2013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91AEC-8AE9-46C3-8D0A-13A2D51654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BD843D-73A7-48FB-B905-64068BAB9243}" type="datetimeFigureOut">
              <a:rPr lang="en-US" smtClean="0"/>
              <a:t>5/9/2013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91AEC-8AE9-46C3-8D0A-13A2D51654C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BD843D-73A7-48FB-B905-64068BAB9243}" type="datetimeFigureOut">
              <a:rPr lang="en-US" smtClean="0"/>
              <a:t>5/9/2013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291AEC-8AE9-46C3-8D0A-13A2D51654C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D1BD843D-73A7-48FB-B905-64068BAB9243}" type="datetimeFigureOut">
              <a:rPr lang="en-US" smtClean="0"/>
              <a:t>5/9/2013</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1F291AEC-8AE9-46C3-8D0A-13A2D51654C6}"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btconferencing.com/globalaccess/?bid=75_publi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www.btconferencing.com/globalaccess/?bid=256_public"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btconferencing.com/globalaccess/?bid=256_public" TargetMode="External"/><Relationship Id="rId2" Type="http://schemas.openxmlformats.org/officeDocument/2006/relationships/hyperlink" Target="http://www.btconferencing.com/globalaccess/?bid=75_publi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5"/>
          <p:cNvSpPr>
            <a:spLocks noGrp="1"/>
          </p:cNvSpPr>
          <p:nvPr>
            <p:ph type="title"/>
          </p:nvPr>
        </p:nvSpPr>
        <p:spPr>
          <a:xfrm>
            <a:off x="401638" y="274638"/>
            <a:ext cx="8285162" cy="1143000"/>
          </a:xfrm>
        </p:spPr>
        <p:txBody>
          <a:bodyPr/>
          <a:lstStyle/>
          <a:p>
            <a:r>
              <a:rPr lang="en-US" sz="4000" b="1" smtClean="0">
                <a:solidFill>
                  <a:schemeClr val="accent2"/>
                </a:solidFill>
              </a:rPr>
              <a:t>PGC Worldwide Lab Call Details</a:t>
            </a:r>
          </a:p>
        </p:txBody>
      </p:sp>
      <p:sp>
        <p:nvSpPr>
          <p:cNvPr id="2051" name="Content Placeholder 6"/>
          <p:cNvSpPr>
            <a:spLocks noGrp="1"/>
          </p:cNvSpPr>
          <p:nvPr>
            <p:ph idx="1"/>
          </p:nvPr>
        </p:nvSpPr>
        <p:spPr>
          <a:xfrm>
            <a:off x="457200" y="1316038"/>
            <a:ext cx="8229600" cy="5195887"/>
          </a:xfrm>
        </p:spPr>
        <p:txBody>
          <a:bodyPr/>
          <a:lstStyle/>
          <a:p>
            <a:pPr marL="0" indent="0">
              <a:lnSpc>
                <a:spcPct val="80000"/>
              </a:lnSpc>
              <a:buFontTx/>
              <a:buNone/>
            </a:pPr>
            <a:r>
              <a:rPr lang="en-US" sz="1600" b="1" dirty="0" smtClean="0"/>
              <a:t>DATE:   </a:t>
            </a:r>
            <a:r>
              <a:rPr lang="en-US" sz="1600" dirty="0" smtClean="0"/>
              <a:t>	Friday, May 10</a:t>
            </a:r>
            <a:r>
              <a:rPr lang="en-US" sz="1600" baseline="30000" dirty="0" smtClean="0"/>
              <a:t>th</a:t>
            </a:r>
            <a:r>
              <a:rPr lang="en-US" sz="1600" dirty="0" smtClean="0"/>
              <a:t>, 2013</a:t>
            </a:r>
          </a:p>
          <a:p>
            <a:pPr marL="0" indent="0">
              <a:lnSpc>
                <a:spcPct val="80000"/>
              </a:lnSpc>
              <a:buFontTx/>
              <a:buNone/>
            </a:pPr>
            <a:r>
              <a:rPr lang="en-US" sz="1600" b="1" dirty="0" smtClean="0"/>
              <a:t>PRESENTER:   </a:t>
            </a:r>
            <a:r>
              <a:rPr lang="en-US" sz="1600" dirty="0" smtClean="0"/>
              <a:t>Francis McMahon, MD – NIMH</a:t>
            </a:r>
          </a:p>
          <a:p>
            <a:pPr marL="0" indent="0">
              <a:lnSpc>
                <a:spcPct val="80000"/>
              </a:lnSpc>
              <a:buFontTx/>
              <a:buNone/>
            </a:pPr>
            <a:r>
              <a:rPr lang="en-US" sz="1600" dirty="0" smtClean="0"/>
              <a:t>                          President of the International Society of Psychiatric Genetics</a:t>
            </a:r>
          </a:p>
          <a:p>
            <a:pPr marL="0" indent="0">
              <a:lnSpc>
                <a:spcPct val="80000"/>
              </a:lnSpc>
              <a:buFontTx/>
              <a:buNone/>
            </a:pPr>
            <a:r>
              <a:rPr lang="en-US" sz="1600" b="1" dirty="0" smtClean="0"/>
              <a:t>TITLE: </a:t>
            </a:r>
          </a:p>
          <a:p>
            <a:pPr marL="0" indent="0">
              <a:lnSpc>
                <a:spcPct val="80000"/>
              </a:lnSpc>
              <a:buFontTx/>
              <a:buNone/>
            </a:pPr>
            <a:r>
              <a:rPr lang="en-US" sz="1600" dirty="0" smtClean="0"/>
              <a:t>“Genetic Testing in Psychiatry: What Can We Recommend to Clinicians and the Public?”</a:t>
            </a:r>
          </a:p>
          <a:p>
            <a:pPr marL="0" indent="0">
              <a:lnSpc>
                <a:spcPct val="80000"/>
              </a:lnSpc>
              <a:buFontTx/>
              <a:buNone/>
            </a:pPr>
            <a:r>
              <a:rPr lang="en-US" sz="1600" b="1" dirty="0" smtClean="0"/>
              <a:t>START:  	</a:t>
            </a:r>
            <a:r>
              <a:rPr lang="en-US" sz="1600" dirty="0" smtClean="0"/>
              <a:t>We will begin promptly on the hour.</a:t>
            </a:r>
          </a:p>
          <a:p>
            <a:pPr marL="0" indent="0">
              <a:lnSpc>
                <a:spcPct val="80000"/>
              </a:lnSpc>
              <a:buFontTx/>
              <a:buNone/>
            </a:pPr>
            <a:r>
              <a:rPr lang="en-US" sz="1600" dirty="0" smtClean="0"/>
              <a:t>    	1000 EDT - US East Coast</a:t>
            </a:r>
          </a:p>
          <a:p>
            <a:pPr marL="0" indent="0">
              <a:lnSpc>
                <a:spcPct val="80000"/>
              </a:lnSpc>
              <a:buFontTx/>
              <a:buNone/>
            </a:pPr>
            <a:r>
              <a:rPr lang="en-US" sz="1600" dirty="0" smtClean="0"/>
              <a:t>   	0700 PDT - US West Coast</a:t>
            </a:r>
          </a:p>
          <a:p>
            <a:pPr marL="0" indent="0">
              <a:lnSpc>
                <a:spcPct val="80000"/>
              </a:lnSpc>
              <a:buFontTx/>
              <a:buNone/>
            </a:pPr>
            <a:r>
              <a:rPr lang="en-US" sz="1600" dirty="0" smtClean="0"/>
              <a:t>   	1500 BST - UK</a:t>
            </a:r>
          </a:p>
          <a:p>
            <a:pPr marL="0" indent="0">
              <a:lnSpc>
                <a:spcPct val="80000"/>
              </a:lnSpc>
              <a:buFontTx/>
              <a:buNone/>
            </a:pPr>
            <a:r>
              <a:rPr lang="en-US" sz="1600" dirty="0" smtClean="0"/>
              <a:t>   	1600 CET - Central Europe</a:t>
            </a:r>
          </a:p>
          <a:p>
            <a:pPr marL="0" indent="0">
              <a:lnSpc>
                <a:spcPct val="80000"/>
              </a:lnSpc>
              <a:buFontTx/>
              <a:buNone/>
            </a:pPr>
            <a:r>
              <a:rPr lang="en-US" sz="1600" dirty="0" smtClean="0"/>
              <a:t>    	0000 AEDT – Australia (Saturday, May 11th, 2013)</a:t>
            </a:r>
          </a:p>
          <a:p>
            <a:pPr marL="0" indent="0">
              <a:lnSpc>
                <a:spcPct val="80000"/>
              </a:lnSpc>
              <a:buFontTx/>
              <a:buNone/>
            </a:pPr>
            <a:r>
              <a:rPr lang="en-US" sz="1600" b="1" dirty="0" smtClean="0"/>
              <a:t>DURATION: </a:t>
            </a:r>
            <a:r>
              <a:rPr lang="en-US" sz="1600" dirty="0" smtClean="0"/>
              <a:t>    1 hour</a:t>
            </a:r>
          </a:p>
          <a:p>
            <a:pPr marL="0" indent="0">
              <a:lnSpc>
                <a:spcPct val="80000"/>
              </a:lnSpc>
              <a:buFontTx/>
              <a:buNone/>
            </a:pPr>
            <a:endParaRPr lang="en-US" sz="1600" dirty="0" smtClean="0"/>
          </a:p>
          <a:p>
            <a:pPr marL="0" indent="0">
              <a:lnSpc>
                <a:spcPct val="80000"/>
              </a:lnSpc>
              <a:buFontTx/>
              <a:buNone/>
            </a:pPr>
            <a:r>
              <a:rPr lang="en-US" sz="1600" b="1" dirty="0" smtClean="0"/>
              <a:t>TELEPHONE: </a:t>
            </a:r>
          </a:p>
          <a:p>
            <a:pPr marL="0" indent="0">
              <a:lnSpc>
                <a:spcPct val="80000"/>
              </a:lnSpc>
              <a:buFontTx/>
              <a:buNone/>
            </a:pPr>
            <a:r>
              <a:rPr lang="en-US" sz="1600" dirty="0" smtClean="0"/>
              <a:t>- US Toll free: 1 866 515.2912</a:t>
            </a:r>
          </a:p>
          <a:p>
            <a:pPr marL="0" indent="0">
              <a:lnSpc>
                <a:spcPct val="80000"/>
              </a:lnSpc>
              <a:buFontTx/>
              <a:buNone/>
            </a:pPr>
            <a:r>
              <a:rPr lang="es-ES_tradnl" sz="1600" dirty="0" smtClean="0"/>
              <a:t>- International </a:t>
            </a:r>
            <a:r>
              <a:rPr lang="es-ES_tradnl" sz="1600" dirty="0" err="1" smtClean="0"/>
              <a:t>direct</a:t>
            </a:r>
            <a:r>
              <a:rPr lang="es-ES_tradnl" sz="1600" dirty="0" smtClean="0"/>
              <a:t>: +1 617 399.5126</a:t>
            </a:r>
          </a:p>
          <a:p>
            <a:pPr marL="0" indent="0">
              <a:lnSpc>
                <a:spcPct val="80000"/>
              </a:lnSpc>
              <a:buFontTx/>
              <a:buNone/>
            </a:pPr>
            <a:r>
              <a:rPr lang="es-ES_tradnl" sz="1600" dirty="0" smtClean="0"/>
              <a:t>- </a:t>
            </a:r>
            <a:r>
              <a:rPr lang="es-ES_tradnl" sz="1600" dirty="0" err="1" smtClean="0"/>
              <a:t>Toll</a:t>
            </a:r>
            <a:r>
              <a:rPr lang="es-ES_tradnl" sz="1600" dirty="0" smtClean="0"/>
              <a:t>-free </a:t>
            </a:r>
            <a:r>
              <a:rPr lang="es-ES_tradnl" sz="1600" dirty="0" err="1" smtClean="0"/>
              <a:t>number</a:t>
            </a:r>
            <a:r>
              <a:rPr lang="es-ES_tradnl" sz="1600" dirty="0" smtClean="0"/>
              <a:t>? </a:t>
            </a:r>
            <a:r>
              <a:rPr lang="es-ES_tradnl" sz="1600" dirty="0" err="1" smtClean="0"/>
              <a:t>See</a:t>
            </a:r>
            <a:r>
              <a:rPr lang="es-ES_tradnl" sz="1600" dirty="0" smtClean="0"/>
              <a:t> </a:t>
            </a:r>
            <a:r>
              <a:rPr lang="en-US" sz="1600" dirty="0" smtClean="0">
                <a:hlinkClick r:id="rId3"/>
              </a:rPr>
              <a:t>http://www.btconferencing.com/globalaccess/?bid=75_public</a:t>
            </a:r>
            <a:endParaRPr lang="es-ES_tradnl" sz="1600" u="sng" dirty="0" smtClean="0">
              <a:hlinkClick r:id="rId4"/>
            </a:endParaRPr>
          </a:p>
          <a:p>
            <a:pPr marL="0" indent="0">
              <a:lnSpc>
                <a:spcPct val="80000"/>
              </a:lnSpc>
              <a:buFontTx/>
              <a:buNone/>
            </a:pPr>
            <a:r>
              <a:rPr lang="es-ES_tradnl" sz="1600" dirty="0" smtClean="0"/>
              <a:t>- </a:t>
            </a:r>
            <a:r>
              <a:rPr lang="es-ES_tradnl" sz="1600" dirty="0" err="1" smtClean="0"/>
              <a:t>Operators</a:t>
            </a:r>
            <a:r>
              <a:rPr lang="es-ES_tradnl" sz="1600" dirty="0" smtClean="0"/>
              <a:t> </a:t>
            </a:r>
            <a:r>
              <a:rPr lang="es-ES_tradnl" sz="1600" dirty="0" err="1" smtClean="0"/>
              <a:t>will</a:t>
            </a:r>
            <a:r>
              <a:rPr lang="es-ES_tradnl" sz="1600" dirty="0" smtClean="0"/>
              <a:t> </a:t>
            </a:r>
            <a:r>
              <a:rPr lang="es-ES_tradnl" sz="1600" dirty="0" err="1" smtClean="0"/>
              <a:t>be</a:t>
            </a:r>
            <a:r>
              <a:rPr lang="es-ES_tradnl" sz="1600" dirty="0" smtClean="0"/>
              <a:t> </a:t>
            </a:r>
            <a:r>
              <a:rPr lang="es-ES_tradnl" sz="1600" dirty="0" err="1" smtClean="0"/>
              <a:t>on</a:t>
            </a:r>
            <a:r>
              <a:rPr lang="es-ES_tradnl" sz="1600" dirty="0" smtClean="0"/>
              <a:t> </a:t>
            </a:r>
            <a:r>
              <a:rPr lang="es-ES_tradnl" sz="1600" dirty="0" err="1" smtClean="0"/>
              <a:t>standby</a:t>
            </a:r>
            <a:r>
              <a:rPr lang="es-ES_tradnl" sz="1600" dirty="0" smtClean="0"/>
              <a:t> </a:t>
            </a:r>
            <a:r>
              <a:rPr lang="es-ES_tradnl" sz="1600" dirty="0" err="1" smtClean="0"/>
              <a:t>to</a:t>
            </a:r>
            <a:r>
              <a:rPr lang="es-ES_tradnl" sz="1600" dirty="0" smtClean="0"/>
              <a:t> </a:t>
            </a:r>
            <a:r>
              <a:rPr lang="es-ES_tradnl" sz="1600" dirty="0" err="1" smtClean="0"/>
              <a:t>assist</a:t>
            </a:r>
            <a:r>
              <a:rPr lang="es-ES_tradnl" sz="1600" dirty="0" smtClean="0"/>
              <a:t> </a:t>
            </a:r>
            <a:r>
              <a:rPr lang="es-ES_tradnl" sz="1600" dirty="0" err="1" smtClean="0"/>
              <a:t>with</a:t>
            </a:r>
            <a:r>
              <a:rPr lang="es-ES_tradnl" sz="1600" dirty="0" smtClean="0"/>
              <a:t> </a:t>
            </a:r>
            <a:r>
              <a:rPr lang="es-ES_tradnl" sz="1600" dirty="0" err="1" smtClean="0"/>
              <a:t>technical</a:t>
            </a:r>
            <a:r>
              <a:rPr lang="es-ES_tradnl" sz="1600" dirty="0" smtClean="0"/>
              <a:t> </a:t>
            </a:r>
            <a:r>
              <a:rPr lang="es-ES_tradnl" sz="1600" dirty="0" err="1" smtClean="0"/>
              <a:t>issues</a:t>
            </a:r>
            <a:r>
              <a:rPr lang="es-ES_tradnl" sz="1600" dirty="0" smtClean="0"/>
              <a:t>. “*0” </a:t>
            </a:r>
            <a:r>
              <a:rPr lang="es-ES_tradnl" sz="1600" dirty="0" err="1" smtClean="0"/>
              <a:t>will</a:t>
            </a:r>
            <a:r>
              <a:rPr lang="es-ES_tradnl" sz="1600" dirty="0" smtClean="0"/>
              <a:t> </a:t>
            </a:r>
            <a:r>
              <a:rPr lang="es-ES_tradnl" sz="1600" dirty="0" err="1" smtClean="0"/>
              <a:t>get</a:t>
            </a:r>
            <a:r>
              <a:rPr lang="es-ES_tradnl" sz="1600" dirty="0" smtClean="0"/>
              <a:t> </a:t>
            </a:r>
            <a:r>
              <a:rPr lang="es-ES_tradnl" sz="1600" dirty="0" err="1" smtClean="0"/>
              <a:t>you</a:t>
            </a:r>
            <a:r>
              <a:rPr lang="es-ES_tradnl" sz="1600" dirty="0" smtClean="0"/>
              <a:t> </a:t>
            </a:r>
            <a:r>
              <a:rPr lang="es-ES_tradnl" sz="1600" dirty="0" err="1" smtClean="0"/>
              <a:t>assistance</a:t>
            </a:r>
            <a:r>
              <a:rPr lang="es-ES_tradnl" sz="1600" dirty="0" smtClean="0"/>
              <a:t>.</a:t>
            </a:r>
          </a:p>
          <a:p>
            <a:pPr marL="0" indent="0">
              <a:lnSpc>
                <a:spcPct val="80000"/>
              </a:lnSpc>
              <a:buFontTx/>
              <a:buNone/>
            </a:pPr>
            <a:r>
              <a:rPr lang="es-ES_tradnl" sz="1600" dirty="0" smtClean="0"/>
              <a:t>- </a:t>
            </a:r>
            <a:r>
              <a:rPr lang="es-ES_tradnl" sz="1600" dirty="0" err="1" smtClean="0"/>
              <a:t>This</a:t>
            </a:r>
            <a:r>
              <a:rPr lang="es-ES_tradnl" sz="1600" dirty="0" smtClean="0"/>
              <a:t> </a:t>
            </a:r>
            <a:r>
              <a:rPr lang="es-ES_tradnl" sz="1600" dirty="0" err="1" smtClean="0"/>
              <a:t>conference</a:t>
            </a:r>
            <a:r>
              <a:rPr lang="es-ES_tradnl" sz="1600" dirty="0" smtClean="0"/>
              <a:t> line can </a:t>
            </a:r>
            <a:r>
              <a:rPr lang="es-ES_tradnl" sz="1600" dirty="0" err="1" smtClean="0"/>
              <a:t>handle</a:t>
            </a:r>
            <a:r>
              <a:rPr lang="es-ES_tradnl" sz="1600" dirty="0" smtClean="0"/>
              <a:t> up </a:t>
            </a:r>
            <a:r>
              <a:rPr lang="es-ES_tradnl" sz="1600" dirty="0" err="1" smtClean="0"/>
              <a:t>to</a:t>
            </a:r>
            <a:r>
              <a:rPr lang="es-ES_tradnl" sz="1600" dirty="0" smtClean="0"/>
              <a:t> 300 </a:t>
            </a:r>
            <a:r>
              <a:rPr lang="es-ES_tradnl" sz="1600" dirty="0" err="1" smtClean="0"/>
              <a:t>participants</a:t>
            </a:r>
            <a:r>
              <a:rPr lang="es-ES_tradnl" sz="1600" dirty="0" smtClean="0"/>
              <a:t>.</a:t>
            </a:r>
          </a:p>
          <a:p>
            <a:pPr marL="0" indent="0">
              <a:lnSpc>
                <a:spcPct val="80000"/>
              </a:lnSpc>
              <a:buFontTx/>
              <a:buNone/>
            </a:pPr>
            <a:endParaRPr lang="es-ES_tradnl" sz="1600" dirty="0" smtClean="0"/>
          </a:p>
          <a:p>
            <a:pPr marL="0" indent="0">
              <a:lnSpc>
                <a:spcPct val="80000"/>
              </a:lnSpc>
              <a:buFontTx/>
              <a:buNone/>
            </a:pPr>
            <a:r>
              <a:rPr lang="en-US" sz="1600" b="1" dirty="0" smtClean="0"/>
              <a:t>PASSCODE: </a:t>
            </a:r>
            <a:r>
              <a:rPr lang="en-US" sz="1600" dirty="0" smtClean="0"/>
              <a:t>275 694 38</a:t>
            </a:r>
          </a:p>
        </p:txBody>
      </p:sp>
      <p:pic>
        <p:nvPicPr>
          <p:cNvPr id="2052" name="Picture 6" descr="Francis McMahon Photo"/>
          <p:cNvPicPr>
            <a:picLocks noChangeAspect="1" noChangeArrowheads="1"/>
          </p:cNvPicPr>
          <p:nvPr/>
        </p:nvPicPr>
        <p:blipFill>
          <a:blip r:embed="rId5" cstate="print"/>
          <a:srcRect/>
          <a:stretch>
            <a:fillRect/>
          </a:stretch>
        </p:blipFill>
        <p:spPr bwMode="auto">
          <a:xfrm>
            <a:off x="7080250" y="2611438"/>
            <a:ext cx="1412875" cy="141287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ISPG Genetic Testing Task Forces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2009</a:t>
            </a:r>
          </a:p>
          <a:p>
            <a:pPr lvl="1"/>
            <a:r>
              <a:rPr lang="en-US" dirty="0" smtClean="0"/>
              <a:t>Ray </a:t>
            </a:r>
            <a:r>
              <a:rPr lang="en-US" dirty="0" err="1" smtClean="0"/>
              <a:t>DePaulo</a:t>
            </a:r>
            <a:r>
              <a:rPr lang="en-US" dirty="0" smtClean="0"/>
              <a:t>, et al</a:t>
            </a:r>
          </a:p>
          <a:p>
            <a:pPr lvl="1"/>
            <a:r>
              <a:rPr lang="en-US" dirty="0" smtClean="0"/>
              <a:t>Broadly recommended against all testing (except PKU, fragile X, and HD)</a:t>
            </a:r>
          </a:p>
          <a:p>
            <a:pPr lvl="1"/>
            <a:r>
              <a:rPr lang="en-US" dirty="0" smtClean="0"/>
              <a:t>This is the recommendation on the ISPG website right now</a:t>
            </a:r>
          </a:p>
          <a:p>
            <a:r>
              <a:rPr lang="en-US" dirty="0" smtClean="0"/>
              <a:t>2012-2013</a:t>
            </a:r>
          </a:p>
          <a:p>
            <a:pPr lvl="1"/>
            <a:r>
              <a:rPr lang="en-US" dirty="0" smtClean="0"/>
              <a:t>Marcella </a:t>
            </a:r>
            <a:r>
              <a:rPr lang="en-US" dirty="0" err="1" smtClean="0"/>
              <a:t>Rietschel</a:t>
            </a:r>
            <a:r>
              <a:rPr lang="en-US" dirty="0" smtClean="0"/>
              <a:t>, Elliot </a:t>
            </a:r>
            <a:r>
              <a:rPr lang="en-US" dirty="0" err="1" smtClean="0"/>
              <a:t>Gershon</a:t>
            </a:r>
            <a:r>
              <a:rPr lang="en-US" dirty="0" smtClean="0"/>
              <a:t>, Margit </a:t>
            </a:r>
            <a:r>
              <a:rPr lang="en-US" dirty="0" err="1" smtClean="0"/>
              <a:t>Burmeister</a:t>
            </a:r>
            <a:r>
              <a:rPr lang="en-US" dirty="0" smtClean="0"/>
              <a:t>, Markus </a:t>
            </a:r>
            <a:r>
              <a:rPr lang="en-US" dirty="0" err="1" smtClean="0"/>
              <a:t>Noethen</a:t>
            </a:r>
            <a:endParaRPr lang="en-US" dirty="0" smtClean="0"/>
          </a:p>
          <a:p>
            <a:pPr lvl="1"/>
            <a:r>
              <a:rPr lang="en-US" dirty="0" smtClean="0"/>
              <a:t>Goal is to update recommendations in light of recent research</a:t>
            </a:r>
          </a:p>
          <a:p>
            <a:pPr lvl="1"/>
            <a:r>
              <a:rPr lang="en-US" dirty="0" smtClean="0"/>
              <a:t>Draft recommendations under debate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Contentious Points</a:t>
            </a:r>
            <a:endParaRPr lang="en-US" dirty="0"/>
          </a:p>
        </p:txBody>
      </p:sp>
      <p:sp>
        <p:nvSpPr>
          <p:cNvPr id="3" name="Content Placeholder 2"/>
          <p:cNvSpPr>
            <a:spLocks noGrp="1"/>
          </p:cNvSpPr>
          <p:nvPr>
            <p:ph idx="1"/>
          </p:nvPr>
        </p:nvSpPr>
        <p:spPr/>
        <p:txBody>
          <a:bodyPr/>
          <a:lstStyle/>
          <a:p>
            <a:r>
              <a:rPr lang="en-US" dirty="0" smtClean="0"/>
              <a:t>What is the role of CNV testing in</a:t>
            </a:r>
          </a:p>
          <a:p>
            <a:pPr lvl="1"/>
            <a:r>
              <a:rPr lang="en-US" dirty="0" smtClean="0"/>
              <a:t>Autism spectrum?</a:t>
            </a:r>
            <a:endParaRPr lang="en-US" dirty="0"/>
          </a:p>
          <a:p>
            <a:pPr lvl="1"/>
            <a:r>
              <a:rPr lang="en-US" dirty="0" smtClean="0"/>
              <a:t>Schizophrenia?</a:t>
            </a:r>
          </a:p>
          <a:p>
            <a:r>
              <a:rPr lang="en-US" dirty="0" smtClean="0"/>
              <a:t>Does genetic testing information do harm to patients?</a:t>
            </a:r>
          </a:p>
          <a:p>
            <a:r>
              <a:rPr lang="en-US" dirty="0" smtClean="0"/>
              <a:t>Is the availability of informative genetic tests likely to change in the near future?</a:t>
            </a:r>
          </a:p>
          <a:p>
            <a:endParaRPr lang="en-US" dirty="0" smtClean="0"/>
          </a:p>
          <a:p>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smtClean="0"/>
              <a:t>Genetic testing remains a controversial issue in psychiatry</a:t>
            </a:r>
          </a:p>
          <a:p>
            <a:r>
              <a:rPr lang="en-US" dirty="0" smtClean="0"/>
              <a:t>Clinicians and patients are increasingly seeking guidance on the use of genetic testing in diagnostic and treatment decisions</a:t>
            </a:r>
          </a:p>
          <a:p>
            <a:r>
              <a:rPr lang="en-US" dirty="0" smtClean="0"/>
              <a:t>The psychiatric genetics community has not yet taken a clear stand on these issues, and consensus is hard to reach</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Lines are Muted </a:t>
            </a:r>
            <a:r>
              <a:rPr lang="en-US" b="1" smtClean="0">
                <a:solidFill>
                  <a:srgbClr val="FF0000"/>
                </a:solidFill>
              </a:rPr>
              <a:t>NOW</a:t>
            </a:r>
          </a:p>
        </p:txBody>
      </p:sp>
      <p:sp>
        <p:nvSpPr>
          <p:cNvPr id="3" name="Content Placeholder 2"/>
          <p:cNvSpPr>
            <a:spLocks noGrp="1"/>
          </p:cNvSpPr>
          <p:nvPr>
            <p:ph idx="1"/>
          </p:nvPr>
        </p:nvSpPr>
        <p:spPr>
          <a:xfrm>
            <a:off x="457200" y="1274763"/>
            <a:ext cx="8229600" cy="5237162"/>
          </a:xfrm>
        </p:spPr>
        <p:txBody>
          <a:bodyPr>
            <a:normAutofit fontScale="85000" lnSpcReduction="20000"/>
          </a:bodyPr>
          <a:lstStyle/>
          <a:p>
            <a:pPr marL="0" indent="0">
              <a:buFontTx/>
              <a:buNone/>
              <a:defRPr/>
            </a:pPr>
            <a:r>
              <a:rPr lang="en-US" dirty="0" smtClean="0"/>
              <a:t>Lines have been automatically muted by operators as it is possible for just one person to ruin the call for everyone due to background noise, electronic feedback, crying children, wind, typing, etc. </a:t>
            </a:r>
          </a:p>
          <a:p>
            <a:pPr marL="0" indent="0">
              <a:buFontTx/>
              <a:buNone/>
              <a:defRPr/>
            </a:pPr>
            <a:endParaRPr lang="en-US" dirty="0" smtClean="0"/>
          </a:p>
          <a:p>
            <a:pPr marL="0" indent="0">
              <a:buFontTx/>
              <a:buNone/>
              <a:defRPr/>
            </a:pPr>
            <a:r>
              <a:rPr lang="en-US" b="1" i="1" dirty="0" smtClean="0"/>
              <a:t>Operators announce callers one at a time during question and answer sessions.</a:t>
            </a:r>
          </a:p>
          <a:p>
            <a:pPr marL="0" indent="0">
              <a:buFontTx/>
              <a:buNone/>
              <a:defRPr/>
            </a:pPr>
            <a:endParaRPr lang="en-US" b="1" i="1" dirty="0" smtClean="0"/>
          </a:p>
          <a:p>
            <a:pPr marL="0" indent="0">
              <a:buFontTx/>
              <a:buNone/>
              <a:defRPr/>
            </a:pPr>
            <a:r>
              <a:rPr lang="en-US" b="1" i="1" dirty="0"/>
              <a:t>Dial *1 if you would like to ask a question of the presenter.  Presenter will respond to calls as time allows</a:t>
            </a:r>
            <a:r>
              <a:rPr lang="en-US" b="1" i="1" dirty="0" smtClean="0"/>
              <a:t>.</a:t>
            </a:r>
            <a:endParaRPr lang="en-US" b="1" i="1" dirty="0"/>
          </a:p>
          <a:p>
            <a:pPr marL="0" indent="0">
              <a:buFontTx/>
              <a:buNone/>
              <a:defRPr/>
            </a:pPr>
            <a:endParaRPr lang="en-US" b="1" i="1" dirty="0"/>
          </a:p>
          <a:p>
            <a:pPr marL="0" indent="0">
              <a:buFontTx/>
              <a:buNone/>
              <a:defRPr/>
            </a:pPr>
            <a:r>
              <a:rPr lang="en-US" b="1" i="1" dirty="0" smtClean="0"/>
              <a:t>Dial *0 if you need operator assistance at any time during the duration of the call.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p:nvPr>
        </p:nvSpPr>
        <p:spPr/>
        <p:txBody>
          <a:bodyPr/>
          <a:lstStyle/>
          <a:p>
            <a:pPr algn="l"/>
            <a:r>
              <a:rPr lang="en-US" sz="4000" b="1" smtClean="0">
                <a:solidFill>
                  <a:schemeClr val="accent2"/>
                </a:solidFill>
              </a:rPr>
              <a:t>UPCOMING PGC Worldwide Lab</a:t>
            </a:r>
          </a:p>
        </p:txBody>
      </p:sp>
      <p:sp>
        <p:nvSpPr>
          <p:cNvPr id="4099" name="Content Placeholder 6"/>
          <p:cNvSpPr>
            <a:spLocks noGrp="1"/>
          </p:cNvSpPr>
          <p:nvPr>
            <p:ph idx="1"/>
          </p:nvPr>
        </p:nvSpPr>
        <p:spPr>
          <a:xfrm>
            <a:off x="457200" y="1662113"/>
            <a:ext cx="8229600" cy="4849812"/>
          </a:xfrm>
        </p:spPr>
        <p:txBody>
          <a:bodyPr/>
          <a:lstStyle/>
          <a:p>
            <a:pPr marL="0" indent="0">
              <a:lnSpc>
                <a:spcPct val="80000"/>
              </a:lnSpc>
              <a:buFontTx/>
              <a:buNone/>
            </a:pPr>
            <a:r>
              <a:rPr lang="en-US" sz="1600" b="1" smtClean="0"/>
              <a:t>DATE:   </a:t>
            </a:r>
            <a:r>
              <a:rPr lang="en-US" sz="1600" smtClean="0"/>
              <a:t>	Friday, June 14th, 2013</a:t>
            </a:r>
          </a:p>
          <a:p>
            <a:pPr marL="0" indent="0">
              <a:lnSpc>
                <a:spcPct val="80000"/>
              </a:lnSpc>
              <a:buFontTx/>
              <a:buNone/>
            </a:pPr>
            <a:r>
              <a:rPr lang="en-US" sz="1600" b="1" smtClean="0"/>
              <a:t>PRESENTER:   </a:t>
            </a:r>
            <a:r>
              <a:rPr lang="en-US" sz="1600" smtClean="0"/>
              <a:t>To Be Announced</a:t>
            </a:r>
          </a:p>
          <a:p>
            <a:pPr marL="0" indent="0">
              <a:lnSpc>
                <a:spcPct val="80000"/>
              </a:lnSpc>
              <a:buFontTx/>
              <a:buNone/>
            </a:pPr>
            <a:r>
              <a:rPr lang="en-US" sz="1600" b="1" smtClean="0"/>
              <a:t>TITLE:     </a:t>
            </a:r>
            <a:r>
              <a:rPr lang="en-US" sz="1600" smtClean="0"/>
              <a:t>To Be Announced </a:t>
            </a:r>
          </a:p>
          <a:p>
            <a:pPr marL="0" indent="0">
              <a:lnSpc>
                <a:spcPct val="80000"/>
              </a:lnSpc>
              <a:buFontTx/>
              <a:buNone/>
            </a:pPr>
            <a:r>
              <a:rPr lang="en-US" sz="1600" b="1" smtClean="0"/>
              <a:t>START:  	</a:t>
            </a:r>
            <a:r>
              <a:rPr lang="en-US" sz="1600" smtClean="0"/>
              <a:t>We will begin promptly on the hour.</a:t>
            </a:r>
          </a:p>
          <a:p>
            <a:pPr marL="0" indent="0">
              <a:lnSpc>
                <a:spcPct val="80000"/>
              </a:lnSpc>
              <a:buFontTx/>
              <a:buNone/>
            </a:pPr>
            <a:r>
              <a:rPr lang="en-US" sz="1600" smtClean="0"/>
              <a:t>    		1000 EDT - US East Coast</a:t>
            </a:r>
          </a:p>
          <a:p>
            <a:pPr marL="0" indent="0">
              <a:lnSpc>
                <a:spcPct val="80000"/>
              </a:lnSpc>
              <a:buFontTx/>
              <a:buNone/>
            </a:pPr>
            <a:r>
              <a:rPr lang="en-US" sz="1600" smtClean="0"/>
              <a:t>   		0700 PDT - US West Coast</a:t>
            </a:r>
          </a:p>
          <a:p>
            <a:pPr marL="0" indent="0">
              <a:lnSpc>
                <a:spcPct val="80000"/>
              </a:lnSpc>
              <a:buFontTx/>
              <a:buNone/>
            </a:pPr>
            <a:r>
              <a:rPr lang="en-US" sz="1600" smtClean="0"/>
              <a:t>   		1500 BST - UK</a:t>
            </a:r>
          </a:p>
          <a:p>
            <a:pPr marL="0" indent="0">
              <a:lnSpc>
                <a:spcPct val="80000"/>
              </a:lnSpc>
              <a:buFontTx/>
              <a:buNone/>
            </a:pPr>
            <a:r>
              <a:rPr lang="en-US" sz="1600" smtClean="0"/>
              <a:t>   		1600 CEST - Central Europe</a:t>
            </a:r>
          </a:p>
          <a:p>
            <a:pPr marL="0" indent="0">
              <a:lnSpc>
                <a:spcPct val="80000"/>
              </a:lnSpc>
              <a:buFontTx/>
              <a:buNone/>
            </a:pPr>
            <a:r>
              <a:rPr lang="en-US" sz="1600" smtClean="0"/>
              <a:t>    		0000 AEST – Australia (Saturday, June 15</a:t>
            </a:r>
            <a:r>
              <a:rPr lang="en-US" sz="1600" baseline="30000" smtClean="0"/>
              <a:t>th</a:t>
            </a:r>
            <a:r>
              <a:rPr lang="en-US" sz="1600" smtClean="0"/>
              <a:t>, 2013)</a:t>
            </a:r>
          </a:p>
          <a:p>
            <a:pPr marL="0" indent="0">
              <a:lnSpc>
                <a:spcPct val="80000"/>
              </a:lnSpc>
              <a:buFontTx/>
              <a:buNone/>
            </a:pPr>
            <a:r>
              <a:rPr lang="en-US" sz="1600" b="1" smtClean="0"/>
              <a:t>DURATION: </a:t>
            </a:r>
            <a:r>
              <a:rPr lang="en-US" sz="1600" smtClean="0"/>
              <a:t>    1 hour</a:t>
            </a:r>
          </a:p>
          <a:p>
            <a:pPr marL="0" indent="0">
              <a:lnSpc>
                <a:spcPct val="80000"/>
              </a:lnSpc>
              <a:buFontTx/>
              <a:buNone/>
            </a:pPr>
            <a:endParaRPr lang="en-US" sz="1600" smtClean="0"/>
          </a:p>
          <a:p>
            <a:pPr marL="0" indent="0">
              <a:lnSpc>
                <a:spcPct val="80000"/>
              </a:lnSpc>
              <a:buFontTx/>
              <a:buNone/>
            </a:pPr>
            <a:r>
              <a:rPr lang="en-US" sz="1600" b="1" smtClean="0"/>
              <a:t>TELEPHONE: </a:t>
            </a:r>
          </a:p>
          <a:p>
            <a:pPr marL="0" indent="0">
              <a:lnSpc>
                <a:spcPct val="80000"/>
              </a:lnSpc>
              <a:buFontTx/>
              <a:buNone/>
            </a:pPr>
            <a:r>
              <a:rPr lang="en-US" sz="1600" smtClean="0"/>
              <a:t>- US Toll free: 1 866 515.2912</a:t>
            </a:r>
          </a:p>
          <a:p>
            <a:pPr marL="0" indent="0">
              <a:lnSpc>
                <a:spcPct val="80000"/>
              </a:lnSpc>
              <a:buFontTx/>
              <a:buNone/>
            </a:pPr>
            <a:r>
              <a:rPr lang="es-ES_tradnl" sz="1600" smtClean="0"/>
              <a:t>- International direct: +1 617 399.5126</a:t>
            </a:r>
          </a:p>
          <a:p>
            <a:pPr marL="0" indent="0">
              <a:lnSpc>
                <a:spcPct val="80000"/>
              </a:lnSpc>
              <a:buFontTx/>
              <a:buNone/>
            </a:pPr>
            <a:r>
              <a:rPr lang="es-ES_tradnl" sz="1600" smtClean="0"/>
              <a:t>- Toll-free number? See </a:t>
            </a:r>
            <a:r>
              <a:rPr lang="en-US" sz="1600" smtClean="0">
                <a:hlinkClick r:id="rId2"/>
              </a:rPr>
              <a:t>http://www.btconferencing.com/globalaccess/?bid=75_public</a:t>
            </a:r>
            <a:endParaRPr lang="es-ES_tradnl" sz="1600" u="sng" smtClean="0">
              <a:hlinkClick r:id="rId3"/>
            </a:endParaRPr>
          </a:p>
          <a:p>
            <a:pPr marL="0" indent="0">
              <a:lnSpc>
                <a:spcPct val="80000"/>
              </a:lnSpc>
              <a:buFontTx/>
              <a:buNone/>
            </a:pPr>
            <a:r>
              <a:rPr lang="es-ES_tradnl" sz="1600" smtClean="0"/>
              <a:t>- Operators will be on standby to assist with technical issues. “*0” will get you assistance.</a:t>
            </a:r>
          </a:p>
          <a:p>
            <a:pPr marL="0" indent="0">
              <a:lnSpc>
                <a:spcPct val="80000"/>
              </a:lnSpc>
              <a:buFontTx/>
              <a:buNone/>
            </a:pPr>
            <a:r>
              <a:rPr lang="es-ES_tradnl" sz="1600" smtClean="0"/>
              <a:t>- This conference line can handle up to 300 participants.</a:t>
            </a:r>
          </a:p>
          <a:p>
            <a:pPr marL="0" indent="0">
              <a:lnSpc>
                <a:spcPct val="80000"/>
              </a:lnSpc>
              <a:buFontTx/>
              <a:buNone/>
            </a:pPr>
            <a:endParaRPr lang="es-ES_tradnl" sz="1600" smtClean="0"/>
          </a:p>
          <a:p>
            <a:pPr marL="0" indent="0">
              <a:lnSpc>
                <a:spcPct val="80000"/>
              </a:lnSpc>
              <a:buFontTx/>
              <a:buNone/>
            </a:pPr>
            <a:r>
              <a:rPr lang="en-US" sz="1600" b="1" smtClean="0"/>
              <a:t>PASSCODE: </a:t>
            </a:r>
            <a:r>
              <a:rPr lang="en-US" sz="1600" smtClean="0"/>
              <a:t>275 694 38</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normAutofit fontScale="90000"/>
          </a:bodyPr>
          <a:lstStyle/>
          <a:p>
            <a:r>
              <a:rPr lang="en-US" dirty="0" smtClean="0"/>
              <a:t>Genetic Testing in Psychiatry: What Can We Recommend to Clinicians and the Public?</a:t>
            </a:r>
            <a:endParaRPr lang="en-US" dirty="0"/>
          </a:p>
        </p:txBody>
      </p:sp>
      <p:sp>
        <p:nvSpPr>
          <p:cNvPr id="3" name="Subtitle 2"/>
          <p:cNvSpPr>
            <a:spLocks noGrp="1"/>
          </p:cNvSpPr>
          <p:nvPr>
            <p:ph type="subTitle" idx="1"/>
          </p:nvPr>
        </p:nvSpPr>
        <p:spPr/>
        <p:txBody>
          <a:bodyPr>
            <a:normAutofit fontScale="85000" lnSpcReduction="10000"/>
          </a:bodyPr>
          <a:lstStyle/>
          <a:p>
            <a:r>
              <a:rPr lang="en-US" dirty="0" smtClean="0"/>
              <a:t>Francis J McMahon</a:t>
            </a:r>
          </a:p>
          <a:p>
            <a:r>
              <a:rPr lang="en-US" dirty="0" smtClean="0"/>
              <a:t>Chief, Human Genetics Branch, NIMH</a:t>
            </a:r>
          </a:p>
          <a:p>
            <a:r>
              <a:rPr lang="en-US" dirty="0" smtClean="0"/>
              <a:t>President, International Society of Psychiatric Genetics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Potential Uses of Genetic Testing in Psychiatry</a:t>
            </a:r>
            <a:endParaRPr lang="en-US" dirty="0"/>
          </a:p>
        </p:txBody>
      </p:sp>
      <p:sp>
        <p:nvSpPr>
          <p:cNvPr id="3" name="Content Placeholder 2"/>
          <p:cNvSpPr>
            <a:spLocks noGrp="1"/>
          </p:cNvSpPr>
          <p:nvPr>
            <p:ph idx="1"/>
          </p:nvPr>
        </p:nvSpPr>
        <p:spPr/>
        <p:txBody>
          <a:bodyPr/>
          <a:lstStyle/>
          <a:p>
            <a:r>
              <a:rPr lang="en-US" dirty="0" smtClean="0"/>
              <a:t>Differential diagnosis</a:t>
            </a:r>
          </a:p>
          <a:p>
            <a:r>
              <a:rPr lang="en-US" dirty="0" smtClean="0"/>
              <a:t>Prediction of treatment outcomes</a:t>
            </a:r>
          </a:p>
          <a:p>
            <a:r>
              <a:rPr lang="en-US" dirty="0" smtClean="0"/>
              <a:t>Identification of high-risk individuals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Relevant Questions</a:t>
            </a:r>
            <a:endParaRPr lang="en-US" dirty="0"/>
          </a:p>
        </p:txBody>
      </p:sp>
      <p:sp>
        <p:nvSpPr>
          <p:cNvPr id="3" name="Content Placeholder 2"/>
          <p:cNvSpPr>
            <a:spLocks noGrp="1"/>
          </p:cNvSpPr>
          <p:nvPr>
            <p:ph idx="1"/>
          </p:nvPr>
        </p:nvSpPr>
        <p:spPr/>
        <p:txBody>
          <a:bodyPr>
            <a:normAutofit fontScale="92500"/>
          </a:bodyPr>
          <a:lstStyle/>
          <a:p>
            <a:r>
              <a:rPr lang="en-US" dirty="0" smtClean="0"/>
              <a:t>Can the marker be genotyped reliably?</a:t>
            </a:r>
          </a:p>
          <a:p>
            <a:r>
              <a:rPr lang="en-US" dirty="0" smtClean="0"/>
              <a:t>How </a:t>
            </a:r>
            <a:r>
              <a:rPr lang="en-US" b="1" dirty="0" smtClean="0"/>
              <a:t>valid</a:t>
            </a:r>
            <a:r>
              <a:rPr lang="en-US" dirty="0" smtClean="0"/>
              <a:t> is the association on which the marker is based?</a:t>
            </a:r>
          </a:p>
          <a:p>
            <a:pPr lvl="1"/>
            <a:r>
              <a:rPr lang="en-US" dirty="0" smtClean="0"/>
              <a:t>Sample size</a:t>
            </a:r>
          </a:p>
          <a:p>
            <a:pPr lvl="1"/>
            <a:r>
              <a:rPr lang="en-US" dirty="0" smtClean="0"/>
              <a:t>Replication</a:t>
            </a:r>
          </a:p>
          <a:p>
            <a:pPr lvl="1"/>
            <a:r>
              <a:rPr lang="en-US" dirty="0" smtClean="0"/>
              <a:t>Functional?</a:t>
            </a:r>
          </a:p>
          <a:p>
            <a:r>
              <a:rPr lang="en-US" dirty="0" smtClean="0"/>
              <a:t>Does the test result have any clinical utility?</a:t>
            </a:r>
          </a:p>
          <a:p>
            <a:pPr lvl="1"/>
            <a:r>
              <a:rPr lang="en-US" dirty="0" smtClean="0"/>
              <a:t>Effect size</a:t>
            </a:r>
          </a:p>
          <a:p>
            <a:pPr lvl="1"/>
            <a:r>
              <a:rPr lang="en-US" dirty="0" smtClean="0"/>
              <a:t>Unique information?</a:t>
            </a:r>
          </a:p>
          <a:p>
            <a:pPr lvl="1"/>
            <a:r>
              <a:rPr lang="en-US" dirty="0" smtClean="0"/>
              <a:t>Do alternative treatments/diagnoses exist?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Genetic Testing is Already Here in Psychiatry</a:t>
            </a:r>
            <a:endParaRPr lang="en-US" dirty="0"/>
          </a:p>
        </p:txBody>
      </p:sp>
      <p:sp>
        <p:nvSpPr>
          <p:cNvPr id="3" name="Content Placeholder 2"/>
          <p:cNvSpPr>
            <a:spLocks noGrp="1"/>
          </p:cNvSpPr>
          <p:nvPr>
            <p:ph idx="1"/>
          </p:nvPr>
        </p:nvSpPr>
        <p:spPr/>
        <p:txBody>
          <a:bodyPr>
            <a:normAutofit/>
          </a:bodyPr>
          <a:lstStyle/>
          <a:p>
            <a:r>
              <a:rPr lang="en-US" dirty="0" smtClean="0"/>
              <a:t>Commercial panels marketed to psychiatrists and psychologists, e.g.,</a:t>
            </a:r>
          </a:p>
          <a:p>
            <a:pPr lvl="1"/>
            <a:r>
              <a:rPr lang="en-US" dirty="0" smtClean="0"/>
              <a:t>Recurrent CNV’s associated with </a:t>
            </a:r>
            <a:r>
              <a:rPr lang="en-US" dirty="0"/>
              <a:t>d</a:t>
            </a:r>
            <a:r>
              <a:rPr lang="en-US" dirty="0" smtClean="0"/>
              <a:t>evelopmental disorders</a:t>
            </a:r>
          </a:p>
          <a:p>
            <a:pPr lvl="1"/>
            <a:r>
              <a:rPr lang="en-US" dirty="0" err="1" smtClean="0"/>
              <a:t>Cytochrome</a:t>
            </a:r>
            <a:r>
              <a:rPr lang="en-US" dirty="0" smtClean="0"/>
              <a:t> p450 markers</a:t>
            </a:r>
          </a:p>
          <a:p>
            <a:pPr lvl="1"/>
            <a:r>
              <a:rPr lang="en-US" dirty="0" smtClean="0"/>
              <a:t>SERT LPR</a:t>
            </a:r>
          </a:p>
          <a:p>
            <a:r>
              <a:rPr lang="en-US" dirty="0" smtClean="0"/>
              <a:t>Direct marketing to patients and their relatives </a:t>
            </a:r>
          </a:p>
          <a:p>
            <a:pPr lvl="1"/>
            <a:r>
              <a:rPr lang="en-US" dirty="0" smtClean="0"/>
              <a:t>SNP arrays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Kinds of Genetic Variation Currently Subject to Testing</a:t>
            </a:r>
            <a:endParaRPr lang="en-US" dirty="0"/>
          </a:p>
        </p:txBody>
      </p:sp>
      <p:sp>
        <p:nvSpPr>
          <p:cNvPr id="3" name="Content Placeholder 2"/>
          <p:cNvSpPr>
            <a:spLocks noGrp="1"/>
          </p:cNvSpPr>
          <p:nvPr>
            <p:ph idx="1"/>
          </p:nvPr>
        </p:nvSpPr>
        <p:spPr/>
        <p:txBody>
          <a:bodyPr/>
          <a:lstStyle/>
          <a:p>
            <a:r>
              <a:rPr lang="en-US" dirty="0" smtClean="0"/>
              <a:t>Common risk alleles (</a:t>
            </a:r>
            <a:r>
              <a:rPr lang="en-US" dirty="0" err="1" smtClean="0"/>
              <a:t>eg</a:t>
            </a:r>
            <a:r>
              <a:rPr lang="en-US" dirty="0" smtClean="0"/>
              <a:t> APOE4, GWAS hits)</a:t>
            </a:r>
          </a:p>
          <a:p>
            <a:r>
              <a:rPr lang="en-US" dirty="0" smtClean="0"/>
              <a:t>CNVs</a:t>
            </a:r>
          </a:p>
          <a:p>
            <a:pPr lvl="1"/>
            <a:r>
              <a:rPr lang="en-US" dirty="0" smtClean="0"/>
              <a:t>Recurrent</a:t>
            </a:r>
          </a:p>
          <a:p>
            <a:pPr lvl="1"/>
            <a:r>
              <a:rPr lang="en-US" dirty="0" smtClean="0"/>
              <a:t>De novo</a:t>
            </a:r>
          </a:p>
          <a:p>
            <a:r>
              <a:rPr lang="en-US" dirty="0" smtClean="0"/>
              <a:t>Rarer risk alleles (</a:t>
            </a:r>
            <a:r>
              <a:rPr lang="en-US" dirty="0" err="1" smtClean="0"/>
              <a:t>eg</a:t>
            </a:r>
            <a:r>
              <a:rPr lang="en-US" dirty="0" smtClean="0"/>
              <a:t> PKU)</a:t>
            </a:r>
          </a:p>
          <a:p>
            <a:r>
              <a:rPr lang="en-US" dirty="0" smtClean="0"/>
              <a:t>Expanded repeats (</a:t>
            </a:r>
            <a:r>
              <a:rPr lang="en-US" dirty="0" err="1" smtClean="0"/>
              <a:t>eg</a:t>
            </a:r>
            <a:r>
              <a:rPr lang="en-US" dirty="0" smtClean="0"/>
              <a:t> HT)</a:t>
            </a:r>
          </a:p>
          <a:p>
            <a:r>
              <a:rPr lang="en-US" dirty="0" smtClean="0"/>
              <a:t>(Traditional </a:t>
            </a:r>
            <a:r>
              <a:rPr lang="en-US" dirty="0" err="1" smtClean="0"/>
              <a:t>cytogenetics</a:t>
            </a:r>
            <a:r>
              <a:rPr lang="en-US" dirty="0" smtClean="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Should the Psychiatric Genetics Community Weigh-in?</a:t>
            </a:r>
            <a:endParaRPr lang="en-US" dirty="0"/>
          </a:p>
        </p:txBody>
      </p:sp>
      <p:graphicFrame>
        <p:nvGraphicFramePr>
          <p:cNvPr id="5" name="Content Placeholder 4"/>
          <p:cNvGraphicFramePr>
            <a:graphicFrameLocks noGrp="1"/>
          </p:cNvGraphicFramePr>
          <p:nvPr>
            <p:ph idx="1"/>
          </p:nvPr>
        </p:nvGraphicFramePr>
        <p:xfrm>
          <a:off x="533400" y="2590800"/>
          <a:ext cx="4114800" cy="2763520"/>
        </p:xfrm>
        <a:graphic>
          <a:graphicData uri="http://schemas.openxmlformats.org/drawingml/2006/table">
            <a:tbl>
              <a:tblPr firstRow="1" bandRow="1">
                <a:tableStyleId>{93296810-A885-4BE3-A3E7-6D5BEEA58F35}</a:tableStyleId>
              </a:tblPr>
              <a:tblGrid>
                <a:gridCol w="4114800"/>
              </a:tblGrid>
              <a:tr h="370840">
                <a:tc>
                  <a:txBody>
                    <a:bodyPr/>
                    <a:lstStyle/>
                    <a:p>
                      <a:pPr algn="ctr"/>
                      <a:r>
                        <a:rPr lang="en-US" dirty="0" smtClean="0"/>
                        <a:t>NO</a:t>
                      </a:r>
                      <a:endParaRPr lang="en-US" dirty="0"/>
                    </a:p>
                  </a:txBody>
                  <a:tcPr/>
                </a:tc>
              </a:tr>
              <a:tr h="370840">
                <a:tc>
                  <a:txBody>
                    <a:bodyPr/>
                    <a:lstStyle/>
                    <a:p>
                      <a:r>
                        <a:rPr lang="en-US" dirty="0" smtClean="0"/>
                        <a:t>It is too early to discuss</a:t>
                      </a:r>
                      <a:r>
                        <a:rPr lang="en-US" baseline="0" dirty="0" smtClean="0"/>
                        <a:t> testing</a:t>
                      </a:r>
                      <a:endParaRPr lang="en-US" dirty="0"/>
                    </a:p>
                  </a:txBody>
                  <a:tcPr/>
                </a:tc>
              </a:tr>
              <a:tr h="370840">
                <a:tc>
                  <a:txBody>
                    <a:bodyPr/>
                    <a:lstStyle/>
                    <a:p>
                      <a:r>
                        <a:rPr lang="en-US" dirty="0" smtClean="0"/>
                        <a:t>We</a:t>
                      </a:r>
                      <a:r>
                        <a:rPr lang="en-US" baseline="0" dirty="0" smtClean="0"/>
                        <a:t> have too little data</a:t>
                      </a:r>
                      <a:endParaRPr lang="en-US" dirty="0"/>
                    </a:p>
                  </a:txBody>
                  <a:tcPr/>
                </a:tc>
              </a:tr>
              <a:tr h="370840">
                <a:tc>
                  <a:txBody>
                    <a:bodyPr/>
                    <a:lstStyle/>
                    <a:p>
                      <a:r>
                        <a:rPr lang="en-US" dirty="0" smtClean="0"/>
                        <a:t>We are</a:t>
                      </a:r>
                      <a:r>
                        <a:rPr lang="en-US" baseline="0" dirty="0" smtClean="0"/>
                        <a:t> not all clinicians</a:t>
                      </a:r>
                      <a:endParaRPr lang="en-US" dirty="0"/>
                    </a:p>
                  </a:txBody>
                  <a:tcPr/>
                </a:tc>
              </a:tr>
              <a:tr h="304800">
                <a:tc>
                  <a:txBody>
                    <a:bodyPr/>
                    <a:lstStyle/>
                    <a:p>
                      <a:r>
                        <a:rPr lang="en-US" dirty="0" smtClean="0"/>
                        <a:t>Information</a:t>
                      </a:r>
                      <a:r>
                        <a:rPr lang="en-US" baseline="0" dirty="0" smtClean="0"/>
                        <a:t> for patients should come from their doctors</a:t>
                      </a:r>
                      <a:endParaRPr lang="en-US" dirty="0"/>
                    </a:p>
                  </a:txBody>
                  <a:tcPr/>
                </a:tc>
              </a:tr>
              <a:tr h="370840">
                <a:tc>
                  <a:txBody>
                    <a:bodyPr/>
                    <a:lstStyle/>
                    <a:p>
                      <a:r>
                        <a:rPr lang="en-US" dirty="0" smtClean="0"/>
                        <a:t>Our colleagues in human/medical genetics are doing it already</a:t>
                      </a:r>
                      <a:endParaRPr lang="en-US" dirty="0"/>
                    </a:p>
                  </a:txBody>
                  <a:tcPr/>
                </a:tc>
              </a:tr>
            </a:tbl>
          </a:graphicData>
        </a:graphic>
      </p:graphicFrame>
      <p:graphicFrame>
        <p:nvGraphicFramePr>
          <p:cNvPr id="6" name="Table 5"/>
          <p:cNvGraphicFramePr>
            <a:graphicFrameLocks noGrp="1"/>
          </p:cNvGraphicFramePr>
          <p:nvPr/>
        </p:nvGraphicFramePr>
        <p:xfrm>
          <a:off x="4648200" y="2590800"/>
          <a:ext cx="4114800" cy="3032760"/>
        </p:xfrm>
        <a:graphic>
          <a:graphicData uri="http://schemas.openxmlformats.org/drawingml/2006/table">
            <a:tbl>
              <a:tblPr firstRow="1" bandRow="1">
                <a:tableStyleId>{F5AB1C69-6EDB-4FF4-983F-18BD219EF322}</a:tableStyleId>
              </a:tblPr>
              <a:tblGrid>
                <a:gridCol w="4114800"/>
              </a:tblGrid>
              <a:tr h="370840">
                <a:tc>
                  <a:txBody>
                    <a:bodyPr/>
                    <a:lstStyle/>
                    <a:p>
                      <a:pPr algn="ctr"/>
                      <a:r>
                        <a:rPr lang="en-US" dirty="0" smtClean="0"/>
                        <a:t>YES</a:t>
                      </a:r>
                      <a:endParaRPr lang="en-US" dirty="0"/>
                    </a:p>
                  </a:txBody>
                  <a:tcPr/>
                </a:tc>
              </a:tr>
              <a:tr h="370840">
                <a:tc>
                  <a:txBody>
                    <a:bodyPr/>
                    <a:lstStyle/>
                    <a:p>
                      <a:r>
                        <a:rPr lang="en-US" dirty="0" smtClean="0"/>
                        <a:t>Genetic</a:t>
                      </a:r>
                      <a:r>
                        <a:rPr lang="en-US" baseline="0" dirty="0" smtClean="0"/>
                        <a:t> testing is being marked and used</a:t>
                      </a:r>
                      <a:endParaRPr lang="en-US" dirty="0"/>
                    </a:p>
                  </a:txBody>
                  <a:tcPr/>
                </a:tc>
              </a:tr>
              <a:tr h="370840">
                <a:tc>
                  <a:txBody>
                    <a:bodyPr/>
                    <a:lstStyle/>
                    <a:p>
                      <a:r>
                        <a:rPr lang="en-US" dirty="0" smtClean="0"/>
                        <a:t>We have the expertise</a:t>
                      </a:r>
                      <a:endParaRPr lang="en-US" dirty="0"/>
                    </a:p>
                  </a:txBody>
                  <a:tcPr/>
                </a:tc>
              </a:tr>
              <a:tr h="370840">
                <a:tc>
                  <a:txBody>
                    <a:bodyPr/>
                    <a:lstStyle/>
                    <a:p>
                      <a:r>
                        <a:rPr lang="en-US" dirty="0" smtClean="0"/>
                        <a:t>Clinicians want/need help</a:t>
                      </a:r>
                      <a:endParaRPr lang="en-US" dirty="0"/>
                    </a:p>
                  </a:txBody>
                  <a:tcPr/>
                </a:tc>
              </a:tr>
              <a:tr h="304800">
                <a:tc>
                  <a:txBody>
                    <a:bodyPr/>
                    <a:lstStyle/>
                    <a:p>
                      <a:r>
                        <a:rPr lang="en-US" dirty="0" smtClean="0"/>
                        <a:t>Patients are confused/misinformed</a:t>
                      </a:r>
                    </a:p>
                    <a:p>
                      <a:endParaRPr lang="en-US" dirty="0"/>
                    </a:p>
                  </a:txBody>
                  <a:tcPr/>
                </a:tc>
              </a:tr>
              <a:tr h="370840">
                <a:tc>
                  <a:txBody>
                    <a:bodyPr/>
                    <a:lstStyle/>
                    <a:p>
                      <a:r>
                        <a:rPr lang="en-US" dirty="0" smtClean="0"/>
                        <a:t>Psychiatric</a:t>
                      </a:r>
                      <a:r>
                        <a:rPr lang="en-US" baseline="0" dirty="0" smtClean="0"/>
                        <a:t> disorders pose unique issues for genetic tests</a:t>
                      </a:r>
                      <a:endParaRPr 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137</TotalTime>
  <Words>498</Words>
  <Application>Microsoft Office PowerPoint</Application>
  <PresentationFormat>On-screen Show (4:3)</PresentationFormat>
  <Paragraphs>116</Paragraphs>
  <Slides>12</Slides>
  <Notes>1</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Foundry</vt:lpstr>
      <vt:lpstr>PGC Worldwide Lab Call Details</vt:lpstr>
      <vt:lpstr>Lines are Muted NOW</vt:lpstr>
      <vt:lpstr>UPCOMING PGC Worldwide Lab</vt:lpstr>
      <vt:lpstr>Genetic Testing in Psychiatry: What Can We Recommend to Clinicians and the Public?</vt:lpstr>
      <vt:lpstr>Potential Uses of Genetic Testing in Psychiatry</vt:lpstr>
      <vt:lpstr>Relevant Questions</vt:lpstr>
      <vt:lpstr>Genetic Testing is Already Here in Psychiatry</vt:lpstr>
      <vt:lpstr>Kinds of Genetic Variation Currently Subject to Testing</vt:lpstr>
      <vt:lpstr>Should the Psychiatric Genetics Community Weigh-in?</vt:lpstr>
      <vt:lpstr>ISPG Genetic Testing Task Forces</vt:lpstr>
      <vt:lpstr>Contentious Points</vt:lpstr>
      <vt:lpstr>Conclusions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PGC Worldwide Lab Call Details</dc:title>
  <dc:creator>mcmahonf</dc:creator>
  <cp:lastModifiedBy>Corey</cp:lastModifiedBy>
  <cp:revision>1</cp:revision>
  <dcterms:created xsi:type="dcterms:W3CDTF">2013-05-09T13:48:33Z</dcterms:created>
  <dcterms:modified xsi:type="dcterms:W3CDTF">2013-05-09T17:28:32Z</dcterms:modified>
</cp:coreProperties>
</file>