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70" r:id="rId3"/>
    <p:sldMasterId id="2147483681" r:id="rId4"/>
    <p:sldMasterId id="2147483693" r:id="rId5"/>
    <p:sldMasterId id="2147483705" r:id="rId6"/>
    <p:sldMasterId id="2147483717" r:id="rId7"/>
    <p:sldMasterId id="2147483729" r:id="rId8"/>
  </p:sldMasterIdLst>
  <p:notesMasterIdLst>
    <p:notesMasterId r:id="rId91"/>
  </p:notesMasterIdLst>
  <p:sldIdLst>
    <p:sldId id="554" r:id="rId9"/>
    <p:sldId id="555" r:id="rId10"/>
    <p:sldId id="557" r:id="rId11"/>
    <p:sldId id="449" r:id="rId12"/>
    <p:sldId id="450" r:id="rId13"/>
    <p:sldId id="451" r:id="rId14"/>
    <p:sldId id="452" r:id="rId15"/>
    <p:sldId id="507" r:id="rId16"/>
    <p:sldId id="508" r:id="rId17"/>
    <p:sldId id="509" r:id="rId18"/>
    <p:sldId id="511" r:id="rId19"/>
    <p:sldId id="510" r:id="rId20"/>
    <p:sldId id="512" r:id="rId21"/>
    <p:sldId id="486" r:id="rId22"/>
    <p:sldId id="513" r:id="rId23"/>
    <p:sldId id="476" r:id="rId24"/>
    <p:sldId id="427" r:id="rId25"/>
    <p:sldId id="514" r:id="rId26"/>
    <p:sldId id="516" r:id="rId27"/>
    <p:sldId id="517" r:id="rId28"/>
    <p:sldId id="518" r:id="rId29"/>
    <p:sldId id="531" r:id="rId30"/>
    <p:sldId id="533" r:id="rId31"/>
    <p:sldId id="534" r:id="rId32"/>
    <p:sldId id="535" r:id="rId33"/>
    <p:sldId id="536" r:id="rId34"/>
    <p:sldId id="537" r:id="rId35"/>
    <p:sldId id="538" r:id="rId36"/>
    <p:sldId id="539" r:id="rId37"/>
    <p:sldId id="540" r:id="rId38"/>
    <p:sldId id="541" r:id="rId39"/>
    <p:sldId id="542" r:id="rId40"/>
    <p:sldId id="543" r:id="rId41"/>
    <p:sldId id="544" r:id="rId42"/>
    <p:sldId id="545" r:id="rId43"/>
    <p:sldId id="547" r:id="rId44"/>
    <p:sldId id="548" r:id="rId45"/>
    <p:sldId id="549" r:id="rId46"/>
    <p:sldId id="550" r:id="rId47"/>
    <p:sldId id="551" r:id="rId48"/>
    <p:sldId id="552" r:id="rId49"/>
    <p:sldId id="546" r:id="rId50"/>
    <p:sldId id="455" r:id="rId51"/>
    <p:sldId id="456" r:id="rId52"/>
    <p:sldId id="484" r:id="rId53"/>
    <p:sldId id="482" r:id="rId54"/>
    <p:sldId id="459" r:id="rId55"/>
    <p:sldId id="460" r:id="rId56"/>
    <p:sldId id="475" r:id="rId57"/>
    <p:sldId id="505" r:id="rId58"/>
    <p:sldId id="463" r:id="rId59"/>
    <p:sldId id="422" r:id="rId60"/>
    <p:sldId id="479" r:id="rId61"/>
    <p:sldId id="390" r:id="rId62"/>
    <p:sldId id="464" r:id="rId63"/>
    <p:sldId id="351" r:id="rId64"/>
    <p:sldId id="350" r:id="rId65"/>
    <p:sldId id="428" r:id="rId66"/>
    <p:sldId id="429" r:id="rId67"/>
    <p:sldId id="430" r:id="rId68"/>
    <p:sldId id="487" r:id="rId69"/>
    <p:sldId id="488" r:id="rId70"/>
    <p:sldId id="489" r:id="rId71"/>
    <p:sldId id="490" r:id="rId72"/>
    <p:sldId id="515" r:id="rId73"/>
    <p:sldId id="491" r:id="rId74"/>
    <p:sldId id="492" r:id="rId75"/>
    <p:sldId id="493" r:id="rId76"/>
    <p:sldId id="494" r:id="rId77"/>
    <p:sldId id="495" r:id="rId78"/>
    <p:sldId id="496" r:id="rId79"/>
    <p:sldId id="497" r:id="rId80"/>
    <p:sldId id="498" r:id="rId81"/>
    <p:sldId id="499" r:id="rId82"/>
    <p:sldId id="500" r:id="rId83"/>
    <p:sldId id="501" r:id="rId84"/>
    <p:sldId id="502" r:id="rId85"/>
    <p:sldId id="503" r:id="rId86"/>
    <p:sldId id="504" r:id="rId87"/>
    <p:sldId id="343" r:id="rId88"/>
    <p:sldId id="553" r:id="rId89"/>
    <p:sldId id="558"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79" autoAdjust="0"/>
    <p:restoredTop sz="94660"/>
  </p:normalViewPr>
  <p:slideViewPr>
    <p:cSldViewPr snapToGrid="0" snapToObjects="1">
      <p:cViewPr>
        <p:scale>
          <a:sx n="95" d="100"/>
          <a:sy n="95" d="100"/>
        </p:scale>
        <p:origin x="-53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in%20HD:Users:ripke:Dropbox:pgc-samples:scz:scz_wave2_0712:daner_PGC_SCZ30:PGC_SCZ_freeze_1012_share:sample_breakdow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en-US" sz="3200" dirty="0" smtClean="0"/>
              <a:t>25,785 Cases</a:t>
            </a:r>
            <a:endParaRPr lang="en-US" sz="3200" dirty="0"/>
          </a:p>
        </c:rich>
      </c:tx>
      <c:layout>
        <c:manualLayout>
          <c:xMode val="edge"/>
          <c:yMode val="edge"/>
          <c:x val="2.38044697645345E-2"/>
          <c:y val="0.212359522379963"/>
        </c:manualLayout>
      </c:layout>
      <c:overlay val="0"/>
    </c:title>
    <c:autoTitleDeleted val="0"/>
    <c:plotArea>
      <c:layout>
        <c:manualLayout>
          <c:layoutTarget val="inner"/>
          <c:xMode val="edge"/>
          <c:yMode val="edge"/>
          <c:x val="0.33830358411844103"/>
          <c:y val="0.120730321056756"/>
          <c:w val="0.63258703870395305"/>
          <c:h val="0.85174159270880401"/>
        </c:manualLayout>
      </c:layout>
      <c:doughnutChart>
        <c:varyColors val="1"/>
        <c:ser>
          <c:idx val="0"/>
          <c:order val="0"/>
          <c:tx>
            <c:strRef>
              <c:f>plots!$B$1</c:f>
              <c:strCache>
                <c:ptCount val="1"/>
                <c:pt idx="0">
                  <c:v>cases</c:v>
                </c:pt>
              </c:strCache>
            </c:strRef>
          </c:tx>
          <c:dPt>
            <c:idx val="0"/>
            <c:bubble3D val="0"/>
            <c:spPr>
              <a:solidFill>
                <a:schemeClr val="accent1"/>
              </a:solidFill>
            </c:spPr>
          </c:dPt>
          <c:cat>
            <c:strRef>
              <c:f>plots!$A$2:$A$12</c:f>
              <c:strCache>
                <c:ptCount val="11"/>
                <c:pt idx="0">
                  <c:v>PGC stage1</c:v>
                </c:pt>
                <c:pt idx="1">
                  <c:v>Clozapin UK</c:v>
                </c:pt>
                <c:pt idx="2">
                  <c:v>Sweden wave2-6</c:v>
                </c:pt>
                <c:pt idx="3">
                  <c:v>BONN wave2</c:v>
                </c:pt>
                <c:pt idx="4">
                  <c:v>Irish WTCCC2</c:v>
                </c:pt>
                <c:pt idx="5">
                  <c:v>JJ Pharma</c:v>
                </c:pt>
                <c:pt idx="6">
                  <c:v>Ashkenazi</c:v>
                </c:pt>
                <c:pt idx="7">
                  <c:v>Bulgarian Trios</c:v>
                </c:pt>
                <c:pt idx="8">
                  <c:v>Pfizer</c:v>
                </c:pt>
                <c:pt idx="9">
                  <c:v>Norway wave2</c:v>
                </c:pt>
                <c:pt idx="10">
                  <c:v>EGCU - Estonia</c:v>
                </c:pt>
              </c:strCache>
            </c:strRef>
          </c:cat>
          <c:val>
            <c:numRef>
              <c:f>plots!$B$2:$B$12</c:f>
              <c:numCache>
                <c:formatCode>General</c:formatCode>
                <c:ptCount val="11"/>
                <c:pt idx="0">
                  <c:v>8382</c:v>
                </c:pt>
                <c:pt idx="1">
                  <c:v>6035</c:v>
                </c:pt>
                <c:pt idx="2">
                  <c:v>4783</c:v>
                </c:pt>
                <c:pt idx="3">
                  <c:v>1338</c:v>
                </c:pt>
                <c:pt idx="4">
                  <c:v>1293</c:v>
                </c:pt>
                <c:pt idx="5">
                  <c:v>1223</c:v>
                </c:pt>
                <c:pt idx="6">
                  <c:v>894</c:v>
                </c:pt>
                <c:pt idx="7">
                  <c:v>649</c:v>
                </c:pt>
                <c:pt idx="8">
                  <c:v>577</c:v>
                </c:pt>
                <c:pt idx="9">
                  <c:v>377</c:v>
                </c:pt>
                <c:pt idx="10">
                  <c:v>234</c:v>
                </c:pt>
              </c:numCache>
            </c:numRef>
          </c:val>
        </c:ser>
        <c:dLbls>
          <c:showLegendKey val="0"/>
          <c:showVal val="0"/>
          <c:showCatName val="0"/>
          <c:showSerName val="0"/>
          <c:showPercent val="0"/>
          <c:showBubbleSize val="0"/>
          <c:showLeaderLines val="1"/>
        </c:dLbls>
        <c:firstSliceAng val="291"/>
        <c:holeSize val="50"/>
      </c:doughnutChart>
    </c:plotArea>
    <c:plotVisOnly val="1"/>
    <c:dispBlanksAs val="gap"/>
    <c:showDLblsOverMax val="0"/>
  </c:chart>
  <c:spPr>
    <a:scene3d>
      <a:camera prst="orthographicFront"/>
      <a:lightRig rig="threePt" dir="t"/>
    </a:scene3d>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Sheet1!$A$35</c:f>
              <c:strCache>
                <c:ptCount val="1"/>
                <c:pt idx="0">
                  <c:v>Case</c:v>
                </c:pt>
              </c:strCache>
            </c:strRef>
          </c:tx>
          <c:invertIfNegative val="0"/>
          <c:cat>
            <c:numRef>
              <c:f>Sheet1!$D$37:$D$42</c:f>
              <c:numCache>
                <c:formatCode>General</c:formatCode>
                <c:ptCount val="6"/>
                <c:pt idx="0">
                  <c:v>2</c:v>
                </c:pt>
                <c:pt idx="1">
                  <c:v>3</c:v>
                </c:pt>
                <c:pt idx="2">
                  <c:v>4</c:v>
                </c:pt>
                <c:pt idx="3">
                  <c:v>5</c:v>
                </c:pt>
                <c:pt idx="4">
                  <c:v>6</c:v>
                </c:pt>
                <c:pt idx="5">
                  <c:v>7</c:v>
                </c:pt>
              </c:numCache>
            </c:numRef>
          </c:cat>
          <c:val>
            <c:numRef>
              <c:f>Sheet1!$A$37:$A$42</c:f>
              <c:numCache>
                <c:formatCode>General</c:formatCode>
                <c:ptCount val="6"/>
                <c:pt idx="0">
                  <c:v>54</c:v>
                </c:pt>
                <c:pt idx="1">
                  <c:v>15</c:v>
                </c:pt>
                <c:pt idx="2">
                  <c:v>5</c:v>
                </c:pt>
                <c:pt idx="3">
                  <c:v>4</c:v>
                </c:pt>
                <c:pt idx="4">
                  <c:v>1</c:v>
                </c:pt>
                <c:pt idx="5">
                  <c:v>2</c:v>
                </c:pt>
              </c:numCache>
            </c:numRef>
          </c:val>
        </c:ser>
        <c:ser>
          <c:idx val="1"/>
          <c:order val="1"/>
          <c:tx>
            <c:strRef>
              <c:f>Sheet1!$B$35</c:f>
              <c:strCache>
                <c:ptCount val="1"/>
                <c:pt idx="0">
                  <c:v>Control</c:v>
                </c:pt>
              </c:strCache>
            </c:strRef>
          </c:tx>
          <c:invertIfNegative val="0"/>
          <c:cat>
            <c:numRef>
              <c:f>Sheet1!$D$37:$D$42</c:f>
              <c:numCache>
                <c:formatCode>General</c:formatCode>
                <c:ptCount val="6"/>
                <c:pt idx="0">
                  <c:v>2</c:v>
                </c:pt>
                <c:pt idx="1">
                  <c:v>3</c:v>
                </c:pt>
                <c:pt idx="2">
                  <c:v>4</c:v>
                </c:pt>
                <c:pt idx="3">
                  <c:v>5</c:v>
                </c:pt>
                <c:pt idx="4">
                  <c:v>6</c:v>
                </c:pt>
                <c:pt idx="5">
                  <c:v>7</c:v>
                </c:pt>
              </c:numCache>
            </c:numRef>
          </c:cat>
          <c:val>
            <c:numRef>
              <c:f>Sheet1!$B$37:$B$42</c:f>
              <c:numCache>
                <c:formatCode>General</c:formatCode>
                <c:ptCount val="6"/>
                <c:pt idx="0">
                  <c:v>52</c:v>
                </c:pt>
                <c:pt idx="1">
                  <c:v>8</c:v>
                </c:pt>
                <c:pt idx="2">
                  <c:v>4</c:v>
                </c:pt>
                <c:pt idx="3">
                  <c:v>1</c:v>
                </c:pt>
                <c:pt idx="4">
                  <c:v>0</c:v>
                </c:pt>
                <c:pt idx="5">
                  <c:v>1</c:v>
                </c:pt>
              </c:numCache>
            </c:numRef>
          </c:val>
        </c:ser>
        <c:dLbls>
          <c:showLegendKey val="0"/>
          <c:showVal val="0"/>
          <c:showCatName val="0"/>
          <c:showSerName val="0"/>
          <c:showPercent val="0"/>
          <c:showBubbleSize val="0"/>
        </c:dLbls>
        <c:gapWidth val="150"/>
        <c:axId val="107200896"/>
        <c:axId val="107202432"/>
      </c:barChart>
      <c:catAx>
        <c:axId val="107200896"/>
        <c:scaling>
          <c:orientation val="minMax"/>
        </c:scaling>
        <c:delete val="0"/>
        <c:axPos val="b"/>
        <c:numFmt formatCode="General" sourceLinked="1"/>
        <c:majorTickMark val="out"/>
        <c:minorTickMark val="none"/>
        <c:tickLblPos val="nextTo"/>
        <c:crossAx val="107202432"/>
        <c:crosses val="autoZero"/>
        <c:auto val="1"/>
        <c:lblAlgn val="ctr"/>
        <c:lblOffset val="100"/>
        <c:noMultiLvlLbl val="0"/>
      </c:catAx>
      <c:valAx>
        <c:axId val="107202432"/>
        <c:scaling>
          <c:orientation val="minMax"/>
        </c:scaling>
        <c:delete val="0"/>
        <c:axPos val="l"/>
        <c:numFmt formatCode="General" sourceLinked="1"/>
        <c:majorTickMark val="out"/>
        <c:minorTickMark val="none"/>
        <c:tickLblPos val="nextTo"/>
        <c:crossAx val="107200896"/>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B1766-A230-6D4E-A66E-1B6A42838A96}" type="datetimeFigureOut">
              <a:rPr lang="en-US" smtClean="0"/>
              <a:pPr/>
              <a:t>1/10/2013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3619FE-5CCD-5E40-9A82-76B5A6448F56}" type="slidenum">
              <a:rPr lang="en-US" smtClean="0"/>
              <a:pPr/>
              <a:t>‹#›</a:t>
            </a:fld>
            <a:endParaRPr lang="en-US"/>
          </a:p>
        </p:txBody>
      </p:sp>
    </p:spTree>
    <p:extLst>
      <p:ext uri="{BB962C8B-B14F-4D97-AF65-F5344CB8AC3E}">
        <p14:creationId xmlns:p14="http://schemas.microsoft.com/office/powerpoint/2010/main" val="21540730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EE3C1A-C16E-B848-BF1D-51E8DD7931F5}" type="slidenum">
              <a:rPr lang="en-US" sz="1200"/>
              <a:pPr eaLnBrk="1" hangingPunct="1"/>
              <a:t>5</a:t>
            </a:fld>
            <a:endParaRPr lang="en-US" sz="1200"/>
          </a:p>
        </p:txBody>
      </p:sp>
      <p:sp>
        <p:nvSpPr>
          <p:cNvPr id="23554" name="Rectangle 1026"/>
          <p:cNvSpPr>
            <a:spLocks noGrp="1" noRot="1" noChangeAspect="1" noChangeArrowheads="1" noTextEdit="1"/>
          </p:cNvSpPr>
          <p:nvPr>
            <p:ph type="sldImg"/>
          </p:nvPr>
        </p:nvSpPr>
        <p:spPr>
          <a:ln/>
        </p:spPr>
      </p:sp>
      <p:sp>
        <p:nvSpPr>
          <p:cNvPr id="235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39CC02-BF28-214A-8FA9-04984DD12EAA}" type="slidenum">
              <a:rPr lang="en-US" sz="1200">
                <a:solidFill>
                  <a:srgbClr val="1F497D"/>
                </a:solidFill>
                <a:latin typeface="Calibri" charset="0"/>
              </a:rPr>
              <a:pPr eaLnBrk="1" hangingPunct="1"/>
              <a:t>45</a:t>
            </a:fld>
            <a:endParaRPr lang="en-US" sz="1200">
              <a:solidFill>
                <a:srgbClr val="1F497D"/>
              </a:solidFill>
              <a:latin typeface="Calibri" charset="0"/>
            </a:endParaRPr>
          </a:p>
        </p:txBody>
      </p:sp>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AU">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p:spPr>
        <p:txBody>
          <a:bodyPr/>
          <a:lstStyle/>
          <a:p>
            <a:pPr>
              <a:buFont typeface="Times New Roman" pitchFamily="18" charset="0"/>
              <a:buNone/>
            </a:pPr>
            <a:fld id="{C3E3AD6C-48F4-43F1-8781-C52C43630872}" type="slidenum">
              <a:rPr lang="en-US" smtClean="0">
                <a:cs typeface="Lucida Sans Unicode" pitchFamily="34" charset="0"/>
              </a:rPr>
              <a:pPr>
                <a:buFont typeface="Times New Roman" pitchFamily="18" charset="0"/>
                <a:buNone/>
              </a:pPr>
              <a:t>46</a:t>
            </a:fld>
            <a:endParaRPr lang="en-US" smtClean="0">
              <a:cs typeface="Lucida Sans Unicode" pitchFamily="34" charset="0"/>
            </a:endParaRPr>
          </a:p>
        </p:txBody>
      </p:sp>
      <p:sp>
        <p:nvSpPr>
          <p:cNvPr id="22531" name="Rectangle 1"/>
          <p:cNvSpPr>
            <a:spLocks noGrp="1" noRot="1" noChangeAspect="1" noChangeArrowheads="1" noTextEdit="1"/>
          </p:cNvSpPr>
          <p:nvPr>
            <p:ph type="sldImg"/>
          </p:nvPr>
        </p:nvSpPr>
        <p:spPr>
          <a:xfrm>
            <a:off x="1143000" y="693738"/>
            <a:ext cx="4565650" cy="3424237"/>
          </a:xfrm>
          <a:solidFill>
            <a:srgbClr val="FFFFFF"/>
          </a:solidFill>
          <a:ln>
            <a:solidFill>
              <a:srgbClr val="000000"/>
            </a:solidFill>
            <a:miter lim="800000"/>
          </a:ln>
        </p:spPr>
      </p:sp>
      <p:sp>
        <p:nvSpPr>
          <p:cNvPr id="22532" name="Rectangle 2"/>
          <p:cNvSpPr>
            <a:spLocks noGrp="1" noChangeArrowheads="1"/>
          </p:cNvSpPr>
          <p:nvPr>
            <p:ph type="body" idx="1"/>
          </p:nvPr>
        </p:nvSpPr>
        <p:spPr>
          <a:xfrm>
            <a:off x="686360" y="4342535"/>
            <a:ext cx="5481078" cy="4026477"/>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 Lander!!</a:t>
            </a:r>
            <a:endParaRPr lang="en-US" dirty="0"/>
          </a:p>
        </p:txBody>
      </p:sp>
      <p:sp>
        <p:nvSpPr>
          <p:cNvPr id="4" name="Slide Number Placeholder 3"/>
          <p:cNvSpPr>
            <a:spLocks noGrp="1"/>
          </p:cNvSpPr>
          <p:nvPr>
            <p:ph type="sldNum" sz="quarter" idx="10"/>
          </p:nvPr>
        </p:nvSpPr>
        <p:spPr/>
        <p:txBody>
          <a:bodyPr/>
          <a:lstStyle/>
          <a:p>
            <a:fld id="{8489E379-5963-C342-9BA9-F16E2B32BE82}" type="slidenum">
              <a:rPr lang="en-US" smtClean="0"/>
              <a:t>48</a:t>
            </a:fld>
            <a:endParaRPr lang="en-US"/>
          </a:p>
        </p:txBody>
      </p:sp>
    </p:spTree>
    <p:extLst>
      <p:ext uri="{BB962C8B-B14F-4D97-AF65-F5344CB8AC3E}">
        <p14:creationId xmlns:p14="http://schemas.microsoft.com/office/powerpoint/2010/main" val="307847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 Lander!!</a:t>
            </a:r>
            <a:endParaRPr lang="en-US" dirty="0"/>
          </a:p>
        </p:txBody>
      </p:sp>
      <p:sp>
        <p:nvSpPr>
          <p:cNvPr id="4" name="Slide Number Placeholder 3"/>
          <p:cNvSpPr>
            <a:spLocks noGrp="1"/>
          </p:cNvSpPr>
          <p:nvPr>
            <p:ph type="sldNum" sz="quarter" idx="10"/>
          </p:nvPr>
        </p:nvSpPr>
        <p:spPr/>
        <p:txBody>
          <a:bodyPr/>
          <a:lstStyle/>
          <a:p>
            <a:fld id="{8489E379-5963-C342-9BA9-F16E2B32BE82}" type="slidenum">
              <a:rPr lang="en-US" smtClean="0"/>
              <a:t>51</a:t>
            </a:fld>
            <a:endParaRPr lang="en-US"/>
          </a:p>
        </p:txBody>
      </p:sp>
    </p:spTree>
    <p:extLst>
      <p:ext uri="{BB962C8B-B14F-4D97-AF65-F5344CB8AC3E}">
        <p14:creationId xmlns:p14="http://schemas.microsoft.com/office/powerpoint/2010/main" val="3078475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 Lander!!</a:t>
            </a:r>
            <a:endParaRPr lang="en-US" dirty="0"/>
          </a:p>
        </p:txBody>
      </p:sp>
      <p:sp>
        <p:nvSpPr>
          <p:cNvPr id="4" name="Slide Number Placeholder 3"/>
          <p:cNvSpPr>
            <a:spLocks noGrp="1"/>
          </p:cNvSpPr>
          <p:nvPr>
            <p:ph type="sldNum" sz="quarter" idx="10"/>
          </p:nvPr>
        </p:nvSpPr>
        <p:spPr/>
        <p:txBody>
          <a:bodyPr/>
          <a:lstStyle/>
          <a:p>
            <a:fld id="{8489E379-5963-C342-9BA9-F16E2B32BE82}" type="slidenum">
              <a:rPr lang="en-US" smtClean="0"/>
              <a:t>53</a:t>
            </a:fld>
            <a:endParaRPr lang="en-US"/>
          </a:p>
        </p:txBody>
      </p:sp>
    </p:spTree>
    <p:extLst>
      <p:ext uri="{BB962C8B-B14F-4D97-AF65-F5344CB8AC3E}">
        <p14:creationId xmlns:p14="http://schemas.microsoft.com/office/powerpoint/2010/main" val="3078475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a:lstStyle/>
          <a:p>
            <a:fld id="{AB6C42E7-70F4-214B-B888-859C08FAC09C}" type="slidenum">
              <a:rPr lang="en-US">
                <a:solidFill>
                  <a:srgbClr val="000000"/>
                </a:solidFill>
                <a:latin typeface="Calibri" pitchFamily="34" charset="0"/>
              </a:rPr>
              <a:pPr/>
              <a:t>65</a:t>
            </a:fld>
            <a:endParaRPr lang="en-US">
              <a:solidFill>
                <a:srgbClr val="000000"/>
              </a:solidFill>
              <a:latin typeface="Calibri"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lIns="91430" tIns="45714" rIns="91430" bIns="45714" numCol="1" anchor="t" anchorCtr="0" compatLnSpc="1">
            <a:prstTxWarp prst="textNoShape">
              <a:avLst/>
            </a:prstTxWarp>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b="1" dirty="0" smtClean="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p:cNvSpPr>
          <p:nvPr>
            <p:ph type="sldImg"/>
          </p:nvPr>
        </p:nvSpPr>
        <p:spPr>
          <a:xfrm>
            <a:off x="1144588" y="685800"/>
            <a:ext cx="4568825" cy="3427413"/>
          </a:xfrm>
          <a:solidFill>
            <a:srgbClr val="FFFFFF"/>
          </a:solidFill>
          <a:ln/>
        </p:spPr>
      </p:sp>
      <p:sp>
        <p:nvSpPr>
          <p:cNvPr id="72707" name="Rectangle 3"/>
          <p:cNvSpPr>
            <a:spLocks noGrp="1" noChangeArrowheads="1"/>
          </p:cNvSpPr>
          <p:nvPr>
            <p:ph type="body" idx="1"/>
          </p:nvPr>
        </p:nvSpPr>
        <p:spPr>
          <a:xfrm>
            <a:off x="685800" y="4343400"/>
            <a:ext cx="5486400" cy="41116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FDFF7E-E718-B341-B6C1-8E20BC0E81AC}" type="slidenum">
              <a:rPr lang="en-US" sz="1200"/>
              <a:pPr eaLnBrk="1" hangingPunct="1"/>
              <a:t>8</a:t>
            </a:fld>
            <a:endParaRPr lang="en-US" sz="1200"/>
          </a:p>
        </p:txBody>
      </p:sp>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8BBB8D2-0749-514B-932C-F6B465EC7A36}" type="slidenum">
              <a:rPr lang="en-US" sz="1200"/>
              <a:pPr algn="r" eaLnBrk="1" hangingPunct="1"/>
              <a:t>8</a:t>
            </a:fld>
            <a:endParaRPr 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220E66-0342-AF46-BF69-5FD1448B8766}" type="slidenum">
              <a:rPr lang="en-US" sz="1200">
                <a:solidFill>
                  <a:prstClr val="black"/>
                </a:solidFill>
              </a:rPr>
              <a:pPr eaLnBrk="1" hangingPunct="1"/>
              <a:t>10</a:t>
            </a:fld>
            <a:endParaRPr lang="en-US" sz="1200">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We today have 47 regions confirmed for T2D and Crohns -- up from 5 two years ago.  </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We need a high throughput approach to go from a locus to genes and mutations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367D26-7380-1645-A413-080CDA477664}" type="slidenum">
              <a:rPr lang="en-US" sz="1200"/>
              <a:pPr eaLnBrk="1" hangingPunct="1"/>
              <a:t>11</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53DBA9-C3D1-1849-A1B2-FF677DF45987}" type="slidenum">
              <a:rPr lang="en-US" sz="1200">
                <a:solidFill>
                  <a:prstClr val="black"/>
                </a:solidFill>
              </a:rPr>
              <a:pPr eaLnBrk="1" hangingPunct="1"/>
              <a:t>12</a:t>
            </a:fld>
            <a:endParaRPr lang="en-US" sz="1200">
              <a:solidFill>
                <a:prstClr val="black"/>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DC8AE-810B-0E47-8D50-DB25EA64ED1B}" type="slidenum">
              <a:rPr lang="en-US" sz="1200"/>
              <a:pPr eaLnBrk="1" hangingPunct="1"/>
              <a:t>21</a:t>
            </a:fld>
            <a:endParaRPr lang="en-US" sz="1200"/>
          </a:p>
        </p:txBody>
      </p:sp>
      <p:sp>
        <p:nvSpPr>
          <p:cNvPr id="25602" name="Rectangle 2"/>
          <p:cNvSpPr>
            <a:spLocks noGrp="1" noRot="1" noChangeAspec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What I am not showing here is that the method also allows us to score individual proteins in the network. This is relevant to most loci, which contain numerous genes.</a:t>
            </a:r>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B7EEA0-1235-A84D-88AF-844D7BD89369}" type="slidenum">
              <a:rPr lang="en-US" sz="1200"/>
              <a:pPr eaLnBrk="1" hangingPunct="1"/>
              <a:t>26</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F497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50EB9-5655-F64B-A66A-BEDDAB73DA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035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6DDC2-0301-234F-9B4D-98A2A0093F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45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F14428-8AF4-C24F-8CC5-0045830A3D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842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E62F5C-EDCB-4245-BC43-843ED939CF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246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968743-13F8-AE48-9F86-783F7934A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0118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E41BB7-0F4F-0A47-81CA-6FA29F43E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517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CAA428-412D-E34B-B475-FA6D5B8E8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787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04E07A-EEE7-104D-8610-005BB621AF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59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8EDD72-A6C3-FA40-8DB3-3AF3CC7A4C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44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B03095-7F96-C54F-9A47-47DEBC571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531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16007C-F881-AB4F-91E6-F50BE02B2A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341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50EB9-5655-F64B-A66A-BEDDAB73DA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391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6DDC2-0301-234F-9B4D-98A2A0093F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271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F14428-8AF4-C24F-8CC5-0045830A3D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3736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E62F5C-EDCB-4245-BC43-843ED939CF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647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968743-13F8-AE48-9F86-783F7934A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530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E41BB7-0F4F-0A47-81CA-6FA29F43E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87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CAA428-412D-E34B-B475-FA6D5B8E8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4048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04E07A-EEE7-104D-8610-005BB621AF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8363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8EDD72-A6C3-FA40-8DB3-3AF3CC7A4C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4835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B03095-7F96-C54F-9A47-47DEBC571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310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16007C-F881-AB4F-91E6-F50BE02B2A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2399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24AE40-1E85-B24F-A701-E299014D1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265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DF518F-73F8-7A4A-B7D0-0CC8B301D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79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637B0-E34C-F347-B8FB-DEE0D0F19B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763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AEFC53-2F13-5C46-8C72-281C8776A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7681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9C01B38-3BF3-2340-B33B-86D39EE11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026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4CACE1-4093-9340-9A7F-773EE6BAD8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6739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2EEFBC-BF08-2E41-B0B4-FB509FA115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23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7023AC-B4D6-FD4A-A4A8-3826C35F8E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94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B7321E-B680-F147-B8F3-5C3143CE2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0586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8DD287-95D0-B24D-B47D-9F07CB6D94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220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5A9705-7E0E-964F-896A-3EDD5CFF7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774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B526FA-1A04-47D8-9A4B-0B170A5E1D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180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D784D3-3599-406C-8183-C8D4506AD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454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257921-0259-42EC-B643-0DDD05177A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73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514806-747E-4498-A269-26F0538033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08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D14267-AE32-4FA1-BF30-37196D0A3A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827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F68CA2-18C1-41B1-A2AA-EB10B60A7D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31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9F172D9-BBCE-4FAB-B030-51B1A1D02E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562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B54759-4725-46E9-9212-909DCD2FA4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554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32FD19-7E05-4ADB-84B4-9124519DB7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712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B48443-F3A0-4032-804F-A471E77BB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409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89AA89-043F-4610-9DA1-A56552FCB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085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5912152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0217870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587970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srgbClr val="1F497D"/>
              </a:solidFill>
            </a:endParaRPr>
          </a:p>
        </p:txBody>
      </p:sp>
      <p:sp>
        <p:nvSpPr>
          <p:cNvPr id="7" name="Slide Number Placeholder 6"/>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3070004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srgbClr val="1F497D"/>
              </a:solidFill>
            </a:endParaRPr>
          </a:p>
        </p:txBody>
      </p:sp>
      <p:sp>
        <p:nvSpPr>
          <p:cNvPr id="9" name="Slide Number Placeholder 8"/>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00599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srgbClr val="1F497D"/>
              </a:solidFill>
            </a:endParaRPr>
          </a:p>
        </p:txBody>
      </p:sp>
      <p:sp>
        <p:nvSpPr>
          <p:cNvPr id="5" name="Slide Number Placeholder 4"/>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094218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srgbClr val="1F497D"/>
              </a:solidFill>
            </a:endParaRPr>
          </a:p>
        </p:txBody>
      </p:sp>
      <p:sp>
        <p:nvSpPr>
          <p:cNvPr id="4" name="Slide Number Placeholder 3"/>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2379172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srgbClr val="1F497D"/>
              </a:solidFill>
            </a:endParaRPr>
          </a:p>
        </p:txBody>
      </p:sp>
      <p:sp>
        <p:nvSpPr>
          <p:cNvPr id="7" name="Slide Number Placeholder 6"/>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4207315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srgbClr val="1F497D"/>
              </a:solidFill>
            </a:endParaRPr>
          </a:p>
        </p:txBody>
      </p:sp>
      <p:sp>
        <p:nvSpPr>
          <p:cNvPr id="7" name="Slide Number Placeholder 6"/>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449696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solidFill>
                  <a:prstClr val="black"/>
                </a:solidFill>
              </a:rPr>
              <a:pPr/>
              <a:t>1/10/2013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p>
            <a:fld id="{BAC2B023-6AE9-7348-8CE3-8F7A0164A11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16031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BE066D0-6ACB-984C-80D2-9B3FF0961748}" type="datetimeFigureOut">
              <a:rPr lang="en-US" smtClean="0"/>
              <a:pPr/>
              <a:t>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2B023-6AE9-7348-8CE3-8F7A0164A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image" Target="../media/image4.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1.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E4E4"/>
        </a:solidFill>
        <a:effectLst/>
      </p:bgPr>
    </p:bg>
    <p:spTree>
      <p:nvGrpSpPr>
        <p:cNvPr id="1" name=""/>
        <p:cNvGrpSpPr/>
        <p:nvPr/>
      </p:nvGrpSpPr>
      <p:grpSpPr>
        <a:xfrm>
          <a:off x="0" y="0"/>
          <a:ext cx="0" cy="0"/>
          <a:chOff x="0" y="0"/>
          <a:chExt cx="0" cy="0"/>
        </a:xfrm>
      </p:grpSpPr>
      <p:pic>
        <p:nvPicPr>
          <p:cNvPr id="7" name="Picture 6" descr="bg_mpg.png"/>
          <p:cNvPicPr>
            <a:picLocks noChangeAspect="1"/>
          </p:cNvPicPr>
          <p:nvPr/>
        </p:nvPicPr>
        <p:blipFill>
          <a:blip r:embed="rId12">
            <a:alphaModFix/>
            <a:lum bright="15000" contrast="-43000"/>
          </a:blip>
          <a:stretch>
            <a:fillRect/>
          </a:stretch>
        </p:blipFill>
        <p:spPr>
          <a:xfrm>
            <a:off x="0" y="1602041"/>
            <a:ext cx="9144000" cy="432239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173788"/>
            <a:ext cx="2895600" cy="365125"/>
          </a:xfrm>
          <a:prstGeom prst="rect">
            <a:avLst/>
          </a:prstGeom>
        </p:spPr>
        <p:txBody>
          <a:bodyPr vert="horz" lIns="91440" tIns="45720" rIns="91440" bIns="45720" rtlCol="0" anchor="ctr"/>
          <a:lstStyle>
            <a:lvl1pPr algn="ctr">
              <a:defRPr sz="1200">
                <a:solidFill>
                  <a:schemeClr val="tx2"/>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BAC2B023-6AE9-7348-8CE3-8F7A0164A11F}" type="slidenum">
              <a:rPr lang="en-US" smtClean="0"/>
              <a:pPr/>
              <a:t>‹#›</a:t>
            </a:fld>
            <a:endParaRPr lang="en-US" dirty="0"/>
          </a:p>
        </p:txBody>
      </p:sp>
      <p:pic>
        <p:nvPicPr>
          <p:cNvPr id="14338" name="Picture 2"/>
          <p:cNvPicPr>
            <a:picLocks noChangeAspect="1" noChangeArrowheads="1"/>
          </p:cNvPicPr>
          <p:nvPr/>
        </p:nvPicPr>
        <p:blipFill>
          <a:blip r:embed="rId13"/>
          <a:srcRect/>
          <a:stretch>
            <a:fillRect/>
          </a:stretch>
        </p:blipFill>
        <p:spPr bwMode="auto">
          <a:xfrm>
            <a:off x="6894512" y="6172200"/>
            <a:ext cx="2249488" cy="685800"/>
          </a:xfrm>
          <a:prstGeom prst="rect">
            <a:avLst/>
          </a:prstGeom>
          <a:noFill/>
          <a:ln w="9525">
            <a:noFill/>
            <a:miter lim="800000"/>
            <a:headEnd/>
            <a:tailEnd/>
          </a:ln>
        </p:spPr>
      </p:pic>
      <p:pic>
        <p:nvPicPr>
          <p:cNvPr id="14339" name="Picture 3"/>
          <p:cNvPicPr>
            <a:picLocks noChangeAspect="1" noChangeArrowheads="1"/>
          </p:cNvPicPr>
          <p:nvPr/>
        </p:nvPicPr>
        <p:blipFill>
          <a:blip r:embed="rId14"/>
          <a:srcRect/>
          <a:stretch>
            <a:fillRect/>
          </a:stretch>
        </p:blipFill>
        <p:spPr bwMode="auto">
          <a:xfrm>
            <a:off x="5541962" y="6173788"/>
            <a:ext cx="1352550" cy="684212"/>
          </a:xfrm>
          <a:prstGeom prst="rect">
            <a:avLst/>
          </a:prstGeom>
          <a:noFill/>
          <a:ln w="9525">
            <a:noFill/>
            <a:miter lim="800000"/>
            <a:headEnd/>
            <a:tailEnd/>
          </a:ln>
        </p:spPr>
      </p:pic>
      <p:pic>
        <p:nvPicPr>
          <p:cNvPr id="14340" name="Picture 4"/>
          <p:cNvPicPr>
            <a:picLocks noChangeAspect="1" noChangeArrowheads="1"/>
          </p:cNvPicPr>
          <p:nvPr/>
        </p:nvPicPr>
        <p:blipFill>
          <a:blip r:embed="rId15"/>
          <a:srcRect/>
          <a:stretch>
            <a:fillRect/>
          </a:stretch>
        </p:blipFill>
        <p:spPr bwMode="auto">
          <a:xfrm>
            <a:off x="3427412" y="6173788"/>
            <a:ext cx="2114550"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457200" rtl="0" eaLnBrk="1" latinLnBrk="0" hangingPunct="1">
        <a:spcBef>
          <a:spcPct val="0"/>
        </a:spcBef>
        <a:buNone/>
        <a:defRPr sz="4400"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E4E4"/>
        </a:solidFill>
        <a:effectLst/>
      </p:bgPr>
    </p:bg>
    <p:spTree>
      <p:nvGrpSpPr>
        <p:cNvPr id="1" name=""/>
        <p:cNvGrpSpPr/>
        <p:nvPr/>
      </p:nvGrpSpPr>
      <p:grpSpPr>
        <a:xfrm>
          <a:off x="0" y="0"/>
          <a:ext cx="0" cy="0"/>
          <a:chOff x="0" y="0"/>
          <a:chExt cx="0" cy="0"/>
        </a:xfrm>
      </p:grpSpPr>
      <p:pic>
        <p:nvPicPr>
          <p:cNvPr id="7" name="Picture 6" descr="bg_mpg.png"/>
          <p:cNvPicPr>
            <a:picLocks noChangeAspect="1"/>
          </p:cNvPicPr>
          <p:nvPr/>
        </p:nvPicPr>
        <p:blipFill>
          <a:blip r:embed="rId12">
            <a:alphaModFix/>
            <a:lum bright="15000" contrast="-43000"/>
          </a:blip>
          <a:stretch>
            <a:fillRect/>
          </a:stretch>
        </p:blipFill>
        <p:spPr>
          <a:xfrm>
            <a:off x="0" y="1602041"/>
            <a:ext cx="9144000" cy="4570159"/>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173788"/>
            <a:ext cx="2895600" cy="365125"/>
          </a:xfrm>
          <a:prstGeom prst="rect">
            <a:avLst/>
          </a:prstGeom>
        </p:spPr>
        <p:txBody>
          <a:bodyPr vert="horz" lIns="91440" tIns="45720" rIns="91440" bIns="45720" rtlCol="0" anchor="ctr"/>
          <a:lstStyle>
            <a:lvl1pPr algn="ctr">
              <a:defRPr sz="1200">
                <a:solidFill>
                  <a:schemeClr val="tx2"/>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BAC2B023-6AE9-7348-8CE3-8F7A0164A11F}" type="slidenum">
              <a:rPr lang="en-US" smtClean="0"/>
              <a:pPr/>
              <a:t>‹#›</a:t>
            </a:fld>
            <a:endParaRPr lang="en-US" dirty="0"/>
          </a:p>
        </p:txBody>
      </p:sp>
      <p:pic>
        <p:nvPicPr>
          <p:cNvPr id="14338" name="Picture 2"/>
          <p:cNvPicPr>
            <a:picLocks noChangeAspect="1" noChangeArrowheads="1"/>
          </p:cNvPicPr>
          <p:nvPr/>
        </p:nvPicPr>
        <p:blipFill>
          <a:blip r:embed="rId13"/>
          <a:srcRect/>
          <a:stretch>
            <a:fillRect/>
          </a:stretch>
        </p:blipFill>
        <p:spPr bwMode="auto">
          <a:xfrm>
            <a:off x="6894512" y="6172200"/>
            <a:ext cx="2249488" cy="685800"/>
          </a:xfrm>
          <a:prstGeom prst="rect">
            <a:avLst/>
          </a:prstGeom>
          <a:noFill/>
          <a:ln w="9525">
            <a:noFill/>
            <a:miter lim="800000"/>
            <a:headEnd/>
            <a:tailEnd/>
          </a:ln>
        </p:spPr>
      </p:pic>
      <p:pic>
        <p:nvPicPr>
          <p:cNvPr id="14339" name="Picture 3"/>
          <p:cNvPicPr>
            <a:picLocks noChangeAspect="1" noChangeArrowheads="1"/>
          </p:cNvPicPr>
          <p:nvPr/>
        </p:nvPicPr>
        <p:blipFill>
          <a:blip r:embed="rId14"/>
          <a:srcRect/>
          <a:stretch>
            <a:fillRect/>
          </a:stretch>
        </p:blipFill>
        <p:spPr bwMode="auto">
          <a:xfrm>
            <a:off x="5541962" y="6173788"/>
            <a:ext cx="1352550" cy="684212"/>
          </a:xfrm>
          <a:prstGeom prst="rect">
            <a:avLst/>
          </a:prstGeom>
          <a:noFill/>
          <a:ln w="9525">
            <a:noFill/>
            <a:miter lim="800000"/>
            <a:headEnd/>
            <a:tailEnd/>
          </a:ln>
        </p:spPr>
      </p:pic>
      <p:pic>
        <p:nvPicPr>
          <p:cNvPr id="14340" name="Picture 4"/>
          <p:cNvPicPr>
            <a:picLocks noChangeAspect="1" noChangeArrowheads="1"/>
          </p:cNvPicPr>
          <p:nvPr/>
        </p:nvPicPr>
        <p:blipFill>
          <a:blip r:embed="rId15"/>
          <a:srcRect/>
          <a:stretch>
            <a:fillRect/>
          </a:stretch>
        </p:blipFill>
        <p:spPr bwMode="auto">
          <a:xfrm>
            <a:off x="3427412" y="6173788"/>
            <a:ext cx="2114550"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ctr" defTabSz="457200" rtl="0" eaLnBrk="1" latinLnBrk="0" hangingPunct="1">
        <a:spcBef>
          <a:spcPct val="0"/>
        </a:spcBef>
        <a:buNone/>
        <a:defRPr sz="4400"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4E4E4"/>
        </a:solidFill>
        <a:effectLst/>
      </p:bgPr>
    </p:bg>
    <p:spTree>
      <p:nvGrpSpPr>
        <p:cNvPr id="1" name=""/>
        <p:cNvGrpSpPr/>
        <p:nvPr/>
      </p:nvGrpSpPr>
      <p:grpSpPr>
        <a:xfrm>
          <a:off x="0" y="0"/>
          <a:ext cx="0" cy="0"/>
          <a:chOff x="0" y="0"/>
          <a:chExt cx="0" cy="0"/>
        </a:xfrm>
      </p:grpSpPr>
      <p:pic>
        <p:nvPicPr>
          <p:cNvPr id="7" name="Picture 6" descr="bg_mpg.png"/>
          <p:cNvPicPr>
            <a:picLocks noChangeAspect="1"/>
          </p:cNvPicPr>
          <p:nvPr/>
        </p:nvPicPr>
        <p:blipFill>
          <a:blip r:embed="rId12">
            <a:alphaModFix/>
            <a:lum bright="15000" contrast="-43000"/>
          </a:blip>
          <a:stretch>
            <a:fillRect/>
          </a:stretch>
        </p:blipFill>
        <p:spPr>
          <a:xfrm>
            <a:off x="0" y="1602041"/>
            <a:ext cx="9144000" cy="4570159"/>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173788"/>
            <a:ext cx="2895600" cy="365125"/>
          </a:xfrm>
          <a:prstGeom prst="rect">
            <a:avLst/>
          </a:prstGeom>
        </p:spPr>
        <p:txBody>
          <a:bodyPr vert="horz" lIns="91440" tIns="45720" rIns="91440" bIns="45720" rtlCol="0" anchor="ctr"/>
          <a:lstStyle>
            <a:lvl1pPr algn="ctr">
              <a:defRPr sz="1200">
                <a:solidFill>
                  <a:schemeClr val="tx2"/>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BAC2B023-6AE9-7348-8CE3-8F7A0164A11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xStyles>
    <p:titleStyle>
      <a:lvl1pPr algn="ctr" defTabSz="457200" rtl="0" eaLnBrk="1" latinLnBrk="0" hangingPunct="1">
        <a:spcBef>
          <a:spcPct val="0"/>
        </a:spcBef>
        <a:buNone/>
        <a:defRPr sz="4400"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1B7F4673-6ECF-0945-947A-AD5C6B5E85B1}"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161545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1B7F4673-6ECF-0945-947A-AD5C6B5E85B1}"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6197950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515F53AB-E08D-0A4A-9D51-6C97A04CC766}"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6730184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fontAlgn="base">
              <a:spcBef>
                <a:spcPct val="0"/>
              </a:spcBef>
              <a:spcAft>
                <a:spcPct val="0"/>
              </a:spcAft>
              <a:defRPr/>
            </a:pPr>
            <a:fld id="{333E61B4-40EE-4A33-A336-454B3D166614}"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809882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4E4E4"/>
        </a:solidFill>
        <a:effectLst/>
      </p:bgPr>
    </p:bg>
    <p:spTree>
      <p:nvGrpSpPr>
        <p:cNvPr id="1" name=""/>
        <p:cNvGrpSpPr/>
        <p:nvPr/>
      </p:nvGrpSpPr>
      <p:grpSpPr>
        <a:xfrm>
          <a:off x="0" y="0"/>
          <a:ext cx="0" cy="0"/>
          <a:chOff x="0" y="0"/>
          <a:chExt cx="0" cy="0"/>
        </a:xfrm>
      </p:grpSpPr>
      <p:pic>
        <p:nvPicPr>
          <p:cNvPr id="7" name="Picture 6" descr="bg_mpg.png"/>
          <p:cNvPicPr>
            <a:picLocks noChangeAspect="1"/>
          </p:cNvPicPr>
          <p:nvPr/>
        </p:nvPicPr>
        <p:blipFill>
          <a:blip r:embed="rId12">
            <a:alphaModFix/>
            <a:lum bright="15000" contrast="-43000"/>
          </a:blip>
          <a:stretch>
            <a:fillRect/>
          </a:stretch>
        </p:blipFill>
        <p:spPr>
          <a:xfrm>
            <a:off x="0" y="1602041"/>
            <a:ext cx="9144000" cy="4570159"/>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173788"/>
            <a:ext cx="2895600" cy="365125"/>
          </a:xfrm>
          <a:prstGeom prst="rect">
            <a:avLst/>
          </a:prstGeom>
        </p:spPr>
        <p:txBody>
          <a:bodyPr vert="horz" lIns="91440" tIns="45720" rIns="91440" bIns="45720" rtlCol="0" anchor="ctr"/>
          <a:lstStyle>
            <a:lvl1pPr algn="ctr">
              <a:defRPr sz="1200">
                <a:solidFill>
                  <a:schemeClr val="tx2"/>
                </a:solidFill>
                <a:latin typeface="Arial"/>
                <a:cs typeface="Arial"/>
              </a:defRPr>
            </a:lvl1pPr>
          </a:lstStyle>
          <a:p>
            <a:endParaRPr lang="en-US" dirty="0">
              <a:solidFill>
                <a:srgbClr val="1F497D"/>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BAC2B023-6AE9-7348-8CE3-8F7A0164A11F}"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98254757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txStyles>
    <p:titleStyle>
      <a:lvl1pPr algn="ctr" defTabSz="457200" rtl="0" eaLnBrk="1" latinLnBrk="0" hangingPunct="1">
        <a:spcBef>
          <a:spcPct val="0"/>
        </a:spcBef>
        <a:buNone/>
        <a:defRPr sz="4400"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tconferencing.com/globalaccess/?bid=256_public" TargetMode="External"/><Relationship Id="rId2" Type="http://schemas.openxmlformats.org/officeDocument/2006/relationships/hyperlink" Target="http://www.btconferencing.com/globalaccess/?bid=75_public" TargetMode="Externa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emf"/><Relationship Id="rId2" Type="http://schemas.openxmlformats.org/officeDocument/2006/relationships/slideLayout" Target="../slideLayouts/slideLayout48.xml"/><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5" Type="http://schemas.openxmlformats.org/officeDocument/2006/relationships/oleObject" Target="../embeddings/oleObject1.bin"/><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3.png"/><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2.png"/><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vmlDrawing" Target="../drawings/vmlDrawing3.vml"/><Relationship Id="rId5" Type="http://schemas.openxmlformats.org/officeDocument/2006/relationships/image" Target="../media/image54.png"/><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vmlDrawing" Target="../drawings/vmlDrawing4.vml"/><Relationship Id="rId5" Type="http://schemas.openxmlformats.org/officeDocument/2006/relationships/image" Target="../media/image55.png"/><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2.xml"/><Relationship Id="rId4" Type="http://schemas.openxmlformats.org/officeDocument/2006/relationships/image" Target="../media/image88.emf"/></Relationships>
</file>

<file path=ppt/slides/_rels/slide7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2.xml"/><Relationship Id="rId4" Type="http://schemas.openxmlformats.org/officeDocument/2006/relationships/image" Target="../media/image88.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xml"/><Relationship Id="rId1" Type="http://schemas.openxmlformats.org/officeDocument/2006/relationships/vmlDrawing" Target="../drawings/vmlDrawing5.vml"/><Relationship Id="rId5" Type="http://schemas.openxmlformats.org/officeDocument/2006/relationships/image" Target="../media/image89.png"/><Relationship Id="rId4" Type="http://schemas.openxmlformats.org/officeDocument/2006/relationships/package" Target="../embeddings/Microsoft_Word_Document1.docx"/></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2.xml"/><Relationship Id="rId1" Type="http://schemas.openxmlformats.org/officeDocument/2006/relationships/vmlDrawing" Target="../drawings/vmlDrawing6.vml"/><Relationship Id="rId5" Type="http://schemas.openxmlformats.org/officeDocument/2006/relationships/image" Target="../media/image90.emf"/><Relationship Id="rId4" Type="http://schemas.openxmlformats.org/officeDocument/2006/relationships/package" Target="../embeddings/Microsoft_Word_Document2.docx"/></Relationships>
</file>

<file path=ppt/slides/_rels/slide7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5"/>
          <p:cNvSpPr>
            <a:spLocks noGrp="1"/>
          </p:cNvSpPr>
          <p:nvPr>
            <p:ph type="title"/>
          </p:nvPr>
        </p:nvSpPr>
        <p:spPr/>
        <p:txBody>
          <a:bodyPr/>
          <a:lstStyle/>
          <a:p>
            <a:r>
              <a:rPr lang="en-US" smtClean="0"/>
              <a:t>PGC Worldwide Lab Call Details</a:t>
            </a:r>
          </a:p>
        </p:txBody>
      </p:sp>
      <p:sp>
        <p:nvSpPr>
          <p:cNvPr id="2051" name="Content Placeholder 6"/>
          <p:cNvSpPr>
            <a:spLocks noGrp="1"/>
          </p:cNvSpPr>
          <p:nvPr>
            <p:ph idx="1"/>
          </p:nvPr>
        </p:nvSpPr>
        <p:spPr>
          <a:xfrm>
            <a:off x="457200" y="1371600"/>
            <a:ext cx="8229600" cy="5140325"/>
          </a:xfrm>
        </p:spPr>
        <p:txBody>
          <a:bodyPr/>
          <a:lstStyle/>
          <a:p>
            <a:pPr marL="0" indent="0">
              <a:lnSpc>
                <a:spcPct val="80000"/>
              </a:lnSpc>
              <a:buFontTx/>
              <a:buNone/>
            </a:pPr>
            <a:r>
              <a:rPr lang="en-US" sz="1600" b="1" dirty="0" smtClean="0"/>
              <a:t>DATE:   </a:t>
            </a:r>
            <a:r>
              <a:rPr lang="en-US" sz="1600" dirty="0" smtClean="0"/>
              <a:t>	Friday, January 11</a:t>
            </a:r>
            <a:r>
              <a:rPr lang="en-US" sz="1600" baseline="30000" dirty="0" smtClean="0"/>
              <a:t>th</a:t>
            </a:r>
            <a:r>
              <a:rPr lang="en-US" sz="1600" dirty="0" smtClean="0"/>
              <a:t>, 2013</a:t>
            </a:r>
          </a:p>
          <a:p>
            <a:pPr marL="0" indent="0">
              <a:lnSpc>
                <a:spcPct val="80000"/>
              </a:lnSpc>
              <a:buFontTx/>
              <a:buNone/>
            </a:pPr>
            <a:r>
              <a:rPr lang="en-US" sz="1600" b="1" dirty="0" smtClean="0"/>
              <a:t>PRESENTER:   </a:t>
            </a:r>
            <a:r>
              <a:rPr lang="en-US" sz="1600" dirty="0" smtClean="0"/>
              <a:t>Mark Daly, PhD, Chief Analytic and Translational Genetics Unit MGH</a:t>
            </a:r>
          </a:p>
          <a:p>
            <a:pPr marL="0" indent="0">
              <a:lnSpc>
                <a:spcPct val="80000"/>
              </a:lnSpc>
              <a:buFontTx/>
              <a:buNone/>
            </a:pPr>
            <a:r>
              <a:rPr lang="en-US" sz="1600" b="1" dirty="0" smtClean="0"/>
              <a:t>TITLE:     </a:t>
            </a:r>
            <a:r>
              <a:rPr lang="en-US" sz="1600" dirty="0"/>
              <a:t>“Looking ahead in gene discovery for psychiatric disorders - lessons </a:t>
            </a:r>
            <a:r>
              <a:rPr lang="en-US" sz="1600" dirty="0" smtClean="0"/>
              <a:t>from</a:t>
            </a:r>
          </a:p>
          <a:p>
            <a:pPr marL="0" indent="0">
              <a:lnSpc>
                <a:spcPct val="80000"/>
              </a:lnSpc>
              <a:buFontTx/>
              <a:buNone/>
            </a:pPr>
            <a:r>
              <a:rPr lang="en-US" sz="1600"/>
              <a:t>	</a:t>
            </a:r>
            <a:r>
              <a:rPr lang="en-US" sz="1600" smtClean="0"/>
              <a:t> </a:t>
            </a:r>
            <a:r>
              <a:rPr lang="en-US" sz="1600" dirty="0"/>
              <a:t>GWAS and sequencing in autism and inflammatory bowel disease</a:t>
            </a:r>
            <a:r>
              <a:rPr lang="en-US" sz="1600" dirty="0" smtClean="0"/>
              <a:t>”</a:t>
            </a:r>
          </a:p>
          <a:p>
            <a:pPr marL="0" indent="0">
              <a:lnSpc>
                <a:spcPct val="80000"/>
              </a:lnSpc>
              <a:buFontTx/>
              <a:buNone/>
            </a:pPr>
            <a:endParaRPr lang="en-US" sz="1600" b="1" dirty="0"/>
          </a:p>
          <a:p>
            <a:pPr marL="0" indent="0">
              <a:lnSpc>
                <a:spcPct val="80000"/>
              </a:lnSpc>
              <a:buFontTx/>
              <a:buNone/>
            </a:pPr>
            <a:r>
              <a:rPr lang="en-US" sz="1600" b="1" dirty="0" smtClean="0"/>
              <a:t>START</a:t>
            </a:r>
            <a:r>
              <a:rPr lang="en-US" sz="1600" b="1" dirty="0" smtClean="0"/>
              <a:t>:  	</a:t>
            </a:r>
            <a:r>
              <a:rPr lang="en-US" sz="1600" dirty="0" smtClean="0"/>
              <a:t>We will begin promptly on the hour.</a:t>
            </a:r>
          </a:p>
          <a:p>
            <a:pPr marL="0" indent="0">
              <a:lnSpc>
                <a:spcPct val="80000"/>
              </a:lnSpc>
              <a:buFontTx/>
              <a:buNone/>
            </a:pPr>
            <a:r>
              <a:rPr lang="en-US" sz="1600" dirty="0" smtClean="0"/>
              <a:t>    		1000 EST - US East Coast</a:t>
            </a:r>
          </a:p>
          <a:p>
            <a:pPr marL="0" indent="0">
              <a:lnSpc>
                <a:spcPct val="80000"/>
              </a:lnSpc>
              <a:buFontTx/>
              <a:buNone/>
            </a:pPr>
            <a:r>
              <a:rPr lang="en-US" sz="1600" dirty="0" smtClean="0"/>
              <a:t>   		0700 PST - US West Coast</a:t>
            </a:r>
          </a:p>
          <a:p>
            <a:pPr marL="0" indent="0">
              <a:lnSpc>
                <a:spcPct val="80000"/>
              </a:lnSpc>
              <a:buFontTx/>
              <a:buNone/>
            </a:pPr>
            <a:r>
              <a:rPr lang="en-US" sz="1600" dirty="0" smtClean="0"/>
              <a:t>   		1500 GMT - UK</a:t>
            </a:r>
          </a:p>
          <a:p>
            <a:pPr marL="0" indent="0">
              <a:lnSpc>
                <a:spcPct val="80000"/>
              </a:lnSpc>
              <a:buFontTx/>
              <a:buNone/>
            </a:pPr>
            <a:r>
              <a:rPr lang="en-US" sz="1600" dirty="0" smtClean="0"/>
              <a:t>   		1600 CET - Central Europe</a:t>
            </a:r>
          </a:p>
          <a:p>
            <a:pPr marL="0" indent="0">
              <a:lnSpc>
                <a:spcPct val="80000"/>
              </a:lnSpc>
              <a:buFontTx/>
              <a:buNone/>
            </a:pPr>
            <a:r>
              <a:rPr lang="en-US" sz="1600" dirty="0" smtClean="0"/>
              <a:t>    		0200 EDT – Australia (Sat, January 12</a:t>
            </a:r>
            <a:r>
              <a:rPr lang="en-US" sz="1600" baseline="30000" dirty="0" smtClean="0"/>
              <a:t>th</a:t>
            </a:r>
            <a:r>
              <a:rPr lang="en-US" sz="1600" dirty="0" smtClean="0"/>
              <a:t>, 2013)</a:t>
            </a:r>
          </a:p>
          <a:p>
            <a:pPr marL="0" indent="0">
              <a:lnSpc>
                <a:spcPct val="80000"/>
              </a:lnSpc>
              <a:buFontTx/>
              <a:buNone/>
            </a:pPr>
            <a:r>
              <a:rPr lang="en-US" sz="1600" b="1" dirty="0" smtClean="0"/>
              <a:t>DURATION: </a:t>
            </a:r>
            <a:r>
              <a:rPr lang="en-US" sz="1600" dirty="0" smtClean="0"/>
              <a:t>    1 hour</a:t>
            </a:r>
          </a:p>
          <a:p>
            <a:pPr marL="0" indent="0">
              <a:lnSpc>
                <a:spcPct val="80000"/>
              </a:lnSpc>
              <a:buFontTx/>
              <a:buNone/>
            </a:pPr>
            <a:endParaRPr lang="en-US" sz="1600" dirty="0" smtClean="0"/>
          </a:p>
          <a:p>
            <a:pPr marL="0" indent="0">
              <a:lnSpc>
                <a:spcPct val="80000"/>
              </a:lnSpc>
              <a:buFontTx/>
              <a:buNone/>
            </a:pPr>
            <a:r>
              <a:rPr lang="en-US" sz="1600" b="1" dirty="0" smtClean="0"/>
              <a:t>TELEPHONE: </a:t>
            </a:r>
          </a:p>
          <a:p>
            <a:pPr marL="0" indent="0">
              <a:lnSpc>
                <a:spcPct val="80000"/>
              </a:lnSpc>
              <a:buFontTx/>
              <a:buNone/>
            </a:pPr>
            <a:r>
              <a:rPr lang="en-US" sz="1600" dirty="0" smtClean="0"/>
              <a:t>- US Toll free: 1 866 515.2908</a:t>
            </a:r>
          </a:p>
          <a:p>
            <a:pPr marL="0" indent="0">
              <a:lnSpc>
                <a:spcPct val="80000"/>
              </a:lnSpc>
              <a:buFontTx/>
              <a:buNone/>
            </a:pPr>
            <a:r>
              <a:rPr lang="es-ES_tradnl" sz="1600" dirty="0" smtClean="0"/>
              <a:t>- International </a:t>
            </a:r>
            <a:r>
              <a:rPr lang="es-ES_tradnl" sz="1600" dirty="0" err="1" smtClean="0"/>
              <a:t>direct</a:t>
            </a:r>
            <a:r>
              <a:rPr lang="es-ES_tradnl" sz="1600" dirty="0" smtClean="0"/>
              <a:t>: +1 617 399.5122</a:t>
            </a:r>
          </a:p>
          <a:p>
            <a:pPr marL="0" indent="0">
              <a:lnSpc>
                <a:spcPct val="80000"/>
              </a:lnSpc>
              <a:buFontTx/>
              <a:buNone/>
            </a:pPr>
            <a:r>
              <a:rPr lang="es-ES_tradnl" sz="1600" dirty="0" smtClean="0"/>
              <a:t>- </a:t>
            </a:r>
            <a:r>
              <a:rPr lang="es-ES_tradnl" sz="1600" dirty="0" err="1" smtClean="0"/>
              <a:t>Toll</a:t>
            </a:r>
            <a:r>
              <a:rPr lang="es-ES_tradnl" sz="1600" dirty="0" smtClean="0"/>
              <a:t>-free </a:t>
            </a:r>
            <a:r>
              <a:rPr lang="es-ES_tradnl" sz="1600" dirty="0" err="1" smtClean="0"/>
              <a:t>number</a:t>
            </a:r>
            <a:r>
              <a:rPr lang="es-ES_tradnl" sz="1600" dirty="0" smtClean="0"/>
              <a:t>? </a:t>
            </a:r>
            <a:r>
              <a:rPr lang="es-ES_tradnl" sz="1600" dirty="0" err="1" smtClean="0"/>
              <a:t>See</a:t>
            </a:r>
            <a:r>
              <a:rPr lang="es-ES_tradnl" sz="1600" dirty="0" smtClean="0"/>
              <a:t> </a:t>
            </a:r>
            <a:r>
              <a:rPr lang="en-US" sz="1600" dirty="0" smtClean="0">
                <a:hlinkClick r:id="rId2"/>
              </a:rPr>
              <a:t>http://www.btconferencing.com/globalaccess/?bid=75_public</a:t>
            </a:r>
            <a:endParaRPr lang="es-ES_tradnl" sz="1600" u="sng" dirty="0" smtClean="0">
              <a:hlinkClick r:id="rId3"/>
            </a:endParaRPr>
          </a:p>
          <a:p>
            <a:pPr marL="0" indent="0">
              <a:lnSpc>
                <a:spcPct val="80000"/>
              </a:lnSpc>
              <a:buFontTx/>
              <a:buNone/>
            </a:pPr>
            <a:r>
              <a:rPr lang="es-ES_tradnl" sz="1600" dirty="0" smtClean="0"/>
              <a:t>- </a:t>
            </a:r>
            <a:r>
              <a:rPr lang="es-ES_tradnl" sz="1600" dirty="0" err="1" smtClean="0"/>
              <a:t>Operators</a:t>
            </a:r>
            <a:r>
              <a:rPr lang="es-ES_tradnl" sz="1600" dirty="0" smtClean="0"/>
              <a:t> </a:t>
            </a:r>
            <a:r>
              <a:rPr lang="es-ES_tradnl" sz="1600" dirty="0" err="1" smtClean="0"/>
              <a:t>will</a:t>
            </a:r>
            <a:r>
              <a:rPr lang="es-ES_tradnl" sz="1600" dirty="0" smtClean="0"/>
              <a:t> be </a:t>
            </a:r>
            <a:r>
              <a:rPr lang="es-ES_tradnl" sz="1600" dirty="0" err="1" smtClean="0"/>
              <a:t>on</a:t>
            </a:r>
            <a:r>
              <a:rPr lang="es-ES_tradnl" sz="1600" dirty="0" smtClean="0"/>
              <a:t> </a:t>
            </a:r>
            <a:r>
              <a:rPr lang="es-ES_tradnl" sz="1600" dirty="0" err="1" smtClean="0"/>
              <a:t>standby</a:t>
            </a:r>
            <a:r>
              <a:rPr lang="es-ES_tradnl" sz="1600" dirty="0" smtClean="0"/>
              <a:t> </a:t>
            </a:r>
            <a:r>
              <a:rPr lang="es-ES_tradnl" sz="1600" dirty="0" err="1" smtClean="0"/>
              <a:t>to</a:t>
            </a:r>
            <a:r>
              <a:rPr lang="es-ES_tradnl" sz="1600" dirty="0" smtClean="0"/>
              <a:t> </a:t>
            </a:r>
            <a:r>
              <a:rPr lang="es-ES_tradnl" sz="1600" dirty="0" err="1" smtClean="0"/>
              <a:t>assist</a:t>
            </a:r>
            <a:r>
              <a:rPr lang="es-ES_tradnl" sz="1600" dirty="0" smtClean="0"/>
              <a:t> </a:t>
            </a:r>
            <a:r>
              <a:rPr lang="es-ES_tradnl" sz="1600" dirty="0" err="1" smtClean="0"/>
              <a:t>with</a:t>
            </a:r>
            <a:r>
              <a:rPr lang="es-ES_tradnl" sz="1600" dirty="0" smtClean="0"/>
              <a:t> </a:t>
            </a:r>
            <a:r>
              <a:rPr lang="es-ES_tradnl" sz="1600" dirty="0" err="1" smtClean="0"/>
              <a:t>technical</a:t>
            </a:r>
            <a:r>
              <a:rPr lang="es-ES_tradnl" sz="1600" dirty="0" smtClean="0"/>
              <a:t> </a:t>
            </a:r>
            <a:r>
              <a:rPr lang="es-ES_tradnl" sz="1600" dirty="0" err="1" smtClean="0"/>
              <a:t>issues</a:t>
            </a:r>
            <a:r>
              <a:rPr lang="es-ES_tradnl" sz="1600" dirty="0" smtClean="0"/>
              <a:t>. “*0” </a:t>
            </a:r>
            <a:r>
              <a:rPr lang="es-ES_tradnl" sz="1600" dirty="0" err="1" smtClean="0"/>
              <a:t>will</a:t>
            </a:r>
            <a:r>
              <a:rPr lang="es-ES_tradnl" sz="1600" dirty="0" smtClean="0"/>
              <a:t> </a:t>
            </a:r>
            <a:r>
              <a:rPr lang="es-ES_tradnl" sz="1600" dirty="0" err="1" smtClean="0"/>
              <a:t>get</a:t>
            </a:r>
            <a:r>
              <a:rPr lang="es-ES_tradnl" sz="1600" dirty="0" smtClean="0"/>
              <a:t> </a:t>
            </a:r>
            <a:r>
              <a:rPr lang="es-ES_tradnl" sz="1600" dirty="0" err="1" smtClean="0"/>
              <a:t>you</a:t>
            </a:r>
            <a:r>
              <a:rPr lang="es-ES_tradnl" sz="1600" dirty="0" smtClean="0"/>
              <a:t> </a:t>
            </a:r>
            <a:r>
              <a:rPr lang="es-ES_tradnl" sz="1600" dirty="0" err="1" smtClean="0"/>
              <a:t>assistance</a:t>
            </a:r>
            <a:r>
              <a:rPr lang="es-ES_tradnl" sz="1600" dirty="0" smtClean="0"/>
              <a:t>.</a:t>
            </a:r>
          </a:p>
          <a:p>
            <a:pPr marL="0" indent="0">
              <a:lnSpc>
                <a:spcPct val="80000"/>
              </a:lnSpc>
              <a:buFontTx/>
              <a:buNone/>
            </a:pPr>
            <a:r>
              <a:rPr lang="es-ES_tradnl" sz="1600" dirty="0" smtClean="0"/>
              <a:t>- </a:t>
            </a:r>
            <a:r>
              <a:rPr lang="es-ES_tradnl" sz="1600" dirty="0" err="1" smtClean="0"/>
              <a:t>This</a:t>
            </a:r>
            <a:r>
              <a:rPr lang="es-ES_tradnl" sz="1600" dirty="0" smtClean="0"/>
              <a:t> </a:t>
            </a:r>
            <a:r>
              <a:rPr lang="es-ES_tradnl" sz="1600" dirty="0" err="1" smtClean="0"/>
              <a:t>conference</a:t>
            </a:r>
            <a:r>
              <a:rPr lang="es-ES_tradnl" sz="1600" dirty="0" smtClean="0"/>
              <a:t> line can </a:t>
            </a:r>
            <a:r>
              <a:rPr lang="es-ES_tradnl" sz="1600" dirty="0" err="1" smtClean="0"/>
              <a:t>handle</a:t>
            </a:r>
            <a:r>
              <a:rPr lang="es-ES_tradnl" sz="1600" dirty="0" smtClean="0"/>
              <a:t> up </a:t>
            </a:r>
            <a:r>
              <a:rPr lang="es-ES_tradnl" sz="1600" dirty="0" err="1" smtClean="0"/>
              <a:t>to</a:t>
            </a:r>
            <a:r>
              <a:rPr lang="es-ES_tradnl" sz="1600" dirty="0" smtClean="0"/>
              <a:t> 300 </a:t>
            </a:r>
            <a:r>
              <a:rPr lang="es-ES_tradnl" sz="1600" dirty="0" err="1" smtClean="0"/>
              <a:t>participants</a:t>
            </a:r>
            <a:r>
              <a:rPr lang="es-ES_tradnl" sz="1600" dirty="0" smtClean="0"/>
              <a:t>.</a:t>
            </a:r>
          </a:p>
          <a:p>
            <a:pPr marL="0" indent="0">
              <a:lnSpc>
                <a:spcPct val="80000"/>
              </a:lnSpc>
              <a:buFontTx/>
              <a:buNone/>
            </a:pPr>
            <a:endParaRPr lang="es-ES_tradnl" sz="1600" dirty="0" smtClean="0"/>
          </a:p>
          <a:p>
            <a:pPr marL="0" indent="0">
              <a:lnSpc>
                <a:spcPct val="80000"/>
              </a:lnSpc>
              <a:buFontTx/>
              <a:buNone/>
            </a:pPr>
            <a:r>
              <a:rPr lang="en-US" sz="1600" b="1" dirty="0" smtClean="0"/>
              <a:t>PASSCODE:  </a:t>
            </a:r>
            <a:r>
              <a:rPr lang="en-US" sz="1600" dirty="0" smtClean="0"/>
              <a:t>532 018 64</a:t>
            </a:r>
          </a:p>
        </p:txBody>
      </p:sp>
    </p:spTree>
    <p:extLst>
      <p:ext uri="{BB962C8B-B14F-4D97-AF65-F5344CB8AC3E}">
        <p14:creationId xmlns:p14="http://schemas.microsoft.com/office/powerpoint/2010/main" val="433042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Line 3"/>
          <p:cNvSpPr>
            <a:spLocks noChangeShapeType="1"/>
          </p:cNvSpPr>
          <p:nvPr/>
        </p:nvSpPr>
        <p:spPr bwMode="auto">
          <a:xfrm>
            <a:off x="0" y="3778250"/>
            <a:ext cx="914400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4" name="Text Box 4"/>
          <p:cNvSpPr txBox="1">
            <a:spLocks noChangeArrowheads="1"/>
          </p:cNvSpPr>
          <p:nvPr/>
        </p:nvSpPr>
        <p:spPr bwMode="auto">
          <a:xfrm>
            <a:off x="609600" y="4006850"/>
            <a:ext cx="731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smtClean="0">
                <a:solidFill>
                  <a:srgbClr val="000000"/>
                </a:solidFill>
                <a:latin typeface="Helvetica" charset="0"/>
              </a:rPr>
              <a:t>  2000      2001     2002      2003      2004     2005     2006        2007        2008</a:t>
            </a:r>
          </a:p>
        </p:txBody>
      </p:sp>
      <p:sp>
        <p:nvSpPr>
          <p:cNvPr id="38915" name="Line 5"/>
          <p:cNvSpPr>
            <a:spLocks noChangeShapeType="1"/>
          </p:cNvSpPr>
          <p:nvPr/>
        </p:nvSpPr>
        <p:spPr bwMode="auto">
          <a:xfrm>
            <a:off x="10668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6" name="Line 6"/>
          <p:cNvSpPr>
            <a:spLocks noChangeShapeType="1"/>
          </p:cNvSpPr>
          <p:nvPr/>
        </p:nvSpPr>
        <p:spPr bwMode="auto">
          <a:xfrm>
            <a:off x="18288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7" name="Rectangle 7"/>
          <p:cNvSpPr>
            <a:spLocks noChangeArrowheads="1"/>
          </p:cNvSpPr>
          <p:nvPr/>
        </p:nvSpPr>
        <p:spPr bwMode="auto">
          <a:xfrm>
            <a:off x="1447800" y="3122613"/>
            <a:ext cx="747713" cy="63023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20000"/>
              </a:spcBef>
              <a:spcAft>
                <a:spcPct val="0"/>
              </a:spcAft>
            </a:pPr>
            <a:r>
              <a:rPr lang="en-US" sz="1600" i="1" smtClean="0">
                <a:solidFill>
                  <a:srgbClr val="000000"/>
                </a:solidFill>
                <a:latin typeface="Arial" charset="0"/>
                <a:ea typeface="ＭＳ Ｐゴシック" charset="0"/>
                <a:cs typeface="ＭＳ Ｐゴシック" charset="0"/>
              </a:rPr>
              <a:t>NOD2</a:t>
            </a:r>
          </a:p>
          <a:p>
            <a:pPr defTabSz="914400" eaLnBrk="0" fontAlgn="base" hangingPunct="0">
              <a:spcBef>
                <a:spcPct val="20000"/>
              </a:spcBef>
              <a:spcAft>
                <a:spcPct val="0"/>
              </a:spcAft>
            </a:pPr>
            <a:r>
              <a:rPr lang="en-US" sz="1600" i="1" smtClean="0">
                <a:solidFill>
                  <a:srgbClr val="000000"/>
                </a:solidFill>
                <a:latin typeface="Arial" charset="0"/>
                <a:ea typeface="ＭＳ Ｐゴシック" charset="0"/>
                <a:cs typeface="ＭＳ Ｐゴシック" charset="0"/>
              </a:rPr>
              <a:t>5q31</a:t>
            </a:r>
          </a:p>
        </p:txBody>
      </p:sp>
      <p:sp>
        <p:nvSpPr>
          <p:cNvPr id="38918" name="Line 8"/>
          <p:cNvSpPr>
            <a:spLocks noChangeShapeType="1"/>
          </p:cNvSpPr>
          <p:nvPr/>
        </p:nvSpPr>
        <p:spPr bwMode="auto">
          <a:xfrm>
            <a:off x="25908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9" name="Line 9"/>
          <p:cNvSpPr>
            <a:spLocks noChangeShapeType="1"/>
          </p:cNvSpPr>
          <p:nvPr/>
        </p:nvSpPr>
        <p:spPr bwMode="auto">
          <a:xfrm>
            <a:off x="33528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20" name="Line 10"/>
          <p:cNvSpPr>
            <a:spLocks noChangeShapeType="1"/>
          </p:cNvSpPr>
          <p:nvPr/>
        </p:nvSpPr>
        <p:spPr bwMode="auto">
          <a:xfrm>
            <a:off x="41148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21" name="Line 11"/>
          <p:cNvSpPr>
            <a:spLocks noChangeShapeType="1"/>
          </p:cNvSpPr>
          <p:nvPr/>
        </p:nvSpPr>
        <p:spPr bwMode="auto">
          <a:xfrm>
            <a:off x="48768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22" name="Line 12"/>
          <p:cNvSpPr>
            <a:spLocks noChangeShapeType="1"/>
          </p:cNvSpPr>
          <p:nvPr/>
        </p:nvSpPr>
        <p:spPr bwMode="auto">
          <a:xfrm>
            <a:off x="56388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23" name="Line 13"/>
          <p:cNvSpPr>
            <a:spLocks noChangeShapeType="1"/>
          </p:cNvSpPr>
          <p:nvPr/>
        </p:nvSpPr>
        <p:spPr bwMode="auto">
          <a:xfrm>
            <a:off x="65532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24" name="Line 14"/>
          <p:cNvSpPr>
            <a:spLocks noChangeShapeType="1"/>
          </p:cNvSpPr>
          <p:nvPr/>
        </p:nvSpPr>
        <p:spPr bwMode="auto">
          <a:xfrm>
            <a:off x="7467600" y="377825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25" name="Rectangle 25"/>
          <p:cNvSpPr>
            <a:spLocks noChangeArrowheads="1"/>
          </p:cNvSpPr>
          <p:nvPr/>
        </p:nvSpPr>
        <p:spPr bwMode="auto">
          <a:xfrm>
            <a:off x="6248400" y="1949450"/>
            <a:ext cx="914400" cy="1803400"/>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tabLst>
                <a:tab pos="1600200" algn="l"/>
              </a:tabLst>
            </a:pPr>
            <a:r>
              <a:rPr lang="en-US" sz="1600" i="1" smtClean="0">
                <a:solidFill>
                  <a:srgbClr val="000000"/>
                </a:solidFill>
                <a:latin typeface="Arial" charset="0"/>
                <a:ea typeface="ＭＳ Ｐゴシック" charset="0"/>
                <a:cs typeface="ＭＳ Ｐゴシック" charset="0"/>
              </a:rPr>
              <a:t>5p13</a:t>
            </a:r>
          </a:p>
          <a:p>
            <a:pPr defTabSz="914400" eaLnBrk="0" fontAlgn="base" hangingPunct="0">
              <a:spcBef>
                <a:spcPct val="0"/>
              </a:spcBef>
              <a:spcAft>
                <a:spcPct val="0"/>
              </a:spcAft>
              <a:tabLst>
                <a:tab pos="1600200" algn="l"/>
              </a:tabLst>
            </a:pPr>
            <a:r>
              <a:rPr lang="en-US" sz="1600" i="1" smtClean="0">
                <a:solidFill>
                  <a:srgbClr val="000000"/>
                </a:solidFill>
                <a:latin typeface="Arial" charset="0"/>
                <a:ea typeface="ＭＳ Ｐゴシック" charset="0"/>
                <a:cs typeface="ＭＳ Ｐゴシック" charset="0"/>
              </a:rPr>
              <a:t>10q21</a:t>
            </a:r>
          </a:p>
          <a:p>
            <a:pPr defTabSz="914400" eaLnBrk="0" fontAlgn="base" hangingPunct="0">
              <a:spcBef>
                <a:spcPct val="0"/>
              </a:spcBef>
              <a:spcAft>
                <a:spcPct val="0"/>
              </a:spcAft>
              <a:tabLst>
                <a:tab pos="1600200" algn="l"/>
              </a:tabLst>
            </a:pPr>
            <a:r>
              <a:rPr lang="en-US" sz="1600" i="1" smtClean="0">
                <a:solidFill>
                  <a:srgbClr val="000000"/>
                </a:solidFill>
                <a:latin typeface="Arial" charset="0"/>
                <a:ea typeface="ＭＳ Ｐゴシック" charset="0"/>
                <a:cs typeface="ＭＳ Ｐゴシック" charset="0"/>
              </a:rPr>
              <a:t>3p21</a:t>
            </a:r>
          </a:p>
          <a:p>
            <a:pPr defTabSz="914400" eaLnBrk="0" fontAlgn="base" hangingPunct="0">
              <a:spcBef>
                <a:spcPct val="0"/>
              </a:spcBef>
              <a:spcAft>
                <a:spcPct val="0"/>
              </a:spcAft>
              <a:tabLst>
                <a:tab pos="1600200" algn="l"/>
              </a:tabLst>
            </a:pPr>
            <a:r>
              <a:rPr lang="en-US" sz="1600" i="1" smtClean="0">
                <a:solidFill>
                  <a:srgbClr val="000000"/>
                </a:solidFill>
                <a:latin typeface="Arial" charset="0"/>
                <a:ea typeface="ＭＳ Ｐゴシック" charset="0"/>
                <a:cs typeface="ＭＳ Ｐゴシック" charset="0"/>
              </a:rPr>
              <a:t>PTPN2</a:t>
            </a:r>
          </a:p>
          <a:p>
            <a:pPr defTabSz="914400" eaLnBrk="0" fontAlgn="base" hangingPunct="0">
              <a:spcBef>
                <a:spcPct val="0"/>
              </a:spcBef>
              <a:spcAft>
                <a:spcPct val="0"/>
              </a:spcAft>
              <a:tabLst>
                <a:tab pos="1600200" algn="l"/>
              </a:tabLst>
            </a:pPr>
            <a:r>
              <a:rPr lang="en-US" sz="1600" i="1" smtClean="0">
                <a:solidFill>
                  <a:srgbClr val="000000"/>
                </a:solidFill>
                <a:latin typeface="Arial" charset="0"/>
                <a:ea typeface="ＭＳ Ｐゴシック" charset="0"/>
                <a:cs typeface="ＭＳ Ｐゴシック" charset="0"/>
              </a:rPr>
              <a:t>IRGM</a:t>
            </a:r>
          </a:p>
          <a:p>
            <a:pPr defTabSz="914400" eaLnBrk="0" fontAlgn="base" hangingPunct="0">
              <a:spcBef>
                <a:spcPct val="0"/>
              </a:spcBef>
              <a:spcAft>
                <a:spcPct val="0"/>
              </a:spcAft>
              <a:tabLst>
                <a:tab pos="1600200" algn="l"/>
              </a:tabLst>
            </a:pPr>
            <a:r>
              <a:rPr lang="en-US" sz="1600" i="1" smtClean="0">
                <a:solidFill>
                  <a:srgbClr val="000000"/>
                </a:solidFill>
                <a:latin typeface="Arial" charset="0"/>
                <a:ea typeface="ＭＳ Ｐゴシック" charset="0"/>
                <a:cs typeface="ＭＳ Ｐゴシック" charset="0"/>
              </a:rPr>
              <a:t>IL12B</a:t>
            </a:r>
          </a:p>
          <a:p>
            <a:pPr defTabSz="914400" eaLnBrk="0" fontAlgn="base" hangingPunct="0">
              <a:spcBef>
                <a:spcPct val="0"/>
              </a:spcBef>
              <a:spcAft>
                <a:spcPct val="0"/>
              </a:spcAft>
              <a:tabLst>
                <a:tab pos="1600200" algn="l"/>
              </a:tabLst>
            </a:pPr>
            <a:r>
              <a:rPr lang="en-US" sz="1600" i="1" smtClean="0">
                <a:solidFill>
                  <a:srgbClr val="000000"/>
                </a:solidFill>
                <a:latin typeface="Arial" charset="0"/>
                <a:ea typeface="ＭＳ Ｐゴシック" charset="0"/>
                <a:cs typeface="ＭＳ Ｐゴシック" charset="0"/>
              </a:rPr>
              <a:t>NKX2-3</a:t>
            </a:r>
          </a:p>
        </p:txBody>
      </p:sp>
      <p:sp>
        <p:nvSpPr>
          <p:cNvPr id="38926" name="Rectangle 26"/>
          <p:cNvSpPr>
            <a:spLocks noChangeArrowheads="1"/>
          </p:cNvSpPr>
          <p:nvPr/>
        </p:nvSpPr>
        <p:spPr bwMode="auto">
          <a:xfrm>
            <a:off x="4191000" y="3416300"/>
            <a:ext cx="1062038" cy="336550"/>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1600" i="1" smtClean="0">
                <a:solidFill>
                  <a:srgbClr val="000000"/>
                </a:solidFill>
                <a:latin typeface="Arial" charset="0"/>
                <a:ea typeface="ＭＳ Ｐゴシック" charset="0"/>
                <a:cs typeface="ＭＳ Ｐゴシック" charset="0"/>
              </a:rPr>
              <a:t>TNFSF15</a:t>
            </a:r>
          </a:p>
        </p:txBody>
      </p:sp>
      <p:sp>
        <p:nvSpPr>
          <p:cNvPr id="38927" name="Rectangle 27"/>
          <p:cNvSpPr>
            <a:spLocks noChangeArrowheads="1"/>
          </p:cNvSpPr>
          <p:nvPr/>
        </p:nvSpPr>
        <p:spPr bwMode="auto">
          <a:xfrm>
            <a:off x="5257800" y="3171825"/>
            <a:ext cx="1052513" cy="581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1600" i="1" smtClean="0">
                <a:solidFill>
                  <a:srgbClr val="000000"/>
                </a:solidFill>
                <a:latin typeface="Arial" charset="0"/>
                <a:ea typeface="ＭＳ Ｐゴシック" charset="0"/>
                <a:cs typeface="ＭＳ Ｐゴシック" charset="0"/>
              </a:rPr>
              <a:t>IL23R</a:t>
            </a:r>
          </a:p>
          <a:p>
            <a:pPr defTabSz="914400" eaLnBrk="0" fontAlgn="base" hangingPunct="0">
              <a:spcBef>
                <a:spcPct val="0"/>
              </a:spcBef>
              <a:spcAft>
                <a:spcPct val="0"/>
              </a:spcAft>
            </a:pPr>
            <a:r>
              <a:rPr lang="en-US" sz="1600" i="1" smtClean="0">
                <a:solidFill>
                  <a:srgbClr val="000000"/>
                </a:solidFill>
                <a:latin typeface="Arial" charset="0"/>
                <a:ea typeface="ＭＳ Ｐゴシック" charset="0"/>
                <a:cs typeface="ＭＳ Ｐゴシック" charset="0"/>
              </a:rPr>
              <a:t>ATG16L1</a:t>
            </a:r>
          </a:p>
        </p:txBody>
      </p:sp>
      <p:sp>
        <p:nvSpPr>
          <p:cNvPr id="38928" name="Rectangle 29"/>
          <p:cNvSpPr>
            <a:spLocks noGrp="1" noChangeArrowheads="1"/>
          </p:cNvSpPr>
          <p:nvPr>
            <p:ph type="title"/>
          </p:nvPr>
        </p:nvSpPr>
        <p:spPr>
          <a:xfrm>
            <a:off x="228600" y="274638"/>
            <a:ext cx="8686800" cy="1143000"/>
          </a:xfrm>
          <a:solidFill>
            <a:srgbClr val="FF99FF"/>
          </a:solidFill>
        </p:spPr>
        <p:txBody>
          <a:bodyPr/>
          <a:lstStyle/>
          <a:p>
            <a:pPr eaLnBrk="1" hangingPunct="1"/>
            <a:r>
              <a:rPr lang="en-US" dirty="0">
                <a:latin typeface="Arial" charset="0"/>
                <a:ea typeface="ＭＳ Ｐゴシック" charset="0"/>
                <a:cs typeface="ＭＳ Ｐゴシック" charset="0"/>
              </a:rPr>
              <a:t>Individual GWA studies – </a:t>
            </a:r>
            <a:r>
              <a:rPr lang="en-US" dirty="0" err="1" smtClean="0">
                <a:latin typeface="Arial" charset="0"/>
                <a:ea typeface="ＭＳ Ｐゴシック" charset="0"/>
                <a:cs typeface="ＭＳ Ｐゴシック" charset="0"/>
              </a:rPr>
              <a:t>Crohn’</a:t>
            </a:r>
            <a:r>
              <a:rPr lang="en-US" altLang="ja-JP" dirty="0" err="1" smtClean="0">
                <a:latin typeface="Arial" charset="0"/>
                <a:ea typeface="ＭＳ Ｐゴシック" charset="0"/>
                <a:cs typeface="ＭＳ Ｐゴシック" charset="0"/>
              </a:rPr>
              <a:t>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15518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meta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91000"/>
            <a:ext cx="7556500" cy="1069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3"/>
          <p:cNvSpPr>
            <a:spLocks noGrp="1" noChangeArrowheads="1"/>
          </p:cNvSpPr>
          <p:nvPr>
            <p:ph type="title"/>
          </p:nvPr>
        </p:nvSpPr>
        <p:spPr>
          <a:xfrm>
            <a:off x="495300" y="304800"/>
            <a:ext cx="8229600" cy="744538"/>
          </a:xfrm>
        </p:spPr>
        <p:txBody>
          <a:bodyPr/>
          <a:lstStyle/>
          <a:p>
            <a:r>
              <a:rPr lang="en-US" sz="3600" dirty="0" smtClean="0">
                <a:solidFill>
                  <a:srgbClr val="2D2D8A"/>
                </a:solidFill>
                <a:latin typeface="Arial" charset="0"/>
                <a:ea typeface="ＭＳ Ｐゴシック" charset="0"/>
                <a:cs typeface="ＭＳ Ｐゴシック" charset="0"/>
              </a:rPr>
              <a:t>Combining studies yields greater power</a:t>
            </a:r>
            <a:endParaRPr lang="en-US" sz="3600" dirty="0">
              <a:solidFill>
                <a:srgbClr val="2D2D8A"/>
              </a:solidFill>
              <a:latin typeface="Arial" charset="0"/>
              <a:ea typeface="ＭＳ Ｐゴシック" charset="0"/>
              <a:cs typeface="ＭＳ Ｐゴシック" charset="0"/>
            </a:endParaRPr>
          </a:p>
        </p:txBody>
      </p:sp>
      <p:sp>
        <p:nvSpPr>
          <p:cNvPr id="89091" name="Text Box 4"/>
          <p:cNvSpPr txBox="1">
            <a:spLocks noChangeArrowheads="1"/>
          </p:cNvSpPr>
          <p:nvPr/>
        </p:nvSpPr>
        <p:spPr bwMode="auto">
          <a:xfrm>
            <a:off x="5943600" y="2590800"/>
            <a:ext cx="2971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Opportunity: by combining three published studies, we reap the power of an </a:t>
            </a:r>
            <a:r>
              <a:rPr lang="en-US" sz="1800" dirty="0" smtClean="0"/>
              <a:t>4000/4000 </a:t>
            </a:r>
            <a:r>
              <a:rPr lang="en-US" sz="1800" dirty="0"/>
              <a:t>sample GWAS</a:t>
            </a:r>
          </a:p>
        </p:txBody>
      </p:sp>
      <p:sp>
        <p:nvSpPr>
          <p:cNvPr id="89092" name="Line 5"/>
          <p:cNvSpPr>
            <a:spLocks noChangeShapeType="1"/>
          </p:cNvSpPr>
          <p:nvPr/>
        </p:nvSpPr>
        <p:spPr bwMode="auto">
          <a:xfrm flipH="1">
            <a:off x="5029200" y="3810000"/>
            <a:ext cx="1219200" cy="1905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3" name="Text Box 6"/>
          <p:cNvSpPr txBox="1">
            <a:spLocks noChangeArrowheads="1"/>
          </p:cNvSpPr>
          <p:nvPr/>
        </p:nvSpPr>
        <p:spPr bwMode="auto">
          <a:xfrm>
            <a:off x="1098550" y="6324600"/>
            <a:ext cx="4311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(Example – associated SNP with MAF = 0.20)</a:t>
            </a:r>
          </a:p>
        </p:txBody>
      </p:sp>
      <p:sp>
        <p:nvSpPr>
          <p:cNvPr id="2" name="TextBox 1"/>
          <p:cNvSpPr txBox="1"/>
          <p:nvPr/>
        </p:nvSpPr>
        <p:spPr>
          <a:xfrm>
            <a:off x="6248400" y="5105399"/>
            <a:ext cx="2667001" cy="1200329"/>
          </a:xfrm>
          <a:prstGeom prst="rect">
            <a:avLst/>
          </a:prstGeom>
          <a:noFill/>
        </p:spPr>
        <p:txBody>
          <a:bodyPr wrap="square" rtlCol="0">
            <a:spAutoFit/>
          </a:bodyPr>
          <a:lstStyle/>
          <a:p>
            <a:r>
              <a:rPr lang="en-US" b="1" dirty="0" smtClean="0">
                <a:solidFill>
                  <a:srgbClr val="FF0000"/>
                </a:solidFill>
              </a:rPr>
              <a:t>Nearly all progress in GWAS has been the result of multiple study meta-analysis</a:t>
            </a:r>
            <a:endParaRPr lang="en-US" b="1" dirty="0">
              <a:solidFill>
                <a:srgbClr val="FF0000"/>
              </a:solidFill>
            </a:endParaRPr>
          </a:p>
        </p:txBody>
      </p:sp>
    </p:spTree>
    <p:extLst>
      <p:ext uri="{BB962C8B-B14F-4D97-AF65-F5344CB8AC3E}">
        <p14:creationId xmlns:p14="http://schemas.microsoft.com/office/powerpoint/2010/main" val="2323193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242888"/>
            <a:ext cx="9791701" cy="760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AutoShape 5"/>
          <p:cNvSpPr>
            <a:spLocks noChangeArrowheads="1"/>
          </p:cNvSpPr>
          <p:nvPr/>
        </p:nvSpPr>
        <p:spPr bwMode="auto">
          <a:xfrm>
            <a:off x="2339975" y="1844675"/>
            <a:ext cx="71438" cy="71438"/>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63" name="AutoShape 6"/>
          <p:cNvSpPr>
            <a:spLocks noChangeArrowheads="1"/>
          </p:cNvSpPr>
          <p:nvPr/>
        </p:nvSpPr>
        <p:spPr bwMode="auto">
          <a:xfrm>
            <a:off x="2700338" y="2060575"/>
            <a:ext cx="71437" cy="71438"/>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64" name="AutoShape 7"/>
          <p:cNvSpPr>
            <a:spLocks noChangeArrowheads="1"/>
          </p:cNvSpPr>
          <p:nvPr/>
        </p:nvSpPr>
        <p:spPr bwMode="auto">
          <a:xfrm>
            <a:off x="1619250" y="2060575"/>
            <a:ext cx="71438" cy="71438"/>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65" name="AutoShape 8"/>
          <p:cNvSpPr>
            <a:spLocks noChangeArrowheads="1"/>
          </p:cNvSpPr>
          <p:nvPr/>
        </p:nvSpPr>
        <p:spPr bwMode="auto">
          <a:xfrm>
            <a:off x="4500563" y="1484313"/>
            <a:ext cx="71437"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66" name="AutoShape 9"/>
          <p:cNvSpPr>
            <a:spLocks noChangeArrowheads="1"/>
          </p:cNvSpPr>
          <p:nvPr/>
        </p:nvSpPr>
        <p:spPr bwMode="auto">
          <a:xfrm>
            <a:off x="4572000" y="1700213"/>
            <a:ext cx="71438"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67" name="AutoShape 10"/>
          <p:cNvSpPr>
            <a:spLocks noChangeArrowheads="1"/>
          </p:cNvSpPr>
          <p:nvPr/>
        </p:nvSpPr>
        <p:spPr bwMode="auto">
          <a:xfrm>
            <a:off x="4427538" y="1989138"/>
            <a:ext cx="71437"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68" name="AutoShape 11"/>
          <p:cNvSpPr>
            <a:spLocks noChangeArrowheads="1"/>
          </p:cNvSpPr>
          <p:nvPr/>
        </p:nvSpPr>
        <p:spPr bwMode="auto">
          <a:xfrm>
            <a:off x="4643438" y="1628775"/>
            <a:ext cx="71437" cy="71438"/>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69" name="AutoShape 12"/>
          <p:cNvSpPr>
            <a:spLocks noChangeArrowheads="1"/>
          </p:cNvSpPr>
          <p:nvPr/>
        </p:nvSpPr>
        <p:spPr bwMode="auto">
          <a:xfrm>
            <a:off x="4643438" y="1557338"/>
            <a:ext cx="71437"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0" name="AutoShape 13"/>
          <p:cNvSpPr>
            <a:spLocks noChangeArrowheads="1"/>
          </p:cNvSpPr>
          <p:nvPr/>
        </p:nvSpPr>
        <p:spPr bwMode="auto">
          <a:xfrm>
            <a:off x="4859338" y="1196975"/>
            <a:ext cx="71437" cy="71438"/>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1" name="AutoShape 14"/>
          <p:cNvSpPr>
            <a:spLocks noChangeArrowheads="1"/>
          </p:cNvSpPr>
          <p:nvPr/>
        </p:nvSpPr>
        <p:spPr bwMode="auto">
          <a:xfrm>
            <a:off x="8027988" y="4292600"/>
            <a:ext cx="71437" cy="71438"/>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2" name="AutoShape 15"/>
          <p:cNvSpPr>
            <a:spLocks noChangeArrowheads="1"/>
          </p:cNvSpPr>
          <p:nvPr/>
        </p:nvSpPr>
        <p:spPr bwMode="auto">
          <a:xfrm>
            <a:off x="8604250" y="4941888"/>
            <a:ext cx="71438"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3" name="AutoShape 16"/>
          <p:cNvSpPr>
            <a:spLocks noChangeArrowheads="1"/>
          </p:cNvSpPr>
          <p:nvPr/>
        </p:nvSpPr>
        <p:spPr bwMode="auto">
          <a:xfrm>
            <a:off x="4787900" y="1916113"/>
            <a:ext cx="71438"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4" name="AutoShape 17"/>
          <p:cNvSpPr>
            <a:spLocks noChangeArrowheads="1"/>
          </p:cNvSpPr>
          <p:nvPr/>
        </p:nvSpPr>
        <p:spPr bwMode="auto">
          <a:xfrm>
            <a:off x="2484438" y="1628775"/>
            <a:ext cx="71437" cy="71438"/>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5" name="AutoShape 18"/>
          <p:cNvSpPr>
            <a:spLocks noChangeArrowheads="1"/>
          </p:cNvSpPr>
          <p:nvPr/>
        </p:nvSpPr>
        <p:spPr bwMode="auto">
          <a:xfrm>
            <a:off x="2771775" y="1989138"/>
            <a:ext cx="71438"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6" name="AutoShape 19"/>
          <p:cNvSpPr>
            <a:spLocks noChangeArrowheads="1"/>
          </p:cNvSpPr>
          <p:nvPr/>
        </p:nvSpPr>
        <p:spPr bwMode="auto">
          <a:xfrm>
            <a:off x="4787900" y="1700213"/>
            <a:ext cx="71438"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7" name="AutoShape 20"/>
          <p:cNvSpPr>
            <a:spLocks noChangeArrowheads="1"/>
          </p:cNvSpPr>
          <p:nvPr/>
        </p:nvSpPr>
        <p:spPr bwMode="auto">
          <a:xfrm>
            <a:off x="5364163" y="2276475"/>
            <a:ext cx="71437" cy="71438"/>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40978" name="AutoShape 21"/>
          <p:cNvSpPr>
            <a:spLocks noChangeArrowheads="1"/>
          </p:cNvSpPr>
          <p:nvPr/>
        </p:nvSpPr>
        <p:spPr bwMode="auto">
          <a:xfrm>
            <a:off x="4716463" y="1773238"/>
            <a:ext cx="71437" cy="71437"/>
          </a:xfrm>
          <a:prstGeom prst="octagon">
            <a:avLst>
              <a:gd name="adj" fmla="val 29287"/>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aphicFrame>
        <p:nvGraphicFramePr>
          <p:cNvPr id="40979" name="Object 2"/>
          <p:cNvGraphicFramePr>
            <a:graphicFrameLocks noChangeAspect="1"/>
          </p:cNvGraphicFramePr>
          <p:nvPr/>
        </p:nvGraphicFramePr>
        <p:xfrm>
          <a:off x="152400" y="2209800"/>
          <a:ext cx="7677150" cy="5932488"/>
        </p:xfrm>
        <a:graphic>
          <a:graphicData uri="http://schemas.openxmlformats.org/presentationml/2006/ole">
            <mc:AlternateContent xmlns:mc="http://schemas.openxmlformats.org/markup-compatibility/2006">
              <mc:Choice xmlns:v="urn:schemas-microsoft-com:vml" Requires="v">
                <p:oleObj spid="_x0000_s118798" name="Document" r:id="rId6" imgW="7797800" imgH="6045200" progId="Word.Document.8">
                  <p:embed/>
                </p:oleObj>
              </mc:Choice>
              <mc:Fallback>
                <p:oleObj name="Document" r:id="rId6" imgW="7797800" imgH="60452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209800"/>
                        <a:ext cx="7677150" cy="593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980" name="TextBox 20"/>
          <p:cNvSpPr txBox="1">
            <a:spLocks noChangeArrowheads="1"/>
          </p:cNvSpPr>
          <p:nvPr/>
        </p:nvSpPr>
        <p:spPr bwMode="auto">
          <a:xfrm>
            <a:off x="685800" y="5334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b="1" smtClean="0">
              <a:solidFill>
                <a:srgbClr val="000000"/>
              </a:solidFill>
            </a:endParaRPr>
          </a:p>
        </p:txBody>
      </p:sp>
      <p:sp>
        <p:nvSpPr>
          <p:cNvPr id="22" name="Rectangle 21"/>
          <p:cNvSpPr/>
          <p:nvPr/>
        </p:nvSpPr>
        <p:spPr>
          <a:xfrm>
            <a:off x="0" y="-228600"/>
            <a:ext cx="9144000" cy="1066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r>
              <a:rPr lang="en-US" sz="4000" dirty="0">
                <a:solidFill>
                  <a:srgbClr val="000000"/>
                </a:solidFill>
                <a:latin typeface="Arial" charset="0"/>
                <a:ea typeface="ＭＳ Ｐゴシック" charset="0"/>
                <a:cs typeface="ＭＳ Ｐゴシック" charset="0"/>
              </a:rPr>
              <a:t>Fundamental change 3: Collaboration</a:t>
            </a:r>
          </a:p>
          <a:p>
            <a:pPr algn="ctr" defTabSz="914400" fontAlgn="base">
              <a:spcBef>
                <a:spcPct val="0"/>
              </a:spcBef>
              <a:spcAft>
                <a:spcPct val="0"/>
              </a:spcAft>
              <a:defRPr/>
            </a:pPr>
            <a:r>
              <a:rPr lang="en-US" dirty="0">
                <a:solidFill>
                  <a:srgbClr val="000000"/>
                </a:solidFill>
                <a:latin typeface="Arial" charset="0"/>
                <a:ea typeface="ＭＳ Ｐゴシック" charset="0"/>
                <a:cs typeface="ＭＳ Ｐゴシック" charset="0"/>
              </a:rPr>
              <a:t>International IBD Genetics Consortium</a:t>
            </a:r>
          </a:p>
        </p:txBody>
      </p:sp>
    </p:spTree>
    <p:extLst>
      <p:ext uri="{BB962C8B-B14F-4D97-AF65-F5344CB8AC3E}">
        <p14:creationId xmlns:p14="http://schemas.microsoft.com/office/powerpoint/2010/main" val="151202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eta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769254"/>
            <a:ext cx="4161532" cy="58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274638"/>
            <a:ext cx="8839200" cy="1143000"/>
          </a:xfrm>
        </p:spPr>
        <p:txBody>
          <a:bodyPr/>
          <a:lstStyle/>
          <a:p>
            <a:pPr eaLnBrk="1" hangingPunct="1">
              <a:defRPr/>
            </a:pPr>
            <a:r>
              <a:rPr lang="en-US" sz="4000" dirty="0" err="1" smtClean="0">
                <a:solidFill>
                  <a:schemeClr val="accent6"/>
                </a:solidFill>
                <a:cs typeface="+mj-cs"/>
              </a:rPr>
              <a:t>Crohn’s</a:t>
            </a:r>
            <a:r>
              <a:rPr lang="en-US" sz="4000" dirty="0" smtClean="0">
                <a:solidFill>
                  <a:schemeClr val="accent6"/>
                </a:solidFill>
                <a:cs typeface="+mj-cs"/>
              </a:rPr>
              <a:t> Disease: Barrett et al 2008</a:t>
            </a:r>
          </a:p>
        </p:txBody>
      </p:sp>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51598"/>
            <a:ext cx="91440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4"/>
          <p:cNvSpPr txBox="1">
            <a:spLocks noChangeArrowheads="1"/>
          </p:cNvSpPr>
          <p:nvPr/>
        </p:nvSpPr>
        <p:spPr bwMode="auto">
          <a:xfrm>
            <a:off x="1265238" y="3104333"/>
            <a:ext cx="71167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32 genome-wide significant hits defined – p&lt;5x10</a:t>
            </a:r>
            <a:r>
              <a:rPr lang="en-US" baseline="30000" dirty="0"/>
              <a:t>-8</a:t>
            </a:r>
          </a:p>
          <a:p>
            <a:pPr eaLnBrk="1" hangingPunct="1"/>
            <a:endParaRPr lang="en-US" dirty="0"/>
          </a:p>
          <a:p>
            <a:pPr eaLnBrk="1" hangingPunct="1"/>
            <a:endParaRPr lang="en-US" sz="1800" dirty="0"/>
          </a:p>
        </p:txBody>
      </p:sp>
      <p:sp>
        <p:nvSpPr>
          <p:cNvPr id="3" name="TextBox 2"/>
          <p:cNvSpPr txBox="1"/>
          <p:nvPr/>
        </p:nvSpPr>
        <p:spPr>
          <a:xfrm>
            <a:off x="4275438" y="3907429"/>
            <a:ext cx="4213510" cy="2862323"/>
          </a:xfrm>
          <a:prstGeom prst="rect">
            <a:avLst/>
          </a:prstGeom>
          <a:noFill/>
        </p:spPr>
        <p:txBody>
          <a:bodyPr wrap="square" rtlCol="0">
            <a:spAutoFit/>
          </a:bodyPr>
          <a:lstStyle/>
          <a:p>
            <a:r>
              <a:rPr lang="en-US" dirty="0" smtClean="0"/>
              <a:t>Each study performed slightly different depth of follow-up but approximately:</a:t>
            </a:r>
          </a:p>
          <a:p>
            <a:endParaRPr lang="en-US" dirty="0"/>
          </a:p>
          <a:p>
            <a:r>
              <a:rPr lang="en-US" dirty="0" smtClean="0"/>
              <a:t>N=1000 cases, 3 hits</a:t>
            </a:r>
          </a:p>
          <a:p>
            <a:r>
              <a:rPr lang="en-US" dirty="0" smtClean="0"/>
              <a:t>N=2000 cases, 9 hits</a:t>
            </a:r>
          </a:p>
          <a:p>
            <a:r>
              <a:rPr lang="en-US" dirty="0" smtClean="0"/>
              <a:t>N=4000 cases, 32 hits</a:t>
            </a:r>
          </a:p>
          <a:p>
            <a:endParaRPr lang="en-US" dirty="0"/>
          </a:p>
          <a:p>
            <a:r>
              <a:rPr lang="en-US" dirty="0" smtClean="0"/>
              <a:t>Oddly enough, each new 1000 cases was seemingly more valuable than the previous…</a:t>
            </a:r>
          </a:p>
        </p:txBody>
      </p:sp>
    </p:spTree>
    <p:extLst>
      <p:ext uri="{BB962C8B-B14F-4D97-AF65-F5344CB8AC3E}">
        <p14:creationId xmlns:p14="http://schemas.microsoft.com/office/powerpoint/2010/main" val="1424404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0" y="139700"/>
            <a:ext cx="9144000" cy="1143000"/>
          </a:xfrm>
        </p:spPr>
        <p:txBody>
          <a:bodyPr>
            <a:normAutofit fontScale="90000"/>
          </a:bodyPr>
          <a:lstStyle/>
          <a:p>
            <a:pPr eaLnBrk="1" hangingPunct="1"/>
            <a:r>
              <a:rPr lang="en-US" sz="3600" dirty="0" err="1" smtClean="0">
                <a:solidFill>
                  <a:srgbClr val="1F497D"/>
                </a:solidFill>
                <a:latin typeface="Arial" charset="0"/>
                <a:ea typeface="ＭＳ Ｐゴシック" charset="0"/>
                <a:cs typeface="ＭＳ Ｐゴシック" charset="0"/>
              </a:rPr>
              <a:t>Crohn’s</a:t>
            </a:r>
            <a:r>
              <a:rPr lang="en-US" sz="3600" dirty="0" smtClean="0">
                <a:solidFill>
                  <a:srgbClr val="1F497D"/>
                </a:solidFill>
                <a:latin typeface="Arial" charset="0"/>
                <a:ea typeface="ＭＳ Ｐゴシック" charset="0"/>
                <a:cs typeface="ＭＳ Ｐゴシック" charset="0"/>
              </a:rPr>
              <a:t> Disease and Ulcerative Colitis: </a:t>
            </a:r>
            <a:br>
              <a:rPr lang="en-US" sz="3600" dirty="0" smtClean="0">
                <a:solidFill>
                  <a:srgbClr val="1F497D"/>
                </a:solidFill>
                <a:latin typeface="Arial" charset="0"/>
                <a:ea typeface="ＭＳ Ｐゴシック" charset="0"/>
                <a:cs typeface="ＭＳ Ｐゴシック" charset="0"/>
              </a:rPr>
            </a:br>
            <a:r>
              <a:rPr lang="en-US" sz="3600" dirty="0" err="1" smtClean="0">
                <a:solidFill>
                  <a:srgbClr val="1F497D"/>
                </a:solidFill>
                <a:latin typeface="Arial" charset="0"/>
                <a:ea typeface="ＭＳ Ｐゴシック" charset="0"/>
                <a:cs typeface="ＭＳ Ｐゴシック" charset="0"/>
              </a:rPr>
              <a:t>Jostins</a:t>
            </a:r>
            <a:r>
              <a:rPr lang="en-US" sz="3600" dirty="0" smtClean="0">
                <a:solidFill>
                  <a:srgbClr val="1F497D"/>
                </a:solidFill>
                <a:latin typeface="Arial" charset="0"/>
                <a:ea typeface="ＭＳ Ｐゴシック" charset="0"/>
                <a:cs typeface="ＭＳ Ｐゴシック" charset="0"/>
              </a:rPr>
              <a:t>, </a:t>
            </a:r>
            <a:r>
              <a:rPr lang="en-US" sz="3600" dirty="0" err="1">
                <a:solidFill>
                  <a:srgbClr val="1F497D"/>
                </a:solidFill>
                <a:latin typeface="Arial" charset="0"/>
                <a:ea typeface="ＭＳ Ｐゴシック" charset="0"/>
                <a:cs typeface="ＭＳ Ｐゴシック" charset="0"/>
              </a:rPr>
              <a:t>Ripke</a:t>
            </a:r>
            <a:r>
              <a:rPr lang="en-US" sz="3600" dirty="0">
                <a:solidFill>
                  <a:srgbClr val="1F497D"/>
                </a:solidFill>
                <a:latin typeface="Arial" charset="0"/>
                <a:ea typeface="ＭＳ Ｐゴシック" charset="0"/>
                <a:cs typeface="ＭＳ Ｐゴシック" charset="0"/>
              </a:rPr>
              <a:t> et al 2012</a:t>
            </a:r>
          </a:p>
        </p:txBody>
      </p:sp>
      <p:pic>
        <p:nvPicPr>
          <p:cNvPr id="583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1473200"/>
            <a:ext cx="61595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6293345" y="1473200"/>
            <a:ext cx="28463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solidFill>
                  <a:srgbClr val="FF0000"/>
                </a:solidFill>
              </a:rPr>
              <a:t>Jostins</a:t>
            </a:r>
            <a:r>
              <a:rPr lang="en-US" sz="1800" dirty="0">
                <a:solidFill>
                  <a:srgbClr val="FF0000"/>
                </a:solidFill>
              </a:rPr>
              <a:t>, </a:t>
            </a:r>
            <a:r>
              <a:rPr lang="en-US" sz="1800" dirty="0" err="1">
                <a:solidFill>
                  <a:srgbClr val="FF0000"/>
                </a:solidFill>
              </a:rPr>
              <a:t>Ripke</a:t>
            </a:r>
            <a:r>
              <a:rPr lang="en-US" sz="1800" dirty="0">
                <a:solidFill>
                  <a:srgbClr val="FF0000"/>
                </a:solidFill>
              </a:rPr>
              <a:t> et al</a:t>
            </a:r>
          </a:p>
          <a:p>
            <a:pPr eaLnBrk="1" hangingPunct="1"/>
            <a:r>
              <a:rPr lang="en-US" sz="1800" i="1" dirty="0">
                <a:solidFill>
                  <a:srgbClr val="FF0000"/>
                </a:solidFill>
              </a:rPr>
              <a:t>Nature</a:t>
            </a:r>
            <a:r>
              <a:rPr lang="en-US" sz="1800" dirty="0">
                <a:solidFill>
                  <a:srgbClr val="FF0000"/>
                </a:solidFill>
              </a:rPr>
              <a:t>, </a:t>
            </a:r>
            <a:r>
              <a:rPr lang="en-US" sz="1800" dirty="0" smtClean="0">
                <a:solidFill>
                  <a:srgbClr val="FF0000"/>
                </a:solidFill>
              </a:rPr>
              <a:t>November 1 2012</a:t>
            </a:r>
            <a:endParaRPr lang="en-US" sz="1800" dirty="0">
              <a:solidFill>
                <a:srgbClr val="FF0000"/>
              </a:solidFill>
            </a:endParaRPr>
          </a:p>
          <a:p>
            <a:pPr eaLnBrk="1" hangingPunct="1"/>
            <a:r>
              <a:rPr lang="en-US" sz="1800" dirty="0">
                <a:solidFill>
                  <a:srgbClr val="FF0000"/>
                </a:solidFill>
              </a:rPr>
              <a:t>163 distinct confirmed associated loci in IBD</a:t>
            </a:r>
          </a:p>
          <a:p>
            <a:pPr eaLnBrk="1" hangingPunct="1"/>
            <a:r>
              <a:rPr lang="en-US" sz="1800" dirty="0">
                <a:solidFill>
                  <a:srgbClr val="FF0000"/>
                </a:solidFill>
              </a:rPr>
              <a:t>(CD and/or UC)</a:t>
            </a:r>
          </a:p>
          <a:p>
            <a:pPr eaLnBrk="1" hangingPunct="1"/>
            <a:r>
              <a:rPr lang="en-US" sz="1800" dirty="0">
                <a:solidFill>
                  <a:srgbClr val="FF0000"/>
                </a:solidFill>
              </a:rPr>
              <a:t>N=75,000 samples</a:t>
            </a:r>
          </a:p>
        </p:txBody>
      </p:sp>
      <p:pic>
        <p:nvPicPr>
          <p:cNvPr id="5837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5588" y="4422775"/>
            <a:ext cx="40830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1473200"/>
            <a:ext cx="40163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4872038" y="2620963"/>
            <a:ext cx="593725" cy="819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662488" y="4967288"/>
            <a:ext cx="803275" cy="658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029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0" y="139700"/>
            <a:ext cx="9144000" cy="1143000"/>
          </a:xfrm>
        </p:spPr>
        <p:txBody>
          <a:bodyPr>
            <a:normAutofit fontScale="90000"/>
          </a:bodyPr>
          <a:lstStyle/>
          <a:p>
            <a:pPr eaLnBrk="1" hangingPunct="1"/>
            <a:r>
              <a:rPr lang="en-US" sz="3600" dirty="0" err="1" smtClean="0">
                <a:solidFill>
                  <a:srgbClr val="1F497D"/>
                </a:solidFill>
                <a:latin typeface="Arial" charset="0"/>
                <a:ea typeface="ＭＳ Ｐゴシック" charset="0"/>
                <a:cs typeface="ＭＳ Ｐゴシック" charset="0"/>
              </a:rPr>
              <a:t>Crohn’s</a:t>
            </a:r>
            <a:r>
              <a:rPr lang="en-US" sz="3600" dirty="0" smtClean="0">
                <a:solidFill>
                  <a:srgbClr val="1F497D"/>
                </a:solidFill>
                <a:latin typeface="Arial" charset="0"/>
                <a:ea typeface="ＭＳ Ｐゴシック" charset="0"/>
                <a:cs typeface="ＭＳ Ｐゴシック" charset="0"/>
              </a:rPr>
              <a:t> Disease and Ulcerative Colitis: </a:t>
            </a:r>
            <a:br>
              <a:rPr lang="en-US" sz="3600" dirty="0" smtClean="0">
                <a:solidFill>
                  <a:srgbClr val="1F497D"/>
                </a:solidFill>
                <a:latin typeface="Arial" charset="0"/>
                <a:ea typeface="ＭＳ Ｐゴシック" charset="0"/>
                <a:cs typeface="ＭＳ Ｐゴシック" charset="0"/>
              </a:rPr>
            </a:br>
            <a:r>
              <a:rPr lang="en-US" sz="3600" dirty="0" err="1" smtClean="0">
                <a:solidFill>
                  <a:srgbClr val="1F497D"/>
                </a:solidFill>
                <a:latin typeface="Arial" charset="0"/>
                <a:ea typeface="ＭＳ Ｐゴシック" charset="0"/>
                <a:cs typeface="ＭＳ Ｐゴシック" charset="0"/>
              </a:rPr>
              <a:t>Jostins</a:t>
            </a:r>
            <a:r>
              <a:rPr lang="en-US" sz="3600" dirty="0" smtClean="0">
                <a:solidFill>
                  <a:srgbClr val="1F497D"/>
                </a:solidFill>
                <a:latin typeface="Arial" charset="0"/>
                <a:ea typeface="ＭＳ Ｐゴシック" charset="0"/>
                <a:cs typeface="ＭＳ Ｐゴシック" charset="0"/>
              </a:rPr>
              <a:t>, </a:t>
            </a:r>
            <a:r>
              <a:rPr lang="en-US" sz="3600" dirty="0" err="1">
                <a:solidFill>
                  <a:srgbClr val="1F497D"/>
                </a:solidFill>
                <a:latin typeface="Arial" charset="0"/>
                <a:ea typeface="ＭＳ Ｐゴシック" charset="0"/>
                <a:cs typeface="ＭＳ Ｐゴシック" charset="0"/>
              </a:rPr>
              <a:t>Ripke</a:t>
            </a:r>
            <a:r>
              <a:rPr lang="en-US" sz="3600" dirty="0">
                <a:solidFill>
                  <a:srgbClr val="1F497D"/>
                </a:solidFill>
                <a:latin typeface="Arial" charset="0"/>
                <a:ea typeface="ＭＳ Ｐゴシック" charset="0"/>
                <a:cs typeface="ＭＳ Ｐゴシック" charset="0"/>
              </a:rPr>
              <a:t> et al 2012</a:t>
            </a:r>
          </a:p>
        </p:txBody>
      </p:sp>
      <p:pic>
        <p:nvPicPr>
          <p:cNvPr id="583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1473200"/>
            <a:ext cx="61595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6293345" y="1473200"/>
            <a:ext cx="28463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solidFill>
                  <a:srgbClr val="FF0000"/>
                </a:solidFill>
              </a:rPr>
              <a:t>Jostins</a:t>
            </a:r>
            <a:r>
              <a:rPr lang="en-US" sz="1800" dirty="0">
                <a:solidFill>
                  <a:srgbClr val="FF0000"/>
                </a:solidFill>
              </a:rPr>
              <a:t>, </a:t>
            </a:r>
            <a:r>
              <a:rPr lang="en-US" sz="1800" dirty="0" err="1">
                <a:solidFill>
                  <a:srgbClr val="FF0000"/>
                </a:solidFill>
              </a:rPr>
              <a:t>Ripke</a:t>
            </a:r>
            <a:r>
              <a:rPr lang="en-US" sz="1800" dirty="0">
                <a:solidFill>
                  <a:srgbClr val="FF0000"/>
                </a:solidFill>
              </a:rPr>
              <a:t> et al</a:t>
            </a:r>
          </a:p>
          <a:p>
            <a:pPr eaLnBrk="1" hangingPunct="1"/>
            <a:r>
              <a:rPr lang="en-US" sz="1800" i="1" dirty="0">
                <a:solidFill>
                  <a:srgbClr val="FF0000"/>
                </a:solidFill>
              </a:rPr>
              <a:t>Nature</a:t>
            </a:r>
            <a:r>
              <a:rPr lang="en-US" sz="1800" dirty="0">
                <a:solidFill>
                  <a:srgbClr val="FF0000"/>
                </a:solidFill>
              </a:rPr>
              <a:t>, </a:t>
            </a:r>
            <a:r>
              <a:rPr lang="en-US" sz="1800" dirty="0" smtClean="0">
                <a:solidFill>
                  <a:srgbClr val="FF0000"/>
                </a:solidFill>
              </a:rPr>
              <a:t>November 1 2012</a:t>
            </a:r>
            <a:endParaRPr lang="en-US" sz="1800" dirty="0">
              <a:solidFill>
                <a:srgbClr val="FF0000"/>
              </a:solidFill>
            </a:endParaRPr>
          </a:p>
          <a:p>
            <a:pPr eaLnBrk="1" hangingPunct="1"/>
            <a:r>
              <a:rPr lang="en-US" sz="1800" dirty="0">
                <a:solidFill>
                  <a:srgbClr val="FF0000"/>
                </a:solidFill>
              </a:rPr>
              <a:t>163 distinct confirmed associated loci in IBD</a:t>
            </a:r>
          </a:p>
          <a:p>
            <a:pPr eaLnBrk="1" hangingPunct="1"/>
            <a:r>
              <a:rPr lang="en-US" sz="1800" dirty="0">
                <a:solidFill>
                  <a:srgbClr val="FF0000"/>
                </a:solidFill>
              </a:rPr>
              <a:t>(CD and/or UC)</a:t>
            </a:r>
          </a:p>
          <a:p>
            <a:pPr eaLnBrk="1" hangingPunct="1"/>
            <a:r>
              <a:rPr lang="en-US" sz="1800" dirty="0">
                <a:solidFill>
                  <a:srgbClr val="FF0000"/>
                </a:solidFill>
              </a:rPr>
              <a:t>N=75,000 samples</a:t>
            </a:r>
          </a:p>
        </p:txBody>
      </p:sp>
      <p:pic>
        <p:nvPicPr>
          <p:cNvPr id="5837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5588" y="4422775"/>
            <a:ext cx="40830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1473200"/>
            <a:ext cx="40163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4872038" y="2620963"/>
            <a:ext cx="593725" cy="819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4662488" y="4967288"/>
            <a:ext cx="803275" cy="6588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971800" y="3200400"/>
            <a:ext cx="4343400" cy="1371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FF"/>
                </a:solidFill>
              </a:rPr>
              <a:t>All 32 of the Barrett et al 2008 GWS hits are confirmed and more significant than they were in 2008</a:t>
            </a:r>
          </a:p>
        </p:txBody>
      </p:sp>
    </p:spTree>
    <p:extLst>
      <p:ext uri="{BB962C8B-B14F-4D97-AF65-F5344CB8AC3E}">
        <p14:creationId xmlns:p14="http://schemas.microsoft.com/office/powerpoint/2010/main" val="3412800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“All science is either physics or stamp collecting”</a:t>
            </a:r>
            <a:endParaRPr lang="en-US" dirty="0"/>
          </a:p>
        </p:txBody>
      </p:sp>
      <p:sp>
        <p:nvSpPr>
          <p:cNvPr id="9" name="Subtitle 8"/>
          <p:cNvSpPr>
            <a:spLocks noGrp="1"/>
          </p:cNvSpPr>
          <p:nvPr>
            <p:ph type="subTitle" idx="1"/>
          </p:nvPr>
        </p:nvSpPr>
        <p:spPr/>
        <p:txBody>
          <a:bodyPr/>
          <a:lstStyle/>
          <a:p>
            <a:r>
              <a:rPr lang="en-US" dirty="0" smtClean="0"/>
              <a:t>Ernest Rutherford</a:t>
            </a:r>
            <a:endParaRPr lang="en-US" dirty="0"/>
          </a:p>
        </p:txBody>
      </p:sp>
    </p:spTree>
    <p:extLst>
      <p:ext uri="{BB962C8B-B14F-4D97-AF65-F5344CB8AC3E}">
        <p14:creationId xmlns:p14="http://schemas.microsoft.com/office/powerpoint/2010/main" val="2644401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4840" y="855577"/>
            <a:ext cx="7994317" cy="5989284"/>
          </a:xfrm>
          <a:prstGeom prst="rect">
            <a:avLst/>
          </a:prstGeom>
        </p:spPr>
      </p:pic>
      <p:sp>
        <p:nvSpPr>
          <p:cNvPr id="3" name="Title 2"/>
          <p:cNvSpPr>
            <a:spLocks noGrp="1"/>
          </p:cNvSpPr>
          <p:nvPr>
            <p:ph type="title"/>
          </p:nvPr>
        </p:nvSpPr>
        <p:spPr>
          <a:xfrm>
            <a:off x="457200" y="-219978"/>
            <a:ext cx="8229600" cy="1143000"/>
          </a:xfrm>
        </p:spPr>
        <p:txBody>
          <a:bodyPr/>
          <a:lstStyle/>
          <a:p>
            <a:r>
              <a:rPr lang="en-US" dirty="0" smtClean="0"/>
              <a:t>A damn fine stamp collection…</a:t>
            </a:r>
            <a:endParaRPr lang="en-US" dirty="0"/>
          </a:p>
        </p:txBody>
      </p:sp>
    </p:spTree>
    <p:extLst>
      <p:ext uri="{BB962C8B-B14F-4D97-AF65-F5344CB8AC3E}">
        <p14:creationId xmlns:p14="http://schemas.microsoft.com/office/powerpoint/2010/main" val="2015446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ctrTitle"/>
          </p:nvPr>
        </p:nvSpPr>
        <p:spPr>
          <a:xfrm>
            <a:off x="685800" y="1301609"/>
            <a:ext cx="7772400" cy="1470025"/>
          </a:xfrm>
        </p:spPr>
        <p:txBody>
          <a:bodyPr>
            <a:normAutofit fontScale="90000"/>
          </a:bodyPr>
          <a:lstStyle/>
          <a:p>
            <a:r>
              <a:rPr lang="en-US" dirty="0" smtClean="0">
                <a:latin typeface="Arial" charset="0"/>
                <a:ea typeface="ＭＳ Ｐゴシック" charset="0"/>
                <a:cs typeface="ＭＳ Ｐゴシック" charset="0"/>
              </a:rPr>
              <a:t>…but that is what it is </a:t>
            </a:r>
            <a:br>
              <a:rPr lang="en-US" dirty="0" smtClean="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Goal </a:t>
            </a:r>
            <a:r>
              <a:rPr lang="en-US" dirty="0">
                <a:latin typeface="Arial" charset="0"/>
                <a:ea typeface="ＭＳ Ｐゴシック" charset="0"/>
                <a:cs typeface="ＭＳ Ｐゴシック" charset="0"/>
              </a:rPr>
              <a:t>of GWAS was to inform on the biology of disease in an actionable fashion</a:t>
            </a:r>
          </a:p>
        </p:txBody>
      </p:sp>
      <p:sp>
        <p:nvSpPr>
          <p:cNvPr id="104450" name="Subtitle 2"/>
          <p:cNvSpPr>
            <a:spLocks noGrp="1"/>
          </p:cNvSpPr>
          <p:nvPr>
            <p:ph type="subTitle" idx="1"/>
          </p:nvPr>
        </p:nvSpPr>
        <p:spPr>
          <a:xfrm>
            <a:off x="1371600" y="4880135"/>
            <a:ext cx="6400800" cy="1752600"/>
          </a:xfrm>
        </p:spPr>
        <p:txBody>
          <a:bodyPr/>
          <a:lstStyle/>
          <a:p>
            <a:r>
              <a:rPr lang="en-US" dirty="0">
                <a:latin typeface="Arial" charset="0"/>
                <a:ea typeface="ＭＳ Ｐゴシック" charset="0"/>
                <a:cs typeface="ＭＳ Ｐゴシック" charset="0"/>
              </a:rPr>
              <a:t>So how do we get there?</a:t>
            </a:r>
          </a:p>
        </p:txBody>
      </p:sp>
    </p:spTree>
    <p:extLst>
      <p:ext uri="{BB962C8B-B14F-4D97-AF65-F5344CB8AC3E}">
        <p14:creationId xmlns:p14="http://schemas.microsoft.com/office/powerpoint/2010/main" val="2199966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a:xfrm>
            <a:off x="457200" y="76200"/>
            <a:ext cx="8229600" cy="1143000"/>
          </a:xfrm>
        </p:spPr>
        <p:txBody>
          <a:bodyPr/>
          <a:lstStyle/>
          <a:p>
            <a:pPr eaLnBrk="1" hangingPunct="1"/>
            <a:r>
              <a:rPr lang="en-US">
                <a:latin typeface="Arial" charset="0"/>
                <a:ea typeface="ＭＳ Ｐゴシック" charset="0"/>
                <a:cs typeface="ＭＳ Ｐゴシック" charset="0"/>
              </a:rPr>
              <a:t>General Challenge</a:t>
            </a:r>
          </a:p>
        </p:txBody>
      </p:sp>
      <p:sp>
        <p:nvSpPr>
          <p:cNvPr id="107523" name="Rectangle 3"/>
          <p:cNvSpPr>
            <a:spLocks noGrp="1" noChangeArrowheads="1"/>
          </p:cNvSpPr>
          <p:nvPr>
            <p:ph type="body" idx="1"/>
          </p:nvPr>
        </p:nvSpPr>
        <p:spPr>
          <a:xfrm>
            <a:off x="457200" y="1371600"/>
            <a:ext cx="8686800" cy="4525963"/>
          </a:xfrm>
        </p:spPr>
        <p:txBody>
          <a:bodyPr>
            <a:normAutofit fontScale="92500" lnSpcReduction="20000"/>
          </a:bodyPr>
          <a:lstStyle/>
          <a:p>
            <a:pPr eaLnBrk="1" hangingPunct="1">
              <a:defRPr/>
            </a:pPr>
            <a:r>
              <a:rPr lang="en-US" sz="2400" dirty="0">
                <a:latin typeface="Arial" charset="0"/>
                <a:ea typeface="ＭＳ Ｐゴシック" charset="0"/>
                <a:cs typeface="ＭＳ Ｐゴシック" charset="0"/>
              </a:rPr>
              <a:t>Most associations do not identify specific genes and causal mutations – just pointers to small regions with causal influences on </a:t>
            </a:r>
            <a:r>
              <a:rPr lang="en-US" sz="2400" dirty="0" smtClean="0">
                <a:latin typeface="Arial" charset="0"/>
                <a:ea typeface="ＭＳ Ｐゴシック" charset="0"/>
                <a:cs typeface="ＭＳ Ｐゴシック" charset="0"/>
              </a:rPr>
              <a:t>disease.</a:t>
            </a:r>
          </a:p>
          <a:p>
            <a:pPr eaLnBrk="1" hangingPunct="1">
              <a:defRPr/>
            </a:pPr>
            <a:r>
              <a:rPr lang="en-US" sz="2400" dirty="0" smtClean="0">
                <a:latin typeface="Arial" charset="0"/>
                <a:ea typeface="ＭＳ Ｐゴシック" charset="0"/>
                <a:cs typeface="ＭＳ Ｐゴシック" charset="0"/>
              </a:rPr>
              <a:t>In order to develop and act on a therapeutic hypothesis, we must go much further</a:t>
            </a:r>
            <a:endParaRPr lang="en-US" sz="2400" dirty="0">
              <a:latin typeface="Arial" charset="0"/>
              <a:ea typeface="ＭＳ Ｐゴシック" charset="0"/>
              <a:cs typeface="ＭＳ Ｐゴシック" charset="0"/>
            </a:endParaRPr>
          </a:p>
          <a:p>
            <a:pPr eaLnBrk="1" hangingPunct="1">
              <a:defRPr/>
            </a:pPr>
            <a:endParaRPr lang="en-US" sz="2800" dirty="0">
              <a:latin typeface="Arial" charset="0"/>
              <a:ea typeface="ＭＳ Ｐゴシック" charset="0"/>
              <a:cs typeface="ＭＳ Ｐゴシック" charset="0"/>
            </a:endParaRPr>
          </a:p>
          <a:p>
            <a:pPr eaLnBrk="1" hangingPunct="1">
              <a:defRPr/>
            </a:pPr>
            <a:r>
              <a:rPr lang="en-US" sz="2800" b="1" dirty="0">
                <a:latin typeface="Arial" charset="0"/>
                <a:ea typeface="ＭＳ Ｐゴシック" charset="0"/>
                <a:cs typeface="ＭＳ Ｐゴシック" charset="0"/>
              </a:rPr>
              <a:t>Key Questions</a:t>
            </a:r>
          </a:p>
          <a:p>
            <a:pPr lvl="1" eaLnBrk="1" hangingPunct="1">
              <a:defRPr/>
            </a:pPr>
            <a:r>
              <a:rPr lang="en-US" sz="2400" i="1" dirty="0">
                <a:latin typeface="Arial" charset="0"/>
                <a:ea typeface="ＭＳ Ｐゴシック" charset="0"/>
              </a:rPr>
              <a:t>Which </a:t>
            </a:r>
            <a:r>
              <a:rPr lang="en-US" sz="2400" b="1" i="1" dirty="0">
                <a:solidFill>
                  <a:srgbClr val="FF0000"/>
                </a:solidFill>
                <a:latin typeface="Arial" charset="0"/>
                <a:ea typeface="ＭＳ Ｐゴシック" charset="0"/>
              </a:rPr>
              <a:t>gene</a:t>
            </a:r>
            <a:r>
              <a:rPr lang="en-US" sz="2400" i="1" dirty="0">
                <a:latin typeface="Arial" charset="0"/>
                <a:ea typeface="ＭＳ Ｐゴシック" charset="0"/>
              </a:rPr>
              <a:t> is connected to disease</a:t>
            </a:r>
            <a:r>
              <a:rPr lang="en-US" sz="2400" i="1" dirty="0" smtClean="0">
                <a:latin typeface="Arial" charset="0"/>
                <a:ea typeface="ＭＳ Ｐゴシック" charset="0"/>
              </a:rPr>
              <a:t>?</a:t>
            </a:r>
          </a:p>
          <a:p>
            <a:pPr lvl="1" eaLnBrk="1" hangingPunct="1">
              <a:defRPr/>
            </a:pPr>
            <a:r>
              <a:rPr lang="en-US" sz="2400" i="1" dirty="0" smtClean="0">
                <a:latin typeface="Arial" charset="0"/>
                <a:ea typeface="ＭＳ Ｐゴシック" charset="0"/>
              </a:rPr>
              <a:t>What </a:t>
            </a:r>
            <a:r>
              <a:rPr lang="en-US" sz="2400" b="1" i="1" dirty="0" smtClean="0">
                <a:solidFill>
                  <a:srgbClr val="FF0000"/>
                </a:solidFill>
                <a:latin typeface="Arial" charset="0"/>
                <a:ea typeface="ＭＳ Ｐゴシック" charset="0"/>
              </a:rPr>
              <a:t>biological</a:t>
            </a:r>
            <a:r>
              <a:rPr lang="en-US" sz="2400" i="1" dirty="0" smtClean="0">
                <a:latin typeface="Arial" charset="0"/>
                <a:ea typeface="ＭＳ Ｐゴシック" charset="0"/>
              </a:rPr>
              <a:t> </a:t>
            </a:r>
            <a:r>
              <a:rPr lang="en-US" sz="2400" b="1" i="1" dirty="0" smtClean="0">
                <a:solidFill>
                  <a:srgbClr val="FF0000"/>
                </a:solidFill>
                <a:latin typeface="Arial" charset="0"/>
                <a:ea typeface="ＭＳ Ｐゴシック" charset="0"/>
              </a:rPr>
              <a:t>process</a:t>
            </a:r>
            <a:r>
              <a:rPr lang="en-US" sz="2400" i="1" dirty="0" smtClean="0">
                <a:latin typeface="Arial" charset="0"/>
                <a:ea typeface="ＭＳ Ｐゴシック" charset="0"/>
              </a:rPr>
              <a:t> is thereby implicated?</a:t>
            </a:r>
          </a:p>
          <a:p>
            <a:pPr lvl="1" eaLnBrk="1" hangingPunct="1">
              <a:defRPr/>
            </a:pPr>
            <a:r>
              <a:rPr lang="en-US" sz="2400" i="1" dirty="0" smtClean="0">
                <a:latin typeface="Arial" charset="0"/>
                <a:ea typeface="ＭＳ Ｐゴシック" charset="0"/>
              </a:rPr>
              <a:t>What is the </a:t>
            </a:r>
            <a:r>
              <a:rPr lang="en-US" sz="2400" b="1" i="1" dirty="0" smtClean="0">
                <a:solidFill>
                  <a:srgbClr val="FF0000"/>
                </a:solidFill>
                <a:latin typeface="Arial" charset="0"/>
                <a:ea typeface="ＭＳ Ｐゴシック" charset="0"/>
              </a:rPr>
              <a:t>cellular context</a:t>
            </a:r>
            <a:r>
              <a:rPr lang="en-US" sz="2400" i="1" dirty="0" smtClean="0">
                <a:latin typeface="Arial" charset="0"/>
                <a:ea typeface="ＭＳ Ｐゴシック" charset="0"/>
              </a:rPr>
              <a:t> in which that process acts and is relevant to disease?</a:t>
            </a:r>
            <a:endParaRPr lang="en-US" sz="2400" i="1" dirty="0">
              <a:latin typeface="Arial" charset="0"/>
              <a:ea typeface="ＭＳ Ｐゴシック" charset="0"/>
            </a:endParaRPr>
          </a:p>
          <a:p>
            <a:pPr lvl="1" eaLnBrk="1" hangingPunct="1">
              <a:defRPr/>
            </a:pPr>
            <a:r>
              <a:rPr lang="en-US" sz="2400" i="1" dirty="0">
                <a:latin typeface="Arial" charset="0"/>
                <a:ea typeface="ＭＳ Ｐゴシック" charset="0"/>
              </a:rPr>
              <a:t>What </a:t>
            </a:r>
            <a:r>
              <a:rPr lang="en-US" sz="2400" i="1" dirty="0" smtClean="0">
                <a:latin typeface="Arial" charset="0"/>
                <a:ea typeface="ＭＳ Ｐゴシック" charset="0"/>
              </a:rPr>
              <a:t>are the specific </a:t>
            </a:r>
            <a:r>
              <a:rPr lang="en-US" sz="2400" b="1" i="1" dirty="0">
                <a:solidFill>
                  <a:srgbClr val="FF0000"/>
                </a:solidFill>
                <a:latin typeface="Arial" charset="0"/>
                <a:ea typeface="ＭＳ Ｐゴシック" charset="0"/>
              </a:rPr>
              <a:t>functional </a:t>
            </a:r>
            <a:r>
              <a:rPr lang="en-US" sz="2400" b="1" i="1" dirty="0" smtClean="0">
                <a:solidFill>
                  <a:srgbClr val="FF0000"/>
                </a:solidFill>
                <a:latin typeface="Arial" charset="0"/>
                <a:ea typeface="ＭＳ Ｐゴシック" charset="0"/>
              </a:rPr>
              <a:t>alleles</a:t>
            </a:r>
            <a:r>
              <a:rPr lang="en-US" sz="2400" i="1" dirty="0" smtClean="0">
                <a:latin typeface="Arial" charset="0"/>
                <a:ea typeface="ＭＳ Ｐゴシック" charset="0"/>
              </a:rPr>
              <a:t> which perturb the process and promote or protect from disease?</a:t>
            </a:r>
            <a:endParaRPr lang="en-US" sz="2400" i="1" dirty="0">
              <a:latin typeface="Arial" charset="0"/>
              <a:ea typeface="ＭＳ Ｐゴシック" charset="0"/>
            </a:endParaRPr>
          </a:p>
          <a:p>
            <a:pPr marL="0" indent="0" eaLnBrk="1" hangingPunct="1">
              <a:buFontTx/>
              <a:buNone/>
              <a:defRPr/>
            </a:pPr>
            <a:endParaRPr lang="en-US" sz="2800" i="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73250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Lines are Muted </a:t>
            </a:r>
            <a:r>
              <a:rPr lang="en-US" b="1" smtClean="0">
                <a:solidFill>
                  <a:srgbClr val="FF0000"/>
                </a:solidFill>
              </a:rPr>
              <a:t>NOW</a:t>
            </a:r>
          </a:p>
        </p:txBody>
      </p:sp>
      <p:sp>
        <p:nvSpPr>
          <p:cNvPr id="3" name="Content Placeholder 2"/>
          <p:cNvSpPr>
            <a:spLocks noGrp="1"/>
          </p:cNvSpPr>
          <p:nvPr>
            <p:ph idx="1"/>
          </p:nvPr>
        </p:nvSpPr>
        <p:spPr>
          <a:xfrm>
            <a:off x="457200" y="1274763"/>
            <a:ext cx="8229600" cy="5237162"/>
          </a:xfrm>
        </p:spPr>
        <p:txBody>
          <a:bodyPr>
            <a:normAutofit fontScale="85000" lnSpcReduction="20000"/>
          </a:bodyPr>
          <a:lstStyle/>
          <a:p>
            <a:pPr marL="0" indent="0">
              <a:buFontTx/>
              <a:buNone/>
              <a:defRPr/>
            </a:pPr>
            <a:r>
              <a:rPr lang="en-US" dirty="0" smtClean="0"/>
              <a:t>Lines have been automatically muted by operators as it is possible for just one person to ruin the call for everyone due to background noise, electronic feedback, crying children, wind, typing, etc. </a:t>
            </a:r>
          </a:p>
          <a:p>
            <a:pPr marL="0" indent="0">
              <a:buFontTx/>
              <a:buNone/>
              <a:defRPr/>
            </a:pPr>
            <a:endParaRPr lang="en-US" dirty="0" smtClean="0"/>
          </a:p>
          <a:p>
            <a:pPr marL="0" indent="0">
              <a:buFontTx/>
              <a:buNone/>
              <a:defRPr/>
            </a:pPr>
            <a:r>
              <a:rPr lang="en-US" b="1" i="1" dirty="0" smtClean="0"/>
              <a:t>Operators announce calls one at a time during question and answer sessions.</a:t>
            </a:r>
          </a:p>
          <a:p>
            <a:pPr marL="0" indent="0">
              <a:buFontTx/>
              <a:buNone/>
              <a:defRPr/>
            </a:pPr>
            <a:endParaRPr lang="en-US" b="1" i="1" dirty="0" smtClean="0"/>
          </a:p>
          <a:p>
            <a:pPr marL="0" indent="0">
              <a:buFontTx/>
              <a:buNone/>
              <a:defRPr/>
            </a:pPr>
            <a:r>
              <a:rPr lang="en-US" b="1" i="1" dirty="0"/>
              <a:t>Dial *1 if you would like to ask a question of the presenter.  Presenter will respond to calls as time allows</a:t>
            </a:r>
            <a:r>
              <a:rPr lang="en-US" b="1" i="1" dirty="0" smtClean="0"/>
              <a:t>.</a:t>
            </a:r>
            <a:endParaRPr lang="en-US" b="1" i="1" dirty="0"/>
          </a:p>
          <a:p>
            <a:pPr marL="0" indent="0">
              <a:buFontTx/>
              <a:buNone/>
              <a:defRPr/>
            </a:pPr>
            <a:endParaRPr lang="en-US" b="1" i="1" dirty="0"/>
          </a:p>
          <a:p>
            <a:pPr marL="0" indent="0">
              <a:buFontTx/>
              <a:buNone/>
              <a:defRPr/>
            </a:pPr>
            <a:r>
              <a:rPr lang="en-US" b="1" i="1" dirty="0" smtClean="0"/>
              <a:t>Dial *0 if you need operator assistance at any time during the duration of the call.</a:t>
            </a:r>
          </a:p>
        </p:txBody>
      </p:sp>
    </p:spTree>
    <p:extLst>
      <p:ext uri="{BB962C8B-B14F-4D97-AF65-F5344CB8AC3E}">
        <p14:creationId xmlns:p14="http://schemas.microsoft.com/office/powerpoint/2010/main" val="1633743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tracks</a:t>
            </a:r>
            <a:endParaRPr lang="en-US" dirty="0"/>
          </a:p>
        </p:txBody>
      </p:sp>
      <p:sp>
        <p:nvSpPr>
          <p:cNvPr id="3" name="Content Placeholder 2"/>
          <p:cNvSpPr>
            <a:spLocks noGrp="1"/>
          </p:cNvSpPr>
          <p:nvPr>
            <p:ph idx="1"/>
          </p:nvPr>
        </p:nvSpPr>
        <p:spPr/>
        <p:txBody>
          <a:bodyPr/>
          <a:lstStyle/>
          <a:p>
            <a:r>
              <a:rPr lang="en-US" dirty="0" smtClean="0"/>
              <a:t>Bottom up</a:t>
            </a:r>
          </a:p>
          <a:p>
            <a:pPr lvl="1"/>
            <a:r>
              <a:rPr lang="en-US" dirty="0" smtClean="0"/>
              <a:t>Traditional approach of pursuing an individual association result to articulate the molecular impact of risk variation and how it acts to promote disease</a:t>
            </a:r>
          </a:p>
          <a:p>
            <a:r>
              <a:rPr lang="en-US" dirty="0" smtClean="0"/>
              <a:t>Top down</a:t>
            </a:r>
          </a:p>
          <a:p>
            <a:pPr lvl="1"/>
            <a:r>
              <a:rPr lang="en-US" dirty="0" smtClean="0"/>
              <a:t>Utilize the complete set of GWAS results to identify common pathways/processes implicated in disease pathogenesis</a:t>
            </a:r>
          </a:p>
          <a:p>
            <a:pPr lvl="1"/>
            <a:endParaRPr lang="en-US" dirty="0"/>
          </a:p>
        </p:txBody>
      </p:sp>
    </p:spTree>
    <p:extLst>
      <p:ext uri="{BB962C8B-B14F-4D97-AF65-F5344CB8AC3E}">
        <p14:creationId xmlns:p14="http://schemas.microsoft.com/office/powerpoint/2010/main" val="2875962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p:cNvSpPr>
            <a:spLocks noChangeArrowheads="1"/>
          </p:cNvSpPr>
          <p:nvPr/>
        </p:nvSpPr>
        <p:spPr bwMode="auto">
          <a:xfrm>
            <a:off x="0" y="1143000"/>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4578" name="Rectangle 6"/>
          <p:cNvSpPr>
            <a:spLocks noChangeArrowheads="1"/>
          </p:cNvSpPr>
          <p:nvPr/>
        </p:nvSpPr>
        <p:spPr bwMode="auto">
          <a:xfrm>
            <a:off x="4038600" y="1143000"/>
            <a:ext cx="3810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4579" name="Text Box 7"/>
          <p:cNvSpPr txBox="1">
            <a:spLocks noChangeArrowheads="1"/>
          </p:cNvSpPr>
          <p:nvPr/>
        </p:nvSpPr>
        <p:spPr bwMode="auto">
          <a:xfrm>
            <a:off x="119063" y="137885"/>
            <a:ext cx="69681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dirty="0">
                <a:latin typeface="Calibri" charset="0"/>
              </a:rPr>
              <a:t>Early GWAS results implicate </a:t>
            </a:r>
            <a:r>
              <a:rPr lang="en-US" sz="3000" dirty="0" smtClean="0">
                <a:latin typeface="Calibri" charset="0"/>
              </a:rPr>
              <a:t>autophagy via </a:t>
            </a:r>
          </a:p>
          <a:p>
            <a:pPr eaLnBrk="1" hangingPunct="1"/>
            <a:r>
              <a:rPr lang="en-US" sz="3000" dirty="0" smtClean="0">
                <a:latin typeface="Calibri" charset="0"/>
              </a:rPr>
              <a:t>ATG16L1</a:t>
            </a:r>
            <a:r>
              <a:rPr lang="en-US" sz="3000" dirty="0">
                <a:latin typeface="Calibri" charset="0"/>
              </a:rPr>
              <a:t>, </a:t>
            </a:r>
            <a:r>
              <a:rPr lang="en-US" sz="3000" dirty="0" smtClean="0">
                <a:latin typeface="Calibri" charset="0"/>
              </a:rPr>
              <a:t>IRGM</a:t>
            </a:r>
            <a:endParaRPr lang="en-US" sz="3000" dirty="0">
              <a:latin typeface="Calibri" charset="0"/>
            </a:endParaRPr>
          </a:p>
        </p:txBody>
      </p:sp>
      <p:sp>
        <p:nvSpPr>
          <p:cNvPr id="13" name="Rectangle 12"/>
          <p:cNvSpPr/>
          <p:nvPr/>
        </p:nvSpPr>
        <p:spPr>
          <a:xfrm>
            <a:off x="4067175" y="1143000"/>
            <a:ext cx="508000" cy="368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24582" name="TextBox 1"/>
          <p:cNvSpPr txBox="1">
            <a:spLocks noChangeArrowheads="1"/>
          </p:cNvSpPr>
          <p:nvPr/>
        </p:nvSpPr>
        <p:spPr bwMode="auto">
          <a:xfrm>
            <a:off x="2195273" y="1066800"/>
            <a:ext cx="5334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t>2007</a:t>
            </a:r>
          </a:p>
          <a:p>
            <a:pPr eaLnBrk="1" hangingPunct="1"/>
            <a:endParaRPr lang="en-US" dirty="0"/>
          </a:p>
          <a:p>
            <a:pPr eaLnBrk="1" hangingPunct="1"/>
            <a:r>
              <a:rPr lang="en-US" dirty="0"/>
              <a:t>Multiple GWAS studies identify common </a:t>
            </a:r>
            <a:r>
              <a:rPr lang="en-US" dirty="0" smtClean="0"/>
              <a:t>Thr300Ala </a:t>
            </a:r>
            <a:r>
              <a:rPr lang="en-US" dirty="0"/>
              <a:t>variant of </a:t>
            </a:r>
            <a:r>
              <a:rPr lang="en-US" b="1" i="1" dirty="0"/>
              <a:t>ATG16L1</a:t>
            </a:r>
            <a:r>
              <a:rPr lang="en-US" dirty="0"/>
              <a:t> as associated with CD</a:t>
            </a:r>
          </a:p>
          <a:p>
            <a:pPr eaLnBrk="1" hangingPunct="1"/>
            <a:endParaRPr lang="en-US" dirty="0"/>
          </a:p>
          <a:p>
            <a:pPr eaLnBrk="1" hangingPunct="1"/>
            <a:r>
              <a:rPr lang="en-US" dirty="0"/>
              <a:t>Noncoding variation at</a:t>
            </a:r>
            <a:r>
              <a:rPr lang="en-US" b="1" i="1" dirty="0"/>
              <a:t> IRGM</a:t>
            </a:r>
            <a:r>
              <a:rPr lang="en-US" dirty="0"/>
              <a:t>, later traced to 20 kb promoter CNV</a:t>
            </a:r>
          </a:p>
        </p:txBody>
      </p:sp>
      <p:pic>
        <p:nvPicPr>
          <p:cNvPr id="245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2620" y="4169229"/>
            <a:ext cx="610076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3"/>
          <p:cNvSpPr txBox="1">
            <a:spLocks noChangeArrowheads="1"/>
          </p:cNvSpPr>
          <p:nvPr/>
        </p:nvSpPr>
        <p:spPr bwMode="auto">
          <a:xfrm>
            <a:off x="2812132" y="6150429"/>
            <a:ext cx="48078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n.b.</a:t>
            </a:r>
            <a:r>
              <a:rPr lang="en-US" sz="2000" dirty="0"/>
              <a:t>, prior to first GWAS, </a:t>
            </a:r>
            <a:r>
              <a:rPr lang="en-US" sz="2000" b="1" dirty="0"/>
              <a:t>0</a:t>
            </a:r>
            <a:r>
              <a:rPr lang="en-US" sz="2000" dirty="0"/>
              <a:t> references on </a:t>
            </a:r>
          </a:p>
          <a:p>
            <a:pPr eaLnBrk="1" hangingPunct="1"/>
            <a:r>
              <a:rPr lang="en-US" sz="2000" dirty="0"/>
              <a:t>              </a:t>
            </a:r>
            <a:r>
              <a:rPr lang="en-US" sz="2000" dirty="0" err="1"/>
              <a:t>Crohn’s</a:t>
            </a:r>
            <a:r>
              <a:rPr lang="en-US" sz="2000" dirty="0"/>
              <a:t> and autophagy</a:t>
            </a:r>
          </a:p>
        </p:txBody>
      </p:sp>
    </p:spTree>
    <p:extLst>
      <p:ext uri="{BB962C8B-B14F-4D97-AF65-F5344CB8AC3E}">
        <p14:creationId xmlns:p14="http://schemas.microsoft.com/office/powerpoint/2010/main" val="223063346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190500" y="152400"/>
            <a:ext cx="8724900" cy="461665"/>
          </a:xfrm>
          <a:prstGeom prst="rect">
            <a:avLst/>
          </a:prstGeom>
          <a:noFill/>
          <a:ln w="9525">
            <a:noFill/>
            <a:miter lim="800000"/>
            <a:headEnd/>
            <a:tailEnd/>
          </a:ln>
        </p:spPr>
        <p:txBody>
          <a:bodyPr>
            <a:prstTxWarp prst="textNoShape">
              <a:avLst/>
            </a:prstTxWarp>
            <a:spAutoFit/>
          </a:bodyPr>
          <a:lstStyle/>
          <a:p>
            <a:pPr defTabSz="914400">
              <a:spcAft>
                <a:spcPts val="0"/>
              </a:spcAft>
            </a:pPr>
            <a:r>
              <a:rPr lang="en-US" sz="2400" dirty="0" smtClean="0">
                <a:solidFill>
                  <a:srgbClr val="000000"/>
                </a:solidFill>
                <a:latin typeface="Arial"/>
                <a:ea typeface="ＭＳ Ｐゴシック" charset="0"/>
                <a:cs typeface="Arial"/>
              </a:rPr>
              <a:t>Patient-guided drug discovery for </a:t>
            </a:r>
            <a:r>
              <a:rPr lang="en-US" sz="2400" dirty="0" err="1" smtClean="0">
                <a:solidFill>
                  <a:srgbClr val="000000"/>
                </a:solidFill>
                <a:latin typeface="Arial"/>
                <a:ea typeface="ＭＳ Ｐゴシック" charset="0"/>
                <a:cs typeface="Arial"/>
              </a:rPr>
              <a:t>Crohn’s</a:t>
            </a:r>
            <a:r>
              <a:rPr lang="en-US" sz="2400" dirty="0" smtClean="0">
                <a:solidFill>
                  <a:srgbClr val="000000"/>
                </a:solidFill>
                <a:latin typeface="Arial"/>
                <a:ea typeface="ＭＳ Ｐゴシック" charset="0"/>
                <a:cs typeface="Arial"/>
              </a:rPr>
              <a:t> Disease: </a:t>
            </a:r>
            <a:r>
              <a:rPr lang="en-US" sz="2400" dirty="0" err="1" smtClean="0">
                <a:solidFill>
                  <a:srgbClr val="000000"/>
                </a:solidFill>
                <a:latin typeface="Arial"/>
                <a:ea typeface="ＭＳ Ｐゴシック" charset="0"/>
                <a:cs typeface="Arial"/>
              </a:rPr>
              <a:t>autophagy</a:t>
            </a:r>
            <a:endParaRPr lang="en-US" sz="2400" dirty="0">
              <a:solidFill>
                <a:srgbClr val="000000"/>
              </a:solidFill>
              <a:latin typeface="Arial"/>
              <a:ea typeface="ＭＳ Ｐゴシック" charset="0"/>
              <a:cs typeface="Arial"/>
            </a:endParaRPr>
          </a:p>
        </p:txBody>
      </p:sp>
      <p:sp>
        <p:nvSpPr>
          <p:cNvPr id="18" name="TextBox 17"/>
          <p:cNvSpPr txBox="1"/>
          <p:nvPr/>
        </p:nvSpPr>
        <p:spPr>
          <a:xfrm>
            <a:off x="33725" y="3883404"/>
            <a:ext cx="1613101" cy="78483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91440" rIns="0" bIns="182880" rtlCol="0">
            <a:spAutoFit/>
          </a:bodyPr>
          <a:lstStyle/>
          <a:p>
            <a:pPr algn="ctr">
              <a:spcAft>
                <a:spcPts val="0"/>
              </a:spcAft>
            </a:pPr>
            <a:r>
              <a:rPr lang="en-US" sz="1100" b="1" dirty="0" smtClean="0">
                <a:solidFill>
                  <a:srgbClr val="0000FF"/>
                </a:solidFill>
                <a:latin typeface="Arial"/>
                <a:cs typeface="Arial"/>
              </a:rPr>
              <a:t>Discovery of disease genes, microbial triggers</a:t>
            </a:r>
            <a:endParaRPr lang="en-US" sz="1100" b="1" dirty="0">
              <a:solidFill>
                <a:srgbClr val="0000FF"/>
              </a:solidFill>
              <a:latin typeface="Arial"/>
              <a:cs typeface="Arial"/>
            </a:endParaRPr>
          </a:p>
        </p:txBody>
      </p:sp>
      <p:sp>
        <p:nvSpPr>
          <p:cNvPr id="19" name="TextBox 18"/>
          <p:cNvSpPr txBox="1"/>
          <p:nvPr/>
        </p:nvSpPr>
        <p:spPr>
          <a:xfrm>
            <a:off x="3170820" y="3883404"/>
            <a:ext cx="840625" cy="116955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91440" rIns="0" bIns="228600" rtlCol="0">
            <a:spAutoFit/>
          </a:bodyPr>
          <a:lstStyle/>
          <a:p>
            <a:pPr algn="ctr">
              <a:spcAft>
                <a:spcPts val="0"/>
              </a:spcAft>
            </a:pPr>
            <a:r>
              <a:rPr lang="en-US" sz="1100" dirty="0" smtClean="0">
                <a:solidFill>
                  <a:srgbClr val="000000"/>
                </a:solidFill>
                <a:latin typeface="Arial"/>
                <a:cs typeface="Arial"/>
              </a:rPr>
              <a:t> Modeling disease pathways in animals and patients</a:t>
            </a:r>
          </a:p>
        </p:txBody>
      </p:sp>
      <p:sp>
        <p:nvSpPr>
          <p:cNvPr id="20" name="TextBox 19"/>
          <p:cNvSpPr txBox="1"/>
          <p:nvPr/>
        </p:nvSpPr>
        <p:spPr>
          <a:xfrm>
            <a:off x="4102303" y="3883404"/>
            <a:ext cx="890849" cy="1508105"/>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91440" rIns="0" bIns="228600" rtlCol="0">
            <a:spAutoFit/>
          </a:bodyPr>
          <a:lstStyle/>
          <a:p>
            <a:pPr algn="ctr">
              <a:spcAft>
                <a:spcPts val="0"/>
              </a:spcAft>
            </a:pPr>
            <a:r>
              <a:rPr lang="en-US" sz="1100" dirty="0" smtClean="0">
                <a:solidFill>
                  <a:srgbClr val="000000"/>
                </a:solidFill>
                <a:latin typeface="Arial"/>
                <a:cs typeface="Arial"/>
              </a:rPr>
              <a:t>Testing therapeutic</a:t>
            </a:r>
          </a:p>
          <a:p>
            <a:pPr algn="ctr">
              <a:spcAft>
                <a:spcPts val="0"/>
              </a:spcAft>
            </a:pPr>
            <a:r>
              <a:rPr lang="en-US" sz="1100" dirty="0" smtClean="0">
                <a:solidFill>
                  <a:srgbClr val="000000"/>
                </a:solidFill>
                <a:latin typeface="Arial"/>
                <a:cs typeface="Arial"/>
              </a:rPr>
              <a:t>hypotheses with small molecules in animals and patients</a:t>
            </a:r>
          </a:p>
        </p:txBody>
      </p:sp>
      <p:sp>
        <p:nvSpPr>
          <p:cNvPr id="21" name="TextBox 20"/>
          <p:cNvSpPr txBox="1"/>
          <p:nvPr/>
        </p:nvSpPr>
        <p:spPr>
          <a:xfrm>
            <a:off x="7632326" y="3883404"/>
            <a:ext cx="1359274" cy="66172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91440" rIns="0" bIns="228600" rtlCol="0">
            <a:spAutoFit/>
          </a:bodyPr>
          <a:lstStyle/>
          <a:p>
            <a:pPr algn="ctr">
              <a:spcAft>
                <a:spcPts val="0"/>
              </a:spcAft>
            </a:pPr>
            <a:r>
              <a:rPr lang="en-US" sz="1100" b="1" dirty="0" smtClean="0">
                <a:solidFill>
                  <a:srgbClr val="0000FF"/>
                </a:solidFill>
                <a:latin typeface="Arial"/>
                <a:cs typeface="Arial"/>
              </a:rPr>
              <a:t>Healthcare</a:t>
            </a:r>
          </a:p>
          <a:p>
            <a:pPr algn="ctr">
              <a:spcAft>
                <a:spcPts val="0"/>
              </a:spcAft>
            </a:pPr>
            <a:r>
              <a:rPr lang="en-US" sz="1100" b="1" dirty="0" smtClean="0">
                <a:solidFill>
                  <a:srgbClr val="0000FF"/>
                </a:solidFill>
                <a:latin typeface="Arial"/>
                <a:cs typeface="Arial"/>
              </a:rPr>
              <a:t>delivery</a:t>
            </a:r>
          </a:p>
        </p:txBody>
      </p:sp>
      <p:sp>
        <p:nvSpPr>
          <p:cNvPr id="22" name="TextBox 21"/>
          <p:cNvSpPr txBox="1"/>
          <p:nvPr/>
        </p:nvSpPr>
        <p:spPr>
          <a:xfrm>
            <a:off x="4997241" y="3883404"/>
            <a:ext cx="994259" cy="1338828"/>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91440" rIns="0" bIns="228600" rtlCol="0">
            <a:spAutoFit/>
          </a:bodyPr>
          <a:lstStyle/>
          <a:p>
            <a:pPr algn="ctr">
              <a:spcAft>
                <a:spcPts val="0"/>
              </a:spcAft>
            </a:pPr>
            <a:r>
              <a:rPr lang="en-US" sz="1100" dirty="0" smtClean="0">
                <a:solidFill>
                  <a:schemeClr val="bg1">
                    <a:lumMod val="65000"/>
                  </a:schemeClr>
                </a:solidFill>
                <a:latin typeface="Arial"/>
                <a:cs typeface="Arial"/>
              </a:rPr>
              <a:t>Discovery and optimization</a:t>
            </a:r>
          </a:p>
          <a:p>
            <a:pPr algn="ctr">
              <a:spcAft>
                <a:spcPts val="0"/>
              </a:spcAft>
            </a:pPr>
            <a:r>
              <a:rPr lang="en-US" sz="1100" dirty="0" smtClean="0">
                <a:solidFill>
                  <a:schemeClr val="bg1">
                    <a:lumMod val="65000"/>
                  </a:schemeClr>
                </a:solidFill>
                <a:latin typeface="Arial"/>
                <a:cs typeface="Arial"/>
              </a:rPr>
              <a:t>of new medicines to improve clinical outcomes</a:t>
            </a:r>
          </a:p>
        </p:txBody>
      </p:sp>
      <p:sp>
        <p:nvSpPr>
          <p:cNvPr id="23" name="TextBox 22"/>
          <p:cNvSpPr txBox="1"/>
          <p:nvPr/>
        </p:nvSpPr>
        <p:spPr>
          <a:xfrm>
            <a:off x="2167667" y="3883404"/>
            <a:ext cx="942067" cy="120032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91440" rIns="0" bIns="91440" rtlCol="0">
            <a:spAutoFit/>
          </a:bodyPr>
          <a:lstStyle/>
          <a:p>
            <a:pPr algn="ctr">
              <a:spcAft>
                <a:spcPts val="0"/>
              </a:spcAft>
            </a:pPr>
            <a:r>
              <a:rPr lang="en-US" sz="1100" dirty="0" smtClean="0">
                <a:solidFill>
                  <a:srgbClr val="000000"/>
                </a:solidFill>
                <a:latin typeface="Arial"/>
                <a:cs typeface="Arial"/>
              </a:rPr>
              <a:t>Identification of disease pathways driven by human disease genes</a:t>
            </a:r>
          </a:p>
        </p:txBody>
      </p:sp>
      <p:pic>
        <p:nvPicPr>
          <p:cNvPr id="25" name="Picture 24" descr="suspensionbridge3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4262"/>
            <a:ext cx="9144000" cy="2372394"/>
          </a:xfrm>
          <a:prstGeom prst="rect">
            <a:avLst/>
          </a:prstGeom>
        </p:spPr>
      </p:pic>
      <p:sp>
        <p:nvSpPr>
          <p:cNvPr id="26" name="Rectangle 25"/>
          <p:cNvSpPr/>
          <p:nvPr/>
        </p:nvSpPr>
        <p:spPr>
          <a:xfrm>
            <a:off x="2134637" y="3118835"/>
            <a:ext cx="4795537" cy="2507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7" name="Rectangle 26"/>
          <p:cNvSpPr/>
          <p:nvPr/>
        </p:nvSpPr>
        <p:spPr>
          <a:xfrm>
            <a:off x="2205416" y="3175306"/>
            <a:ext cx="866569" cy="137825"/>
          </a:xfrm>
          <a:prstGeom prst="rect">
            <a:avLst/>
          </a:prstGeom>
          <a:solidFill>
            <a:schemeClr val="bg1">
              <a:lumMod val="85000"/>
              <a:alpha val="33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Rectangle 27"/>
          <p:cNvSpPr/>
          <p:nvPr/>
        </p:nvSpPr>
        <p:spPr>
          <a:xfrm>
            <a:off x="3157848" y="3175306"/>
            <a:ext cx="866569" cy="137825"/>
          </a:xfrm>
          <a:prstGeom prst="rect">
            <a:avLst/>
          </a:prstGeom>
          <a:solidFill>
            <a:schemeClr val="bg1">
              <a:lumMod val="85000"/>
              <a:alpha val="33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9" name="Rectangle 28"/>
          <p:cNvSpPr/>
          <p:nvPr/>
        </p:nvSpPr>
        <p:spPr>
          <a:xfrm>
            <a:off x="4114443" y="3175306"/>
            <a:ext cx="866569" cy="137825"/>
          </a:xfrm>
          <a:prstGeom prst="rect">
            <a:avLst/>
          </a:prstGeom>
          <a:solidFill>
            <a:schemeClr val="bg1">
              <a:lumMod val="85000"/>
              <a:alpha val="33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0" name="Rectangle 29"/>
          <p:cNvSpPr/>
          <p:nvPr/>
        </p:nvSpPr>
        <p:spPr>
          <a:xfrm>
            <a:off x="5061086" y="3175306"/>
            <a:ext cx="866569" cy="137825"/>
          </a:xfrm>
          <a:prstGeom prst="rect">
            <a:avLst/>
          </a:prstGeom>
          <a:solidFill>
            <a:schemeClr val="bg1">
              <a:lumMod val="85000"/>
              <a:alpha val="33000"/>
            </a:schemeClr>
          </a:solidFill>
          <a:ln w="9525" cap="flat" cmpd="sng" algn="ctr">
            <a:solidFill>
              <a:schemeClr val="accent1">
                <a:shade val="95000"/>
                <a:satMod val="105000"/>
              </a:schemeClr>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Rectangle 30"/>
          <p:cNvSpPr/>
          <p:nvPr/>
        </p:nvSpPr>
        <p:spPr>
          <a:xfrm>
            <a:off x="6006457" y="3175306"/>
            <a:ext cx="866569" cy="137825"/>
          </a:xfrm>
          <a:prstGeom prst="rect">
            <a:avLst/>
          </a:prstGeom>
          <a:solidFill>
            <a:schemeClr val="bg1">
              <a:lumMod val="85000"/>
              <a:alpha val="33000"/>
            </a:schemeClr>
          </a:solidFill>
          <a:ln w="9525" cap="flat" cmpd="sng" algn="ctr">
            <a:solidFill>
              <a:schemeClr val="accent1">
                <a:shade val="95000"/>
                <a:satMod val="105000"/>
              </a:schemeClr>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2" name="TextBox 31"/>
          <p:cNvSpPr txBox="1"/>
          <p:nvPr/>
        </p:nvSpPr>
        <p:spPr>
          <a:xfrm>
            <a:off x="5993790" y="3883404"/>
            <a:ext cx="891902" cy="830997"/>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91440" rIns="0" bIns="228600" rtlCol="0">
            <a:spAutoFit/>
          </a:bodyPr>
          <a:lstStyle/>
          <a:p>
            <a:pPr algn="ctr">
              <a:spcAft>
                <a:spcPts val="0"/>
              </a:spcAft>
            </a:pPr>
            <a:r>
              <a:rPr lang="en-US" sz="1100" dirty="0" smtClean="0">
                <a:solidFill>
                  <a:schemeClr val="bg1">
                    <a:lumMod val="65000"/>
                  </a:schemeClr>
                </a:solidFill>
                <a:latin typeface="Arial"/>
                <a:cs typeface="Arial"/>
              </a:rPr>
              <a:t>Clinical testing in patients</a:t>
            </a:r>
          </a:p>
        </p:txBody>
      </p:sp>
      <p:sp>
        <p:nvSpPr>
          <p:cNvPr id="35" name="Rectangle 34"/>
          <p:cNvSpPr/>
          <p:nvPr/>
        </p:nvSpPr>
        <p:spPr>
          <a:xfrm>
            <a:off x="0" y="1482901"/>
            <a:ext cx="1550206" cy="784830"/>
          </a:xfrm>
          <a:prstGeom prst="rect">
            <a:avLst/>
          </a:prstGeom>
        </p:spPr>
        <p:txBody>
          <a:bodyPr wrap="square">
            <a:spAutoFit/>
          </a:bodyPr>
          <a:lstStyle/>
          <a:p>
            <a:pPr algn="ctr"/>
            <a:r>
              <a:rPr lang="en-US" sz="1500" b="1" dirty="0" smtClean="0">
                <a:latin typeface="Arial"/>
                <a:cs typeface="Arial"/>
              </a:rPr>
              <a:t>Patient/environmental factors </a:t>
            </a:r>
            <a:endParaRPr lang="en-US" sz="1500" dirty="0">
              <a:latin typeface="Arial"/>
              <a:cs typeface="Arial"/>
            </a:endParaRPr>
          </a:p>
        </p:txBody>
      </p:sp>
      <p:sp>
        <p:nvSpPr>
          <p:cNvPr id="38" name="Rectangle 37"/>
          <p:cNvSpPr/>
          <p:nvPr/>
        </p:nvSpPr>
        <p:spPr>
          <a:xfrm>
            <a:off x="7763322" y="1482901"/>
            <a:ext cx="1101278" cy="323165"/>
          </a:xfrm>
          <a:prstGeom prst="rect">
            <a:avLst/>
          </a:prstGeom>
        </p:spPr>
        <p:txBody>
          <a:bodyPr wrap="square">
            <a:spAutoFit/>
          </a:bodyPr>
          <a:lstStyle/>
          <a:p>
            <a:pPr algn="ctr"/>
            <a:r>
              <a:rPr lang="en-US" sz="1500" b="1" dirty="0" smtClean="0">
                <a:latin typeface="Arial"/>
                <a:cs typeface="Arial"/>
              </a:rPr>
              <a:t>Medicines</a:t>
            </a:r>
            <a:endParaRPr lang="en-US" sz="1500" dirty="0">
              <a:latin typeface="Arial"/>
              <a:cs typeface="Arial"/>
            </a:endParaRPr>
          </a:p>
        </p:txBody>
      </p:sp>
      <p:pic>
        <p:nvPicPr>
          <p:cNvPr id="2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799012"/>
            <a:ext cx="103687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p:nvPr/>
        </p:nvGrpSpPr>
        <p:grpSpPr>
          <a:xfrm>
            <a:off x="7106414" y="5635189"/>
            <a:ext cx="1803180" cy="968811"/>
            <a:chOff x="222836" y="1242676"/>
            <a:chExt cx="8451640" cy="4368091"/>
          </a:xfrm>
        </p:grpSpPr>
        <p:pic>
          <p:nvPicPr>
            <p:cNvPr id="34" name="Content Placeholder 7" descr="CGLPlate1.jpg"/>
            <p:cNvPicPr>
              <a:picLocks noChangeAspect="1"/>
            </p:cNvPicPr>
            <p:nvPr/>
          </p:nvPicPr>
          <p:blipFill>
            <a:blip r:embed="rId4"/>
            <a:srcRect l="1941" t="4971" r="7767" b="11984"/>
            <a:stretch>
              <a:fillRect/>
            </a:stretch>
          </p:blipFill>
          <p:spPr bwMode="auto">
            <a:xfrm>
              <a:off x="920791" y="1930335"/>
              <a:ext cx="6216650" cy="3675063"/>
            </a:xfrm>
            <a:prstGeom prst="rect">
              <a:avLst/>
            </a:prstGeom>
            <a:noFill/>
            <a:ln>
              <a:miter lim="800000"/>
              <a:headEnd/>
              <a:tailEnd/>
            </a:ln>
          </p:spPr>
        </p:pic>
        <p:sp>
          <p:nvSpPr>
            <p:cNvPr id="36" name="TextBox 8"/>
            <p:cNvSpPr txBox="1">
              <a:spLocks noChangeArrowheads="1"/>
            </p:cNvSpPr>
            <p:nvPr/>
          </p:nvSpPr>
          <p:spPr bwMode="auto">
            <a:xfrm>
              <a:off x="3305908" y="5268848"/>
              <a:ext cx="1259091" cy="341919"/>
            </a:xfrm>
            <a:prstGeom prst="rect">
              <a:avLst/>
            </a:prstGeom>
            <a:noFill/>
            <a:ln w="9525">
              <a:noFill/>
              <a:miter lim="800000"/>
              <a:headEnd/>
              <a:tailEnd/>
            </a:ln>
          </p:spPr>
          <p:txBody>
            <a:bodyPr wrap="none" lIns="64291" tIns="32146" rIns="64291" bIns="32146">
              <a:prstTxWarp prst="textNoShape">
                <a:avLst/>
              </a:prstTxWarp>
              <a:spAutoFit/>
            </a:bodyPr>
            <a:lstStyle/>
            <a:p>
              <a:pPr algn="ctr"/>
              <a:r>
                <a:rPr lang="en-US" dirty="0">
                  <a:ea typeface="Arial" charset="0"/>
                  <a:cs typeface="Arial" charset="0"/>
                </a:rPr>
                <a:t>Compound</a:t>
              </a:r>
            </a:p>
          </p:txBody>
        </p:sp>
        <p:cxnSp>
          <p:nvCxnSpPr>
            <p:cNvPr id="37" name="Straight Arrow Connector 15"/>
            <p:cNvCxnSpPr>
              <a:cxnSpLocks noChangeShapeType="1"/>
            </p:cNvCxnSpPr>
            <p:nvPr/>
          </p:nvCxnSpPr>
          <p:spPr bwMode="auto">
            <a:xfrm flipV="1">
              <a:off x="2287628" y="1893823"/>
              <a:ext cx="455613" cy="142875"/>
            </a:xfrm>
            <a:prstGeom prst="straightConnector1">
              <a:avLst/>
            </a:prstGeom>
            <a:noFill/>
            <a:ln w="31750">
              <a:solidFill>
                <a:srgbClr val="FF0000"/>
              </a:solidFill>
              <a:round/>
              <a:headEnd/>
              <a:tailEnd type="arrow" w="med" len="med"/>
            </a:ln>
          </p:spPr>
        </p:cxnSp>
        <p:sp>
          <p:nvSpPr>
            <p:cNvPr id="39" name="Oval 20"/>
            <p:cNvSpPr>
              <a:spLocks noChangeArrowheads="1"/>
            </p:cNvSpPr>
            <p:nvPr/>
          </p:nvSpPr>
          <p:spPr bwMode="auto">
            <a:xfrm>
              <a:off x="1974891" y="1893823"/>
              <a:ext cx="320675" cy="322262"/>
            </a:xfrm>
            <a:prstGeom prst="ellipse">
              <a:avLst/>
            </a:prstGeom>
            <a:noFill/>
            <a:ln w="25400">
              <a:solidFill>
                <a:srgbClr val="FF0000"/>
              </a:solidFill>
              <a:round/>
              <a:headEnd/>
              <a:tailEnd/>
            </a:ln>
          </p:spPr>
          <p:txBody>
            <a:bodyPr lIns="64291" tIns="32146" rIns="64291" bIns="32146">
              <a:prstTxWarp prst="textNoShape">
                <a:avLst/>
              </a:prstTxWarp>
            </a:bodyPr>
            <a:lstStyle/>
            <a:p>
              <a:pPr algn="ctr" defTabSz="641350"/>
              <a:endParaRPr lang="en-US" sz="3000">
                <a:solidFill>
                  <a:srgbClr val="000000"/>
                </a:solidFill>
                <a:latin typeface="Gill Sans" charset="0"/>
                <a:ea typeface="ヒラギノ角ゴ ProN W3" charset="-128"/>
                <a:cs typeface="ヒラギノ角ゴ ProN W3" charset="-128"/>
                <a:sym typeface="Gill Sans" charset="0"/>
              </a:endParaRPr>
            </a:p>
          </p:txBody>
        </p:sp>
        <p:cxnSp>
          <p:nvCxnSpPr>
            <p:cNvPr id="40" name="Straight Arrow Connector 23"/>
            <p:cNvCxnSpPr>
              <a:cxnSpLocks noChangeShapeType="1"/>
            </p:cNvCxnSpPr>
            <p:nvPr/>
          </p:nvCxnSpPr>
          <p:spPr bwMode="auto">
            <a:xfrm flipV="1">
              <a:off x="6898264" y="4510184"/>
              <a:ext cx="161925" cy="231775"/>
            </a:xfrm>
            <a:prstGeom prst="straightConnector1">
              <a:avLst/>
            </a:prstGeom>
            <a:noFill/>
            <a:ln w="31750">
              <a:solidFill>
                <a:srgbClr val="FF0000"/>
              </a:solidFill>
              <a:round/>
              <a:headEnd/>
              <a:tailEnd type="arrow" w="med" len="med"/>
            </a:ln>
          </p:spPr>
        </p:cxnSp>
        <p:sp>
          <p:nvSpPr>
            <p:cNvPr id="41" name="Oval 24"/>
            <p:cNvSpPr>
              <a:spLocks noChangeArrowheads="1"/>
            </p:cNvSpPr>
            <p:nvPr/>
          </p:nvSpPr>
          <p:spPr bwMode="auto">
            <a:xfrm>
              <a:off x="6654841" y="4716398"/>
              <a:ext cx="320675" cy="320675"/>
            </a:xfrm>
            <a:prstGeom prst="ellipse">
              <a:avLst/>
            </a:prstGeom>
            <a:noFill/>
            <a:ln w="25400">
              <a:solidFill>
                <a:srgbClr val="FF0000"/>
              </a:solidFill>
              <a:round/>
              <a:headEnd/>
              <a:tailEnd/>
            </a:ln>
          </p:spPr>
          <p:txBody>
            <a:bodyPr lIns="64291" tIns="32146" rIns="64291" bIns="32146">
              <a:prstTxWarp prst="textNoShape">
                <a:avLst/>
              </a:prstTxWarp>
            </a:bodyPr>
            <a:lstStyle/>
            <a:p>
              <a:pPr algn="ctr" defTabSz="641350"/>
              <a:endParaRPr lang="en-US" sz="3000">
                <a:solidFill>
                  <a:srgbClr val="000000"/>
                </a:solidFill>
                <a:latin typeface="Gill Sans" charset="0"/>
                <a:ea typeface="ヒラギノ角ゴ ProN W3" charset="-128"/>
                <a:cs typeface="ヒラギノ角ゴ ProN W3" charset="-128"/>
                <a:sym typeface="Gill Sans" charset="0"/>
              </a:endParaRPr>
            </a:p>
          </p:txBody>
        </p:sp>
        <p:sp>
          <p:nvSpPr>
            <p:cNvPr id="42" name="TextBox 8"/>
            <p:cNvSpPr txBox="1">
              <a:spLocks noChangeArrowheads="1"/>
            </p:cNvSpPr>
            <p:nvPr/>
          </p:nvSpPr>
          <p:spPr bwMode="auto">
            <a:xfrm rot="16200000">
              <a:off x="-1350521" y="3364964"/>
              <a:ext cx="3764369" cy="617655"/>
            </a:xfrm>
            <a:prstGeom prst="rect">
              <a:avLst/>
            </a:prstGeom>
            <a:noFill/>
            <a:ln w="9525">
              <a:noFill/>
              <a:miter lim="800000"/>
              <a:headEnd/>
              <a:tailEnd/>
            </a:ln>
          </p:spPr>
          <p:txBody>
            <a:bodyPr wrap="none" lIns="64291" tIns="32146" rIns="64291" bIns="32146">
              <a:prstTxWarp prst="textNoShape">
                <a:avLst/>
              </a:prstTxWarp>
              <a:spAutoFit/>
            </a:bodyPr>
            <a:lstStyle/>
            <a:p>
              <a:pPr algn="ctr"/>
              <a:r>
                <a:rPr lang="en-US" sz="1000" dirty="0" smtClean="0">
                  <a:ea typeface="Arial" charset="0"/>
                  <a:cs typeface="Arial" charset="0"/>
                </a:rPr>
                <a:t>Number of vesicles/cell</a:t>
              </a:r>
              <a:endParaRPr lang="en-US" sz="1000" dirty="0">
                <a:ea typeface="Arial" charset="0"/>
                <a:cs typeface="Arial" charset="0"/>
              </a:endParaRPr>
            </a:p>
          </p:txBody>
        </p:sp>
        <p:pic>
          <p:nvPicPr>
            <p:cNvPr id="43" name="Picture 6"/>
            <p:cNvPicPr>
              <a:picLocks noChangeAspect="1" noChangeArrowheads="1"/>
            </p:cNvPicPr>
            <p:nvPr/>
          </p:nvPicPr>
          <p:blipFill>
            <a:blip r:embed="rId5"/>
            <a:srcRect l="35352" t="45396" r="20676" b="9595"/>
            <a:stretch>
              <a:fillRect/>
            </a:stretch>
          </p:blipFill>
          <p:spPr bwMode="auto">
            <a:xfrm>
              <a:off x="7060745" y="3241683"/>
              <a:ext cx="1613731" cy="1233484"/>
            </a:xfrm>
            <a:prstGeom prst="rect">
              <a:avLst/>
            </a:prstGeom>
            <a:noFill/>
            <a:ln w="9525">
              <a:noFill/>
              <a:miter lim="800000"/>
              <a:headEnd/>
              <a:tailEnd/>
            </a:ln>
          </p:spPr>
        </p:pic>
        <p:pic>
          <p:nvPicPr>
            <p:cNvPr id="44" name="Picture 8"/>
            <p:cNvPicPr>
              <a:picLocks noChangeAspect="1" noChangeArrowheads="1"/>
            </p:cNvPicPr>
            <p:nvPr/>
          </p:nvPicPr>
          <p:blipFill>
            <a:blip r:embed="rId6"/>
            <a:srcRect l="13795" t="54630" r="42232"/>
            <a:stretch>
              <a:fillRect/>
            </a:stretch>
          </p:blipFill>
          <p:spPr bwMode="auto">
            <a:xfrm>
              <a:off x="2729368" y="1242676"/>
              <a:ext cx="1594435" cy="1230143"/>
            </a:xfrm>
            <a:prstGeom prst="rect">
              <a:avLst/>
            </a:prstGeom>
            <a:noFill/>
            <a:ln w="9525">
              <a:noFill/>
              <a:miter lim="800000"/>
              <a:headEnd/>
              <a:tailEnd/>
            </a:ln>
          </p:spPr>
        </p:pic>
      </p:grpSp>
      <p:pic>
        <p:nvPicPr>
          <p:cNvPr id="45" name="Picture 44"/>
          <p:cNvPicPr>
            <a:picLocks noChangeAspect="1"/>
          </p:cNvPicPr>
          <p:nvPr/>
        </p:nvPicPr>
        <p:blipFill>
          <a:blip r:embed="rId7"/>
          <a:stretch>
            <a:fillRect/>
          </a:stretch>
        </p:blipFill>
        <p:spPr>
          <a:xfrm>
            <a:off x="5141326" y="5278527"/>
            <a:ext cx="1812098" cy="641941"/>
          </a:xfrm>
          <a:prstGeom prst="rect">
            <a:avLst/>
          </a:prstGeom>
        </p:spPr>
      </p:pic>
      <p:sp>
        <p:nvSpPr>
          <p:cNvPr id="2" name="TextBox 1"/>
          <p:cNvSpPr txBox="1"/>
          <p:nvPr/>
        </p:nvSpPr>
        <p:spPr>
          <a:xfrm>
            <a:off x="5592814" y="5421301"/>
            <a:ext cx="556563" cy="261610"/>
          </a:xfrm>
          <a:prstGeom prst="rect">
            <a:avLst/>
          </a:prstGeom>
          <a:noFill/>
        </p:spPr>
        <p:txBody>
          <a:bodyPr wrap="none" rtlCol="0">
            <a:spAutoFit/>
          </a:bodyPr>
          <a:lstStyle/>
          <a:p>
            <a:r>
              <a:rPr lang="en-US" sz="1100" dirty="0" smtClean="0"/>
              <a:t>T300A</a:t>
            </a:r>
            <a:endParaRPr lang="en-US" sz="1100" dirty="0"/>
          </a:p>
        </p:txBody>
      </p:sp>
      <p:pic>
        <p:nvPicPr>
          <p:cNvPr id="46" name="Picture 4" descr="C:\Documents and Settings\Herbert  Virgin\Desktop\hum Atg16L1paneth lysozyme.bmp"/>
          <p:cNvPicPr>
            <a:picLocks noChangeAspect="1" noChangeArrowheads="1"/>
          </p:cNvPicPr>
          <p:nvPr/>
        </p:nvPicPr>
        <p:blipFill rotWithShape="1">
          <a:blip r:embed="rId8"/>
          <a:srcRect l="11609" t="5598" r="11294" b="2723"/>
          <a:stretch/>
        </p:blipFill>
        <p:spPr bwMode="auto">
          <a:xfrm>
            <a:off x="3235845" y="5300754"/>
            <a:ext cx="1440564" cy="1162636"/>
          </a:xfrm>
          <a:prstGeom prst="rect">
            <a:avLst/>
          </a:prstGeom>
          <a:noFill/>
          <a:ln w="9525">
            <a:noFill/>
            <a:miter lim="800000"/>
            <a:headEnd/>
            <a:tailEnd/>
          </a:ln>
        </p:spPr>
      </p:pic>
      <p:sp>
        <p:nvSpPr>
          <p:cNvPr id="3" name="TextBox 2"/>
          <p:cNvSpPr txBox="1"/>
          <p:nvPr/>
        </p:nvSpPr>
        <p:spPr>
          <a:xfrm>
            <a:off x="3235845" y="6463390"/>
            <a:ext cx="1331752" cy="400110"/>
          </a:xfrm>
          <a:prstGeom prst="rect">
            <a:avLst/>
          </a:prstGeom>
          <a:noFill/>
        </p:spPr>
        <p:txBody>
          <a:bodyPr wrap="none" rtlCol="0">
            <a:spAutoFit/>
          </a:bodyPr>
          <a:lstStyle/>
          <a:p>
            <a:r>
              <a:rPr lang="en-US" sz="1000" dirty="0" smtClean="0"/>
              <a:t>T300A specific </a:t>
            </a:r>
            <a:r>
              <a:rPr lang="en-US" sz="1000" dirty="0" err="1" smtClean="0"/>
              <a:t>paneth</a:t>
            </a:r>
            <a:r>
              <a:rPr lang="en-US" sz="1000" dirty="0" smtClean="0"/>
              <a:t> </a:t>
            </a:r>
          </a:p>
          <a:p>
            <a:r>
              <a:rPr lang="en-US" sz="1000" dirty="0" smtClean="0"/>
              <a:t>cell defect in patients</a:t>
            </a:r>
            <a:endParaRPr lang="en-US" sz="1000" dirty="0"/>
          </a:p>
        </p:txBody>
      </p:sp>
      <p:pic>
        <p:nvPicPr>
          <p:cNvPr id="47" name="Picture 2" descr="ATG16l1_resc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 y="4998051"/>
            <a:ext cx="2119263" cy="151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0500" y="6604000"/>
            <a:ext cx="1941557" cy="246221"/>
          </a:xfrm>
          <a:prstGeom prst="rect">
            <a:avLst/>
          </a:prstGeom>
          <a:noFill/>
        </p:spPr>
        <p:txBody>
          <a:bodyPr wrap="none" rtlCol="0">
            <a:spAutoFit/>
          </a:bodyPr>
          <a:lstStyle/>
          <a:p>
            <a:r>
              <a:rPr lang="en-US" sz="1000" dirty="0" smtClean="0"/>
              <a:t>Allele-specific impairment </a:t>
            </a:r>
            <a:r>
              <a:rPr lang="en-US" sz="1000" i="1" dirty="0" smtClean="0"/>
              <a:t>in vitro</a:t>
            </a:r>
            <a:endParaRPr lang="en-US" sz="1000" i="1" dirty="0"/>
          </a:p>
        </p:txBody>
      </p:sp>
    </p:spTree>
    <p:extLst>
      <p:ext uri="{BB962C8B-B14F-4D97-AF65-F5344CB8AC3E}">
        <p14:creationId xmlns:p14="http://schemas.microsoft.com/office/powerpoint/2010/main" val="4281241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3"/>
          <p:cNvSpPr>
            <a:spLocks noGrp="1"/>
          </p:cNvSpPr>
          <p:nvPr>
            <p:ph type="ctrTitle"/>
          </p:nvPr>
        </p:nvSpPr>
        <p:spPr/>
        <p:txBody>
          <a:bodyPr>
            <a:normAutofit fontScale="90000"/>
          </a:bodyPr>
          <a:lstStyle/>
          <a:p>
            <a:r>
              <a:rPr lang="en-US" dirty="0" smtClean="0">
                <a:latin typeface="Arial" charset="0"/>
                <a:ea typeface="ＭＳ Ｐゴシック" charset="0"/>
                <a:cs typeface="ＭＳ Ｐゴシック" charset="0"/>
              </a:rPr>
              <a:t>What about the top-down approach?</a:t>
            </a:r>
            <a:br>
              <a:rPr lang="en-US" dirty="0" smtClean="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
        <p:nvSpPr>
          <p:cNvPr id="108546" name="Subtitle 4"/>
          <p:cNvSpPr>
            <a:spLocks noGrp="1"/>
          </p:cNvSpPr>
          <p:nvPr>
            <p:ph type="subTitle" idx="1"/>
          </p:nvPr>
        </p:nvSpPr>
        <p:spPr/>
        <p:txBody>
          <a:bodyPr/>
          <a:lstStyle/>
          <a:p>
            <a:r>
              <a:rPr lang="en-US" dirty="0">
                <a:latin typeface="Arial" charset="0"/>
                <a:ea typeface="ＭＳ Ｐゴシック" charset="0"/>
                <a:cs typeface="ＭＳ Ｐゴシック" charset="0"/>
              </a:rPr>
              <a:t>Can we implicate specific genes and pathways from GWAS results</a:t>
            </a:r>
          </a:p>
        </p:txBody>
      </p:sp>
    </p:spTree>
    <p:extLst>
      <p:ext uri="{BB962C8B-B14F-4D97-AF65-F5344CB8AC3E}">
        <p14:creationId xmlns:p14="http://schemas.microsoft.com/office/powerpoint/2010/main" val="4189832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73152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itle 2"/>
          <p:cNvSpPr>
            <a:spLocks noGrp="1"/>
          </p:cNvSpPr>
          <p:nvPr>
            <p:ph type="title" idx="4294967295"/>
          </p:nvPr>
        </p:nvSpPr>
        <p:spPr>
          <a:xfrm>
            <a:off x="3124200" y="457200"/>
            <a:ext cx="6019800" cy="914400"/>
          </a:xfrm>
        </p:spPr>
        <p:txBody>
          <a:bodyPr>
            <a:normAutofit fontScale="90000"/>
          </a:bodyPr>
          <a:lstStyle/>
          <a:p>
            <a:r>
              <a:rPr lang="en-US" sz="3200" b="1">
                <a:latin typeface="Arial" charset="0"/>
                <a:ea typeface="ＭＳ Ｐゴシック" charset="0"/>
                <a:cs typeface="ＭＳ Ｐゴシック" charset="0"/>
              </a:rPr>
              <a:t>Hypothesis: Many associated genes implicate limited number of pathways</a:t>
            </a:r>
          </a:p>
        </p:txBody>
      </p:sp>
      <p:sp>
        <p:nvSpPr>
          <p:cNvPr id="109571" name="TextBox 1"/>
          <p:cNvSpPr txBox="1">
            <a:spLocks noChangeArrowheads="1"/>
          </p:cNvSpPr>
          <p:nvPr/>
        </p:nvSpPr>
        <p:spPr bwMode="auto">
          <a:xfrm>
            <a:off x="457200" y="5486400"/>
            <a:ext cx="7823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t>Proof: Statistically significant excess </a:t>
            </a:r>
          </a:p>
          <a:p>
            <a:pPr eaLnBrk="1" hangingPunct="1"/>
            <a:r>
              <a:rPr lang="en-US" sz="3200" b="1"/>
              <a:t>connectivity of genes in GWAS regions</a:t>
            </a:r>
          </a:p>
        </p:txBody>
      </p:sp>
    </p:spTree>
    <p:extLst>
      <p:ext uri="{BB962C8B-B14F-4D97-AF65-F5344CB8AC3E}">
        <p14:creationId xmlns:p14="http://schemas.microsoft.com/office/powerpoint/2010/main" val="3990333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48609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2"/>
          <p:cNvSpPr>
            <a:spLocks noGrp="1"/>
          </p:cNvSpPr>
          <p:nvPr>
            <p:ph type="title" idx="4294967295"/>
          </p:nvPr>
        </p:nvSpPr>
        <p:spPr>
          <a:xfrm>
            <a:off x="2971800" y="304800"/>
            <a:ext cx="6019800" cy="914400"/>
          </a:xfrm>
        </p:spPr>
        <p:txBody>
          <a:bodyPr>
            <a:normAutofit fontScale="90000"/>
          </a:bodyPr>
          <a:lstStyle/>
          <a:p>
            <a:pPr>
              <a:defRPr/>
            </a:pPr>
            <a:r>
              <a:rPr lang="en-US" sz="2900" b="1" dirty="0" smtClean="0">
                <a:latin typeface="Arial" charset="0"/>
                <a:ea typeface="ＭＳ Ｐゴシック" charset="0"/>
                <a:cs typeface="ＭＳ Ｐゴシック" charset="0"/>
              </a:rPr>
              <a:t>Computational tools enable the integration of ‘human genetic screens’ with other genome-scale screening data</a:t>
            </a:r>
            <a:endParaRPr lang="en-US" sz="2900" b="1" dirty="0">
              <a:latin typeface="Arial" charset="0"/>
              <a:ea typeface="ＭＳ Ｐゴシック" charset="0"/>
              <a:cs typeface="ＭＳ Ｐゴシック" charset="0"/>
            </a:endParaRPr>
          </a:p>
        </p:txBody>
      </p:sp>
      <p:pic>
        <p:nvPicPr>
          <p:cNvPr id="11059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44663"/>
            <a:ext cx="3886200"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54102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6"/>
          <p:cNvSpPr txBox="1">
            <a:spLocks noChangeArrowheads="1"/>
          </p:cNvSpPr>
          <p:nvPr/>
        </p:nvSpPr>
        <p:spPr bwMode="auto">
          <a:xfrm>
            <a:off x="7010400" y="56388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b="1">
                <a:solidFill>
                  <a:srgbClr val="FF0000"/>
                </a:solidFill>
              </a:rPr>
              <a:t>GRAIL</a:t>
            </a:r>
            <a:r>
              <a:rPr lang="en-US" altLang="ja-JP" sz="1800"/>
              <a:t> plot</a:t>
            </a:r>
            <a:r>
              <a:rPr lang="en-US" sz="1800"/>
              <a:t> from Franke et al 2010 </a:t>
            </a:r>
          </a:p>
        </p:txBody>
      </p:sp>
      <p:pic>
        <p:nvPicPr>
          <p:cNvPr id="11059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37188"/>
            <a:ext cx="68580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TextBox 2"/>
          <p:cNvSpPr txBox="1">
            <a:spLocks noChangeArrowheads="1"/>
          </p:cNvSpPr>
          <p:nvPr/>
        </p:nvSpPr>
        <p:spPr bwMode="auto">
          <a:xfrm>
            <a:off x="3124200" y="4495800"/>
            <a:ext cx="112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DAPPLE</a:t>
            </a:r>
          </a:p>
        </p:txBody>
      </p:sp>
      <p:sp>
        <p:nvSpPr>
          <p:cNvPr id="110600" name="TextBox 9"/>
          <p:cNvSpPr txBox="1">
            <a:spLocks noChangeArrowheads="1"/>
          </p:cNvSpPr>
          <p:nvPr/>
        </p:nvSpPr>
        <p:spPr bwMode="auto">
          <a:xfrm>
            <a:off x="3124200" y="601980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MAGENTA</a:t>
            </a:r>
          </a:p>
        </p:txBody>
      </p:sp>
    </p:spTree>
    <p:extLst>
      <p:ext uri="{BB962C8B-B14F-4D97-AF65-F5344CB8AC3E}">
        <p14:creationId xmlns:p14="http://schemas.microsoft.com/office/powerpoint/2010/main" val="2828151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152400" y="-152400"/>
            <a:ext cx="9525000" cy="944563"/>
          </a:xfrm>
        </p:spPr>
        <p:txBody>
          <a:bodyPr/>
          <a:lstStyle/>
          <a:p>
            <a:r>
              <a:rPr lang="en-US" sz="3000">
                <a:latin typeface="Arial" charset="0"/>
                <a:ea typeface="ＭＳ Ｐゴシック" charset="0"/>
                <a:cs typeface="ＭＳ Ｐゴシック" charset="0"/>
              </a:rPr>
              <a:t>PPI Networks identify specific genes and pathways</a:t>
            </a:r>
          </a:p>
        </p:txBody>
      </p:sp>
      <p:sp>
        <p:nvSpPr>
          <p:cNvPr id="111618" name="TextBox 48"/>
          <p:cNvSpPr txBox="1">
            <a:spLocks noChangeArrowheads="1"/>
          </p:cNvSpPr>
          <p:nvPr/>
        </p:nvSpPr>
        <p:spPr bwMode="auto">
          <a:xfrm>
            <a:off x="-76200" y="1193800"/>
            <a:ext cx="2705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Fanconi anemia</a:t>
            </a:r>
          </a:p>
          <a:p>
            <a:pPr algn="ctr" eaLnBrk="1" hangingPunct="1"/>
            <a:r>
              <a:rPr lang="en-US" sz="2000" b="1"/>
              <a:t>9 synthetic loci</a:t>
            </a:r>
          </a:p>
        </p:txBody>
      </p:sp>
      <p:pic>
        <p:nvPicPr>
          <p:cNvPr id="111619" name="Picture 4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793875"/>
            <a:ext cx="21272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0" name="Group 26"/>
          <p:cNvGrpSpPr>
            <a:grpSpLocks/>
          </p:cNvGrpSpPr>
          <p:nvPr/>
        </p:nvGrpSpPr>
        <p:grpSpPr bwMode="auto">
          <a:xfrm>
            <a:off x="-419100" y="3636963"/>
            <a:ext cx="4203700" cy="3221037"/>
            <a:chOff x="-419100" y="3636288"/>
            <a:chExt cx="4203700" cy="3221712"/>
          </a:xfrm>
        </p:grpSpPr>
        <p:pic>
          <p:nvPicPr>
            <p:cNvPr id="111635" name="Picture 5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536" y="3991114"/>
              <a:ext cx="270402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3636288"/>
              <a:ext cx="2705100" cy="262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7" name="TextBox 10"/>
            <p:cNvSpPr txBox="1">
              <a:spLocks noChangeArrowheads="1"/>
            </p:cNvSpPr>
            <p:nvPr/>
          </p:nvSpPr>
          <p:spPr bwMode="auto">
            <a:xfrm>
              <a:off x="-419100" y="6150114"/>
              <a:ext cx="4203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Direct connectivity</a:t>
              </a:r>
              <a:br>
                <a:rPr lang="en-US" sz="2000" b="1"/>
              </a:br>
              <a:r>
                <a:rPr lang="en-US" sz="2000" b="1"/>
                <a:t>p &lt;&lt; 2x10</a:t>
              </a:r>
              <a:r>
                <a:rPr lang="en-US" sz="2000" b="1" baseline="30000"/>
                <a:t>-5</a:t>
              </a:r>
              <a:endParaRPr lang="en-US" sz="2000" b="1"/>
            </a:p>
          </p:txBody>
        </p:sp>
        <p:sp>
          <p:nvSpPr>
            <p:cNvPr id="13" name="Rectangle 12"/>
            <p:cNvSpPr/>
            <p:nvPr/>
          </p:nvSpPr>
          <p:spPr>
            <a:xfrm>
              <a:off x="1054100" y="3914158"/>
              <a:ext cx="114300" cy="186729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1168400" y="5349559"/>
              <a:ext cx="114300" cy="43189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164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500" y="3781564"/>
              <a:ext cx="203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621" name="Group 30"/>
          <p:cNvGrpSpPr>
            <a:grpSpLocks/>
          </p:cNvGrpSpPr>
          <p:nvPr/>
        </p:nvGrpSpPr>
        <p:grpSpPr bwMode="auto">
          <a:xfrm>
            <a:off x="6400800" y="1193800"/>
            <a:ext cx="2705100" cy="2298700"/>
            <a:chOff x="6400800" y="1193800"/>
            <a:chExt cx="2705100" cy="2298699"/>
          </a:xfrm>
        </p:grpSpPr>
        <p:pic>
          <p:nvPicPr>
            <p:cNvPr id="111633" name="Picture 5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8000" y="2197100"/>
              <a:ext cx="2270700" cy="129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4" name="TextBox 15"/>
            <p:cNvSpPr txBox="1">
              <a:spLocks noChangeArrowheads="1"/>
            </p:cNvSpPr>
            <p:nvPr/>
          </p:nvSpPr>
          <p:spPr bwMode="auto">
            <a:xfrm>
              <a:off x="6400800" y="1193800"/>
              <a:ext cx="2705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Crohn’s disease</a:t>
              </a:r>
            </a:p>
            <a:p>
              <a:pPr algn="ctr" eaLnBrk="1" hangingPunct="1"/>
              <a:r>
                <a:rPr lang="en-US" sz="2000" b="1"/>
                <a:t>25 loci</a:t>
              </a:r>
            </a:p>
          </p:txBody>
        </p:sp>
      </p:grpSp>
      <p:grpSp>
        <p:nvGrpSpPr>
          <p:cNvPr id="111622" name="Group 27"/>
          <p:cNvGrpSpPr>
            <a:grpSpLocks/>
          </p:cNvGrpSpPr>
          <p:nvPr/>
        </p:nvGrpSpPr>
        <p:grpSpPr bwMode="auto">
          <a:xfrm>
            <a:off x="2470150" y="3635375"/>
            <a:ext cx="4203700" cy="3222625"/>
            <a:chOff x="2470150" y="3635514"/>
            <a:chExt cx="4203700" cy="3222486"/>
          </a:xfrm>
        </p:grpSpPr>
        <p:pic>
          <p:nvPicPr>
            <p:cNvPr id="111631" name="Picture 19"/>
            <p:cNvPicPr>
              <a:picLocks noChangeAspect="1"/>
            </p:cNvPicPr>
            <p:nvPr/>
          </p:nvPicPr>
          <p:blipFill>
            <a:blip r:embed="rId8">
              <a:extLst>
                <a:ext uri="{28A0092B-C50C-407E-A947-70E740481C1C}">
                  <a14:useLocalDpi xmlns:a14="http://schemas.microsoft.com/office/drawing/2010/main" val="0"/>
                </a:ext>
              </a:extLst>
            </a:blip>
            <a:srcRect b="12595"/>
            <a:stretch>
              <a:fillRect/>
            </a:stretch>
          </p:blipFill>
          <p:spPr bwMode="auto">
            <a:xfrm>
              <a:off x="3194411" y="3635514"/>
              <a:ext cx="2755179"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2" name="TextBox 21"/>
            <p:cNvSpPr txBox="1">
              <a:spLocks noChangeArrowheads="1"/>
            </p:cNvSpPr>
            <p:nvPr/>
          </p:nvSpPr>
          <p:spPr bwMode="auto">
            <a:xfrm>
              <a:off x="2470150" y="6150114"/>
              <a:ext cx="4203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Direct connectivity</a:t>
              </a:r>
            </a:p>
            <a:p>
              <a:pPr algn="ctr" eaLnBrk="1" hangingPunct="1"/>
              <a:r>
                <a:rPr lang="en-US" sz="2000" b="1"/>
                <a:t>p = 3x10</a:t>
              </a:r>
              <a:r>
                <a:rPr lang="en-US" sz="2000" b="1" baseline="30000"/>
                <a:t>-4</a:t>
              </a:r>
              <a:endParaRPr lang="en-US" sz="2000" b="1"/>
            </a:p>
          </p:txBody>
        </p:sp>
      </p:grpSp>
      <p:grpSp>
        <p:nvGrpSpPr>
          <p:cNvPr id="111623" name="Group 28"/>
          <p:cNvGrpSpPr>
            <a:grpSpLocks/>
          </p:cNvGrpSpPr>
          <p:nvPr/>
        </p:nvGrpSpPr>
        <p:grpSpPr bwMode="auto">
          <a:xfrm>
            <a:off x="5651500" y="3673475"/>
            <a:ext cx="4203700" cy="3184525"/>
            <a:chOff x="5651500" y="3673614"/>
            <a:chExt cx="4203700" cy="3184386"/>
          </a:xfrm>
        </p:grpSpPr>
        <p:sp>
          <p:nvSpPr>
            <p:cNvPr id="111629" name="TextBox 23"/>
            <p:cNvSpPr txBox="1">
              <a:spLocks noChangeArrowheads="1"/>
            </p:cNvSpPr>
            <p:nvPr/>
          </p:nvSpPr>
          <p:spPr bwMode="auto">
            <a:xfrm>
              <a:off x="5651500" y="6150114"/>
              <a:ext cx="4203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Direct connectivity</a:t>
              </a:r>
            </a:p>
            <a:p>
              <a:pPr algn="ctr" eaLnBrk="1" hangingPunct="1"/>
              <a:r>
                <a:rPr lang="en-US" sz="2000" b="1"/>
                <a:t>p = 1.11x10</a:t>
              </a:r>
              <a:r>
                <a:rPr lang="en-US" sz="2000" b="1" baseline="30000"/>
                <a:t>-3</a:t>
              </a:r>
              <a:endParaRPr lang="en-US" sz="2000" b="1"/>
            </a:p>
          </p:txBody>
        </p:sp>
        <p:pic>
          <p:nvPicPr>
            <p:cNvPr id="111630" name="Picture 24"/>
            <p:cNvPicPr>
              <a:picLocks noChangeAspect="1"/>
            </p:cNvPicPr>
            <p:nvPr/>
          </p:nvPicPr>
          <p:blipFill>
            <a:blip r:embed="rId9">
              <a:extLst>
                <a:ext uri="{28A0092B-C50C-407E-A947-70E740481C1C}">
                  <a14:useLocalDpi xmlns:a14="http://schemas.microsoft.com/office/drawing/2010/main" val="0"/>
                </a:ext>
              </a:extLst>
            </a:blip>
            <a:srcRect b="13570"/>
            <a:stretch>
              <a:fillRect/>
            </a:stretch>
          </p:blipFill>
          <p:spPr bwMode="auto">
            <a:xfrm>
              <a:off x="6366019" y="3673614"/>
              <a:ext cx="2774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624" name="Group 29"/>
          <p:cNvGrpSpPr>
            <a:grpSpLocks/>
          </p:cNvGrpSpPr>
          <p:nvPr/>
        </p:nvGrpSpPr>
        <p:grpSpPr bwMode="auto">
          <a:xfrm>
            <a:off x="3219450" y="1193800"/>
            <a:ext cx="2705100" cy="2635250"/>
            <a:chOff x="3219450" y="1193800"/>
            <a:chExt cx="2705100" cy="2635800"/>
          </a:xfrm>
        </p:grpSpPr>
        <p:sp>
          <p:nvSpPr>
            <p:cNvPr id="111627" name="TextBox 17"/>
            <p:cNvSpPr txBox="1">
              <a:spLocks noChangeArrowheads="1"/>
            </p:cNvSpPr>
            <p:nvPr/>
          </p:nvSpPr>
          <p:spPr bwMode="auto">
            <a:xfrm>
              <a:off x="3219450" y="1193800"/>
              <a:ext cx="2705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t>Rheumatoid arthritis</a:t>
              </a:r>
            </a:p>
            <a:p>
              <a:pPr algn="ctr" eaLnBrk="1" hangingPunct="1"/>
              <a:r>
                <a:rPr lang="en-US" sz="2000" b="1"/>
                <a:t>27 loci</a:t>
              </a:r>
            </a:p>
          </p:txBody>
        </p:sp>
        <p:pic>
          <p:nvPicPr>
            <p:cNvPr id="111628"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86418" y="1943100"/>
              <a:ext cx="2171164" cy="18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162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84E91C-0298-CE44-8170-F1566CB8FBBB}" type="slidenum">
              <a:rPr lang="en-US" sz="1400"/>
              <a:pPr eaLnBrk="1" hangingPunct="1"/>
              <a:t>26</a:t>
            </a:fld>
            <a:endParaRPr lang="en-US" sz="1400"/>
          </a:p>
        </p:txBody>
      </p:sp>
    </p:spTree>
    <p:extLst>
      <p:ext uri="{BB962C8B-B14F-4D97-AF65-F5344CB8AC3E}">
        <p14:creationId xmlns:p14="http://schemas.microsoft.com/office/powerpoint/2010/main" val="851896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3.tif"/>
          <p:cNvPicPr>
            <a:picLocks noChangeAspect="1"/>
          </p:cNvPicPr>
          <p:nvPr/>
        </p:nvPicPr>
        <p:blipFill>
          <a:blip r:embed="rId2"/>
          <a:srcRect b="51810"/>
          <a:stretch>
            <a:fillRect/>
          </a:stretch>
        </p:blipFill>
        <p:spPr>
          <a:xfrm>
            <a:off x="0" y="1701800"/>
            <a:ext cx="4114800" cy="3581400"/>
          </a:xfrm>
          <a:prstGeom prst="rect">
            <a:avLst/>
          </a:prstGeom>
          <a:ln>
            <a:solidFill>
              <a:srgbClr val="7F7F7F"/>
            </a:solidFill>
          </a:ln>
          <a:effectLst>
            <a:outerShdw blurRad="50800" dist="38100" dir="2700000">
              <a:srgbClr val="000000">
                <a:alpha val="43000"/>
              </a:srgbClr>
            </a:outerShdw>
          </a:effectLst>
        </p:spPr>
      </p:pic>
      <p:cxnSp>
        <p:nvCxnSpPr>
          <p:cNvPr id="20" name="Straight Connector 19"/>
          <p:cNvCxnSpPr/>
          <p:nvPr/>
        </p:nvCxnSpPr>
        <p:spPr>
          <a:xfrm rot="5400000">
            <a:off x="4095751" y="4646612"/>
            <a:ext cx="190500" cy="31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191000" y="4649788"/>
            <a:ext cx="36036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668" name="TextBox 22"/>
          <p:cNvSpPr txBox="1">
            <a:spLocks noChangeArrowheads="1"/>
          </p:cNvSpPr>
          <p:nvPr/>
        </p:nvSpPr>
        <p:spPr bwMode="auto">
          <a:xfrm>
            <a:off x="4449763" y="4495800"/>
            <a:ext cx="808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Tissue</a:t>
            </a:r>
          </a:p>
        </p:txBody>
      </p:sp>
      <p:cxnSp>
        <p:nvCxnSpPr>
          <p:cNvPr id="25" name="Straight Connector 24"/>
          <p:cNvCxnSpPr/>
          <p:nvPr/>
        </p:nvCxnSpPr>
        <p:spPr>
          <a:xfrm rot="5400000" flipH="1" flipV="1">
            <a:off x="2903537" y="3214688"/>
            <a:ext cx="257492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208463" y="3281363"/>
            <a:ext cx="312737" cy="158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3671" name="TextBox 28"/>
          <p:cNvSpPr txBox="1">
            <a:spLocks noChangeArrowheads="1"/>
          </p:cNvSpPr>
          <p:nvPr/>
        </p:nvSpPr>
        <p:spPr bwMode="auto">
          <a:xfrm>
            <a:off x="4516438" y="2862263"/>
            <a:ext cx="1096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Scores </a:t>
            </a:r>
            <a:br>
              <a:rPr lang="en-US" sz="1600"/>
            </a:br>
            <a:r>
              <a:rPr lang="en-US" sz="1600"/>
              <a:t>per</a:t>
            </a:r>
            <a:br>
              <a:rPr lang="en-US" sz="1600"/>
            </a:br>
            <a:r>
              <a:rPr lang="en-US" sz="1600"/>
              <a:t>tissue</a:t>
            </a:r>
          </a:p>
        </p:txBody>
      </p:sp>
      <p:sp>
        <p:nvSpPr>
          <p:cNvPr id="11367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400" dirty="0"/>
          </a:p>
        </p:txBody>
      </p:sp>
      <p:pic>
        <p:nvPicPr>
          <p:cNvPr id="19" name="Picture 18"/>
          <p:cNvPicPr>
            <a:picLocks noChangeAspect="1"/>
          </p:cNvPicPr>
          <p:nvPr/>
        </p:nvPicPr>
        <p:blipFill>
          <a:blip r:embed="rId3"/>
          <a:srcRect b="4642"/>
          <a:stretch>
            <a:fillRect/>
          </a:stretch>
        </p:blipFill>
        <p:spPr>
          <a:xfrm>
            <a:off x="5337175" y="1746250"/>
            <a:ext cx="3554413" cy="3536950"/>
          </a:xfrm>
          <a:prstGeom prst="rect">
            <a:avLst/>
          </a:prstGeom>
          <a:ln>
            <a:solidFill>
              <a:srgbClr val="7F7F7F"/>
            </a:solidFill>
          </a:ln>
          <a:effectLst>
            <a:outerShdw blurRad="50800" dist="38100" dir="2700000">
              <a:srgbClr val="000000">
                <a:alpha val="43000"/>
              </a:srgbClr>
            </a:outerShdw>
          </a:effectLst>
        </p:spPr>
      </p:pic>
      <p:sp>
        <p:nvSpPr>
          <p:cNvPr id="113674" name="TextBox 20"/>
          <p:cNvSpPr txBox="1">
            <a:spLocks noChangeArrowheads="1"/>
          </p:cNvSpPr>
          <p:nvPr/>
        </p:nvSpPr>
        <p:spPr bwMode="auto">
          <a:xfrm>
            <a:off x="12700" y="5521325"/>
            <a:ext cx="450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Network genes are co-expressed</a:t>
            </a:r>
          </a:p>
        </p:txBody>
      </p:sp>
      <p:sp>
        <p:nvSpPr>
          <p:cNvPr id="113675" name="TextBox 23"/>
          <p:cNvSpPr txBox="1">
            <a:spLocks noChangeArrowheads="1"/>
          </p:cNvSpPr>
          <p:nvPr/>
        </p:nvSpPr>
        <p:spPr bwMode="auto">
          <a:xfrm>
            <a:off x="5143500" y="5461000"/>
            <a:ext cx="4114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Connected proteins are enriched for newly confirmed associated genes (p=6.5x10</a:t>
            </a:r>
            <a:r>
              <a:rPr lang="en-US" sz="2000" b="1" baseline="30000" dirty="0"/>
              <a:t>-4</a:t>
            </a:r>
            <a:r>
              <a:rPr lang="en-US" sz="2000" b="1" dirty="0"/>
              <a:t>)</a:t>
            </a:r>
          </a:p>
        </p:txBody>
      </p:sp>
      <p:sp>
        <p:nvSpPr>
          <p:cNvPr id="17" name="Title 1"/>
          <p:cNvSpPr txBox="1">
            <a:spLocks/>
          </p:cNvSpPr>
          <p:nvPr/>
        </p:nvSpPr>
        <p:spPr>
          <a:xfrm>
            <a:off x="457200" y="274638"/>
            <a:ext cx="8229600" cy="1249362"/>
          </a:xfrm>
          <a:prstGeom prst="rect">
            <a:avLst/>
          </a:prstGeom>
        </p:spPr>
        <p:txBody>
          <a:bodyPr anchor="ctr">
            <a:normAutofit fontScale="92500" lnSpcReduction="20000"/>
          </a:bodyPr>
          <a:lstStyle/>
          <a:p>
            <a:pPr algn="ctr" defTabSz="457200" fontAlgn="auto">
              <a:spcAft>
                <a:spcPts val="0"/>
              </a:spcAft>
              <a:defRPr/>
            </a:pPr>
            <a:r>
              <a:rPr lang="en-US" sz="4400" dirty="0">
                <a:latin typeface="+mj-lt"/>
                <a:ea typeface="+mj-ea"/>
                <a:cs typeface="+mj-cs"/>
              </a:rPr>
              <a:t>Validation of PPI networks</a:t>
            </a:r>
          </a:p>
          <a:p>
            <a:pPr algn="ctr" defTabSz="457200" fontAlgn="auto">
              <a:spcAft>
                <a:spcPts val="0"/>
              </a:spcAft>
              <a:defRPr/>
            </a:pPr>
            <a:r>
              <a:rPr lang="en-US" sz="2400" dirty="0">
                <a:latin typeface="+mj-lt"/>
                <a:ea typeface="+mj-ea"/>
                <a:cs typeface="+mj-cs"/>
              </a:rPr>
              <a:t>Further experimental support that the non-random networks</a:t>
            </a:r>
          </a:p>
          <a:p>
            <a:pPr algn="ctr" defTabSz="457200" fontAlgn="auto">
              <a:spcAft>
                <a:spcPts val="0"/>
              </a:spcAft>
              <a:defRPr/>
            </a:pPr>
            <a:r>
              <a:rPr lang="en-US" sz="2400" dirty="0">
                <a:latin typeface="+mj-lt"/>
                <a:ea typeface="+mj-ea"/>
                <a:cs typeface="+mj-cs"/>
              </a:rPr>
              <a:t> are truly implicating the underlying genes</a:t>
            </a:r>
          </a:p>
        </p:txBody>
      </p:sp>
    </p:spTree>
    <p:extLst>
      <p:ext uri="{BB962C8B-B14F-4D97-AF65-F5344CB8AC3E}">
        <p14:creationId xmlns:p14="http://schemas.microsoft.com/office/powerpoint/2010/main" val="3199120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normAutofit fontScale="90000"/>
          </a:bodyPr>
          <a:lstStyle/>
          <a:p>
            <a:pPr eaLnBrk="1" hangingPunct="1"/>
            <a:r>
              <a:rPr lang="en-US" sz="4000" dirty="0">
                <a:latin typeface="Arial" charset="0"/>
                <a:ea typeface="ＭＳ Ｐゴシック" charset="0"/>
                <a:cs typeface="ＭＳ Ｐゴシック" charset="0"/>
              </a:rPr>
              <a:t>Many </a:t>
            </a:r>
            <a:r>
              <a:rPr lang="en-US" sz="4000" dirty="0" err="1" smtClean="0">
                <a:latin typeface="Arial" charset="0"/>
                <a:ea typeface="ＭＳ Ｐゴシック" charset="0"/>
                <a:cs typeface="ＭＳ Ｐゴシック" charset="0"/>
              </a:rPr>
              <a:t>Crohn’</a:t>
            </a:r>
            <a:r>
              <a:rPr lang="en-US" altLang="ja-JP" sz="4000" dirty="0" err="1" smtClean="0">
                <a:latin typeface="Arial" charset="0"/>
                <a:ea typeface="ＭＳ Ｐゴシック" charset="0"/>
                <a:cs typeface="ＭＳ Ｐゴシック" charset="0"/>
              </a:rPr>
              <a:t>s</a:t>
            </a:r>
            <a:r>
              <a:rPr lang="en-US" altLang="ja-JP" sz="4000" dirty="0" smtClean="0">
                <a:latin typeface="Arial" charset="0"/>
                <a:ea typeface="ＭＳ Ｐゴシック" charset="0"/>
                <a:cs typeface="ＭＳ Ｐゴシック" charset="0"/>
              </a:rPr>
              <a:t> </a:t>
            </a:r>
            <a:r>
              <a:rPr lang="en-US" altLang="ja-JP" sz="4000" dirty="0">
                <a:latin typeface="Arial" charset="0"/>
                <a:ea typeface="ＭＳ Ｐゴシック" charset="0"/>
                <a:cs typeface="ＭＳ Ｐゴシック" charset="0"/>
              </a:rPr>
              <a:t>associations shared with other diseases</a:t>
            </a:r>
            <a:endParaRPr lang="en-US" sz="4000" dirty="0">
              <a:latin typeface="Arial" charset="0"/>
              <a:ea typeface="ＭＳ Ｐゴシック" charset="0"/>
              <a:cs typeface="ＭＳ Ｐゴシック" charset="0"/>
            </a:endParaRPr>
          </a:p>
        </p:txBody>
      </p:sp>
      <p:sp>
        <p:nvSpPr>
          <p:cNvPr id="114690" name="Rectangle 3"/>
          <p:cNvSpPr>
            <a:spLocks noGrp="1" noChangeArrowheads="1"/>
          </p:cNvSpPr>
          <p:nvPr>
            <p:ph type="body" idx="1"/>
          </p:nvPr>
        </p:nvSpPr>
        <p:spPr>
          <a:xfrm>
            <a:off x="457200" y="1752600"/>
            <a:ext cx="8229600" cy="4525963"/>
          </a:xfrm>
        </p:spPr>
        <p:txBody>
          <a:bodyPr/>
          <a:lstStyle/>
          <a:p>
            <a:pPr eaLnBrk="1" hangingPunct="1">
              <a:lnSpc>
                <a:spcPct val="80000"/>
              </a:lnSpc>
            </a:pPr>
            <a:r>
              <a:rPr lang="en-US" sz="2800">
                <a:latin typeface="Arial" charset="0"/>
                <a:ea typeface="ＭＳ Ｐゴシック" charset="0"/>
                <a:cs typeface="ＭＳ Ｐゴシック" charset="0"/>
              </a:rPr>
              <a:t>PTPN2: type 1 diabetes</a:t>
            </a:r>
          </a:p>
          <a:p>
            <a:pPr eaLnBrk="1" hangingPunct="1">
              <a:lnSpc>
                <a:spcPct val="80000"/>
              </a:lnSpc>
            </a:pPr>
            <a:r>
              <a:rPr lang="en-US" sz="2800">
                <a:latin typeface="Arial" charset="0"/>
                <a:ea typeface="ＭＳ Ｐゴシック" charset="0"/>
                <a:cs typeface="ＭＳ Ｐゴシック" charset="0"/>
              </a:rPr>
              <a:t>CDKAL1: type 2 diabetes</a:t>
            </a:r>
          </a:p>
          <a:p>
            <a:pPr eaLnBrk="1" hangingPunct="1">
              <a:lnSpc>
                <a:spcPct val="80000"/>
              </a:lnSpc>
            </a:pPr>
            <a:r>
              <a:rPr lang="en-US" sz="2800">
                <a:latin typeface="Arial" charset="0"/>
                <a:ea typeface="ＭＳ Ｐゴシック" charset="0"/>
                <a:cs typeface="ＭＳ Ｐゴシック" charset="0"/>
              </a:rPr>
              <a:t>GCKR: triglycerides, CRP levels</a:t>
            </a:r>
          </a:p>
          <a:p>
            <a:pPr eaLnBrk="1" hangingPunct="1">
              <a:lnSpc>
                <a:spcPct val="80000"/>
              </a:lnSpc>
            </a:pPr>
            <a:r>
              <a:rPr lang="en-US" sz="2800">
                <a:latin typeface="Arial" charset="0"/>
                <a:ea typeface="ＭＳ Ｐゴシック" charset="0"/>
                <a:cs typeface="ＭＳ Ｐゴシック" charset="0"/>
              </a:rPr>
              <a:t>IL23R: Psoriasis, ankylosing spondylitis</a:t>
            </a:r>
          </a:p>
          <a:p>
            <a:pPr eaLnBrk="1" hangingPunct="1">
              <a:lnSpc>
                <a:spcPct val="80000"/>
              </a:lnSpc>
            </a:pPr>
            <a:r>
              <a:rPr lang="en-US" sz="2800">
                <a:latin typeface="Arial" charset="0"/>
                <a:ea typeface="ＭＳ Ｐゴシック" charset="0"/>
                <a:cs typeface="ＭＳ Ｐゴシック" charset="0"/>
              </a:rPr>
              <a:t>ORMDL3: asthma</a:t>
            </a:r>
          </a:p>
          <a:p>
            <a:pPr eaLnBrk="1" hangingPunct="1">
              <a:lnSpc>
                <a:spcPct val="80000"/>
              </a:lnSpc>
            </a:pPr>
            <a:r>
              <a:rPr lang="en-US" sz="2800">
                <a:latin typeface="Arial" charset="0"/>
                <a:ea typeface="ＭＳ Ｐゴシック" charset="0"/>
                <a:cs typeface="ＭＳ Ｐゴシック" charset="0"/>
              </a:rPr>
              <a:t>PTGER: multiple sclerosis</a:t>
            </a:r>
          </a:p>
          <a:p>
            <a:pPr eaLnBrk="1" hangingPunct="1">
              <a:lnSpc>
                <a:spcPct val="80000"/>
              </a:lnSpc>
            </a:pPr>
            <a:endParaRPr lang="en-US" sz="2800">
              <a:latin typeface="Arial" charset="0"/>
              <a:ea typeface="ＭＳ Ｐゴシック" charset="0"/>
              <a:cs typeface="ＭＳ Ｐゴシック" charset="0"/>
            </a:endParaRPr>
          </a:p>
          <a:p>
            <a:pPr eaLnBrk="1" hangingPunct="1">
              <a:lnSpc>
                <a:spcPct val="80000"/>
              </a:lnSpc>
            </a:pPr>
            <a:r>
              <a:rPr lang="en-US" sz="2800">
                <a:latin typeface="Arial" charset="0"/>
                <a:ea typeface="ＭＳ Ｐゴシック" charset="0"/>
                <a:cs typeface="ＭＳ Ｐゴシック" charset="0"/>
              </a:rPr>
              <a:t>PTPN22: same coding variant which is strong risk factor for T1D, RA is protective against Crohn</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s</a:t>
            </a:r>
            <a:endParaRPr lang="en-US" sz="2800">
              <a:latin typeface="Arial" charset="0"/>
              <a:ea typeface="ＭＳ Ｐゴシック" charset="0"/>
              <a:cs typeface="ＭＳ Ｐゴシック" charset="0"/>
            </a:endParaRPr>
          </a:p>
        </p:txBody>
      </p:sp>
      <p:sp>
        <p:nvSpPr>
          <p:cNvPr id="114691" name="Text Box 4"/>
          <p:cNvSpPr txBox="1">
            <a:spLocks noChangeArrowheads="1"/>
          </p:cNvSpPr>
          <p:nvPr/>
        </p:nvSpPr>
        <p:spPr bwMode="auto">
          <a:xfrm>
            <a:off x="685800" y="6146800"/>
            <a:ext cx="7375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t>Critical clues to biology reside in these shared components</a:t>
            </a:r>
          </a:p>
        </p:txBody>
      </p:sp>
    </p:spTree>
    <p:extLst>
      <p:ext uri="{BB962C8B-B14F-4D97-AF65-F5344CB8AC3E}">
        <p14:creationId xmlns:p14="http://schemas.microsoft.com/office/powerpoint/2010/main" val="2928973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3"/>
          <p:cNvSpPr>
            <a:spLocks noGrp="1"/>
          </p:cNvSpPr>
          <p:nvPr>
            <p:ph type="title"/>
          </p:nvPr>
        </p:nvSpPr>
        <p:spPr/>
        <p:txBody>
          <a:bodyPr/>
          <a:lstStyle/>
          <a:p>
            <a:r>
              <a:rPr lang="en-US" dirty="0" smtClean="0">
                <a:latin typeface="Arial" charset="0"/>
                <a:ea typeface="ＭＳ Ｐゴシック" charset="0"/>
                <a:cs typeface="ＭＳ Ｐゴシック" charset="0"/>
              </a:rPr>
              <a:t>Cross</a:t>
            </a:r>
            <a:r>
              <a:rPr lang="en-US" dirty="0">
                <a:latin typeface="Arial" charset="0"/>
                <a:ea typeface="ＭＳ Ｐゴシック" charset="0"/>
                <a:cs typeface="ＭＳ Ｐゴシック" charset="0"/>
              </a:rPr>
              <a:t>-disease information</a:t>
            </a:r>
          </a:p>
        </p:txBody>
      </p:sp>
      <p:pic>
        <p:nvPicPr>
          <p:cNvPr id="1157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79550"/>
            <a:ext cx="91440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Box 5"/>
          <p:cNvSpPr txBox="1">
            <a:spLocks noChangeArrowheads="1"/>
          </p:cNvSpPr>
          <p:nvPr/>
        </p:nvSpPr>
        <p:spPr bwMode="auto">
          <a:xfrm>
            <a:off x="457200" y="5486400"/>
            <a:ext cx="8267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Genes coordinately associated to multiple disease are tightly functionally linked</a:t>
            </a:r>
          </a:p>
          <a:p>
            <a:pPr eaLnBrk="1" hangingPunct="1"/>
            <a:endParaRPr lang="en-US" sz="1800"/>
          </a:p>
          <a:p>
            <a:pPr eaLnBrk="1" hangingPunct="1"/>
            <a:r>
              <a:rPr lang="en-US" sz="1800"/>
              <a:t>Cotsapas et al, August 2011 </a:t>
            </a:r>
            <a:r>
              <a:rPr lang="en-US" sz="1800" i="1"/>
              <a:t>PLoS Genetics</a:t>
            </a:r>
          </a:p>
        </p:txBody>
      </p:sp>
    </p:spTree>
    <p:extLst>
      <p:ext uri="{BB962C8B-B14F-4D97-AF65-F5344CB8AC3E}">
        <p14:creationId xmlns:p14="http://schemas.microsoft.com/office/powerpoint/2010/main" val="3945162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4665"/>
            <a:ext cx="7772400" cy="1470025"/>
          </a:xfrm>
        </p:spPr>
        <p:txBody>
          <a:bodyPr>
            <a:normAutofit fontScale="90000"/>
          </a:bodyPr>
          <a:lstStyle/>
          <a:p>
            <a:pPr>
              <a:spcBef>
                <a:spcPts val="600"/>
              </a:spcBef>
            </a:pPr>
            <a:r>
              <a:rPr lang="en-US" dirty="0" smtClean="0"/>
              <a:t>Looking ahead in gene discovery in psychiatric </a:t>
            </a:r>
            <a:r>
              <a:rPr lang="en-US" dirty="0"/>
              <a:t>d</a:t>
            </a:r>
            <a:r>
              <a:rPr lang="en-US" dirty="0" smtClean="0"/>
              <a:t>isorders</a:t>
            </a:r>
            <a:br>
              <a:rPr lang="en-US" dirty="0" smtClean="0"/>
            </a:br>
            <a:r>
              <a:rPr lang="en-US" sz="3100" dirty="0" smtClean="0"/>
              <a:t/>
            </a:r>
            <a:br>
              <a:rPr lang="en-US" sz="3100" dirty="0" smtClean="0"/>
            </a:br>
            <a:r>
              <a:rPr lang="en-US" sz="3100" i="1" dirty="0" smtClean="0"/>
              <a:t>A view from the frontlines of GWAS and </a:t>
            </a:r>
            <a:r>
              <a:rPr lang="en-US" sz="3100" i="1" dirty="0" err="1" smtClean="0"/>
              <a:t>exome</a:t>
            </a:r>
            <a:r>
              <a:rPr lang="en-US" sz="3100" i="1" dirty="0" smtClean="0"/>
              <a:t> sequencing in IBD, autism and schizophrenia</a:t>
            </a:r>
            <a:br>
              <a:rPr lang="en-US" sz="3100" i="1" dirty="0" smtClean="0"/>
            </a:br>
            <a:r>
              <a:rPr lang="en-US" sz="3100" i="1" dirty="0" smtClean="0"/>
              <a:t/>
            </a:r>
            <a:br>
              <a:rPr lang="en-US" sz="3100" i="1" dirty="0" smtClean="0"/>
            </a:br>
            <a:r>
              <a:rPr lang="en-US" sz="2700" dirty="0" smtClean="0"/>
              <a:t>PGC Worldwide Lab Meeting – January 2013</a:t>
            </a:r>
            <a:endParaRPr lang="en-US" sz="2700" dirty="0"/>
          </a:p>
        </p:txBody>
      </p:sp>
      <p:sp>
        <p:nvSpPr>
          <p:cNvPr id="3" name="Subtitle 2"/>
          <p:cNvSpPr>
            <a:spLocks noGrp="1"/>
          </p:cNvSpPr>
          <p:nvPr>
            <p:ph type="subTitle" idx="1"/>
          </p:nvPr>
        </p:nvSpPr>
        <p:spPr>
          <a:xfrm>
            <a:off x="227263" y="3886200"/>
            <a:ext cx="8756315" cy="2009274"/>
          </a:xfrm>
        </p:spPr>
        <p:txBody>
          <a:bodyPr>
            <a:normAutofit fontScale="70000" lnSpcReduction="20000"/>
          </a:bodyPr>
          <a:lstStyle/>
          <a:p>
            <a:r>
              <a:rPr lang="en-US" sz="2400" dirty="0" smtClean="0">
                <a:solidFill>
                  <a:schemeClr val="tx2"/>
                </a:solidFill>
              </a:rPr>
              <a:t>Mark Daly</a:t>
            </a:r>
          </a:p>
          <a:p>
            <a:r>
              <a:rPr lang="en-US" sz="2400" dirty="0" smtClean="0"/>
              <a:t>Chief, Analytic and Translational Genetics Unit, MGH</a:t>
            </a:r>
          </a:p>
          <a:p>
            <a:r>
              <a:rPr lang="en-US" sz="2400" dirty="0" smtClean="0"/>
              <a:t>Associate Professor of Medicine, HMS</a:t>
            </a:r>
          </a:p>
          <a:p>
            <a:r>
              <a:rPr lang="en-US" sz="2400" dirty="0"/>
              <a:t>a</a:t>
            </a:r>
            <a:r>
              <a:rPr lang="en-US" sz="2400" dirty="0" smtClean="0">
                <a:solidFill>
                  <a:schemeClr val="tx2"/>
                </a:solidFill>
              </a:rPr>
              <a:t>nd</a:t>
            </a:r>
          </a:p>
          <a:p>
            <a:r>
              <a:rPr lang="en-US" sz="2400" dirty="0" smtClean="0"/>
              <a:t>Co-director, Medical and Population Genetics Program</a:t>
            </a:r>
          </a:p>
          <a:p>
            <a:r>
              <a:rPr lang="en-US" sz="2400" dirty="0" smtClean="0">
                <a:solidFill>
                  <a:schemeClr val="tx2"/>
                </a:solidFill>
              </a:rPr>
              <a:t>Faculty Member, Stanley Center for Psychiatric Research</a:t>
            </a:r>
          </a:p>
          <a:p>
            <a:r>
              <a:rPr lang="en-US" sz="2400" dirty="0" smtClean="0"/>
              <a:t>Broad Institute of MIT and Harvard</a:t>
            </a:r>
            <a:endParaRPr lang="en-US" sz="2400" dirty="0">
              <a:solidFill>
                <a:schemeClr val="tx2"/>
              </a:solidFill>
            </a:endParaRPr>
          </a:p>
        </p:txBody>
      </p:sp>
      <p:pic>
        <p:nvPicPr>
          <p:cNvPr id="4" name="Picture 2"/>
          <p:cNvPicPr>
            <a:picLocks noChangeAspect="1" noChangeArrowheads="1"/>
          </p:cNvPicPr>
          <p:nvPr/>
        </p:nvPicPr>
        <p:blipFill>
          <a:blip r:embed="rId2"/>
          <a:srcRect/>
          <a:stretch>
            <a:fillRect/>
          </a:stretch>
        </p:blipFill>
        <p:spPr bwMode="auto">
          <a:xfrm>
            <a:off x="6894512" y="6172200"/>
            <a:ext cx="2249488" cy="685800"/>
          </a:xfrm>
          <a:prstGeom prst="rect">
            <a:avLst/>
          </a:prstGeom>
          <a:noFill/>
          <a:ln w="9525">
            <a:noFill/>
            <a:miter lim="800000"/>
            <a:headEnd/>
            <a:tailEnd/>
          </a:ln>
        </p:spPr>
      </p:pic>
      <p:pic>
        <p:nvPicPr>
          <p:cNvPr id="5" name="Picture 3"/>
          <p:cNvPicPr>
            <a:picLocks noChangeAspect="1" noChangeArrowheads="1"/>
          </p:cNvPicPr>
          <p:nvPr/>
        </p:nvPicPr>
        <p:blipFill>
          <a:blip r:embed="rId3"/>
          <a:srcRect/>
          <a:stretch>
            <a:fillRect/>
          </a:stretch>
        </p:blipFill>
        <p:spPr bwMode="auto">
          <a:xfrm>
            <a:off x="5541962" y="6173788"/>
            <a:ext cx="1352550" cy="684212"/>
          </a:xfrm>
          <a:prstGeom prst="rect">
            <a:avLst/>
          </a:prstGeom>
          <a:noFill/>
          <a:ln w="9525">
            <a:noFill/>
            <a:miter lim="800000"/>
            <a:headEnd/>
            <a:tailEnd/>
          </a:ln>
        </p:spPr>
      </p:pic>
      <p:pic>
        <p:nvPicPr>
          <p:cNvPr id="6" name="Picture 4"/>
          <p:cNvPicPr>
            <a:picLocks noChangeAspect="1" noChangeArrowheads="1"/>
          </p:cNvPicPr>
          <p:nvPr/>
        </p:nvPicPr>
        <p:blipFill>
          <a:blip r:embed="rId4"/>
          <a:srcRect/>
          <a:stretch>
            <a:fillRect/>
          </a:stretch>
        </p:blipFill>
        <p:spPr bwMode="auto">
          <a:xfrm>
            <a:off x="3427412" y="6173788"/>
            <a:ext cx="2114550" cy="685800"/>
          </a:xfrm>
          <a:prstGeom prst="rect">
            <a:avLst/>
          </a:prstGeom>
          <a:noFill/>
          <a:ln w="9525">
            <a:noFill/>
            <a:miter lim="800000"/>
            <a:headEnd/>
            <a:tailEnd/>
          </a:ln>
        </p:spPr>
      </p:pic>
    </p:spTree>
    <p:extLst>
      <p:ext uri="{BB962C8B-B14F-4D97-AF65-F5344CB8AC3E}">
        <p14:creationId xmlns:p14="http://schemas.microsoft.com/office/powerpoint/2010/main" val="3719965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a:latin typeface="Arial" charset="0"/>
                <a:ea typeface="ＭＳ Ｐゴシック" charset="0"/>
                <a:cs typeface="ＭＳ Ｐゴシック" charset="0"/>
              </a:rPr>
              <a:t>Modeling Crohn’s vs. UC</a:t>
            </a:r>
          </a:p>
        </p:txBody>
      </p:sp>
      <p:sp>
        <p:nvSpPr>
          <p:cNvPr id="116738" name="TextBox 2"/>
          <p:cNvSpPr txBox="1">
            <a:spLocks noChangeArrowheads="1"/>
          </p:cNvSpPr>
          <p:nvPr/>
        </p:nvSpPr>
        <p:spPr bwMode="auto">
          <a:xfrm>
            <a:off x="914400" y="1668463"/>
            <a:ext cx="7614359"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With the new combination of all GWAS data we</a:t>
            </a:r>
          </a:p>
          <a:p>
            <a:pPr eaLnBrk="1" hangingPunct="1"/>
            <a:r>
              <a:rPr lang="en-US" sz="1800" dirty="0"/>
              <a:t>can utilize likelihood-based analyses to determine </a:t>
            </a:r>
          </a:p>
          <a:p>
            <a:pPr eaLnBrk="1" hangingPunct="1"/>
            <a:r>
              <a:rPr lang="en-US" sz="1800" dirty="0"/>
              <a:t>how many loci are best explained by:</a:t>
            </a:r>
          </a:p>
          <a:p>
            <a:pPr eaLnBrk="1" hangingPunct="1"/>
            <a:endParaRPr lang="en-US" sz="1800" dirty="0"/>
          </a:p>
          <a:p>
            <a:pPr eaLnBrk="1" hangingPunct="1"/>
            <a:r>
              <a:rPr lang="en-US" sz="1800" dirty="0"/>
              <a:t>                                                                                              example:</a:t>
            </a:r>
          </a:p>
          <a:p>
            <a:pPr eaLnBrk="1" hangingPunct="1"/>
            <a:endParaRPr lang="en-US" sz="1800" dirty="0"/>
          </a:p>
          <a:p>
            <a:pPr eaLnBrk="1" hangingPunct="1"/>
            <a:r>
              <a:rPr lang="en-US" sz="1800" dirty="0"/>
              <a:t>Generic IBD risk factors (CD=UC):                      </a:t>
            </a:r>
            <a:r>
              <a:rPr lang="en-US" sz="1800" dirty="0" smtClean="0"/>
              <a:t>50              </a:t>
            </a:r>
            <a:r>
              <a:rPr lang="en-US" sz="1800" dirty="0"/>
              <a:t>CARD9</a:t>
            </a:r>
          </a:p>
          <a:p>
            <a:pPr eaLnBrk="1" hangingPunct="1"/>
            <a:r>
              <a:rPr lang="en-US" sz="1800" dirty="0"/>
              <a:t>   </a:t>
            </a:r>
          </a:p>
          <a:p>
            <a:pPr eaLnBrk="1" hangingPunct="1"/>
            <a:r>
              <a:rPr lang="en-US" sz="1800" dirty="0" err="1"/>
              <a:t>Crohn</a:t>
            </a:r>
            <a:r>
              <a:rPr lang="ja-JP" altLang="en-US" sz="1800" dirty="0"/>
              <a:t>’</a:t>
            </a:r>
            <a:r>
              <a:rPr lang="en-US" altLang="ja-JP" sz="1800" dirty="0"/>
              <a:t>s only risk factors (UC=control):               </a:t>
            </a:r>
            <a:r>
              <a:rPr lang="en-US" altLang="ja-JP" sz="1800" dirty="0" smtClean="0"/>
              <a:t>30        </a:t>
            </a:r>
            <a:r>
              <a:rPr lang="en-US" altLang="ja-JP" sz="1800" dirty="0"/>
              <a:t>NOD2, ATG16L1</a:t>
            </a:r>
          </a:p>
          <a:p>
            <a:pPr eaLnBrk="1" hangingPunct="1"/>
            <a:endParaRPr lang="en-US" sz="1800" dirty="0"/>
          </a:p>
          <a:p>
            <a:pPr eaLnBrk="1" hangingPunct="1"/>
            <a:r>
              <a:rPr lang="en-US" sz="1800" dirty="0"/>
              <a:t>UC only risk factors (CD=control):                       </a:t>
            </a:r>
            <a:r>
              <a:rPr lang="en-US" sz="1800" dirty="0" smtClean="0"/>
              <a:t>23              </a:t>
            </a:r>
            <a:r>
              <a:rPr lang="en-US" sz="1800" dirty="0"/>
              <a:t>RNF186</a:t>
            </a:r>
          </a:p>
          <a:p>
            <a:pPr eaLnBrk="1" hangingPunct="1"/>
            <a:endParaRPr lang="en-US" sz="1800" dirty="0"/>
          </a:p>
          <a:p>
            <a:pPr eaLnBrk="1" hangingPunct="1"/>
            <a:r>
              <a:rPr lang="en-US" sz="1800" dirty="0"/>
              <a:t>Loci affecting both diseases but with </a:t>
            </a:r>
          </a:p>
          <a:p>
            <a:pPr eaLnBrk="1" hangingPunct="1"/>
            <a:r>
              <a:rPr lang="en-US" sz="1800" dirty="0"/>
              <a:t>different strengths of effect (saturated model):    </a:t>
            </a:r>
            <a:r>
              <a:rPr lang="en-US" sz="1800" dirty="0" smtClean="0"/>
              <a:t>60               </a:t>
            </a:r>
            <a:r>
              <a:rPr lang="en-US" sz="1800" dirty="0"/>
              <a:t>IL23R</a:t>
            </a:r>
          </a:p>
          <a:p>
            <a:pPr eaLnBrk="1" hangingPunct="1"/>
            <a:endParaRPr lang="en-US" sz="1800" dirty="0"/>
          </a:p>
        </p:txBody>
      </p:sp>
      <p:sp>
        <p:nvSpPr>
          <p:cNvPr id="116739" name="TextBox 3"/>
          <p:cNvSpPr txBox="1">
            <a:spLocks noChangeArrowheads="1"/>
          </p:cNvSpPr>
          <p:nvPr/>
        </p:nvSpPr>
        <p:spPr bwMode="auto">
          <a:xfrm>
            <a:off x="1602840" y="6096000"/>
            <a:ext cx="6067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t>Majority of loci </a:t>
            </a:r>
            <a:r>
              <a:rPr lang="en-US" sz="1800" b="1" i="1" dirty="0" smtClean="0"/>
              <a:t>(110/163) defined affect </a:t>
            </a:r>
            <a:r>
              <a:rPr lang="en-US" sz="1800" b="1" i="1" dirty="0"/>
              <a:t>both diseases</a:t>
            </a:r>
          </a:p>
        </p:txBody>
      </p:sp>
    </p:spTree>
    <p:extLst>
      <p:ext uri="{BB962C8B-B14F-4D97-AF65-F5344CB8AC3E}">
        <p14:creationId xmlns:p14="http://schemas.microsoft.com/office/powerpoint/2010/main" val="2209800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3"/>
          <p:cNvSpPr>
            <a:spLocks noGrp="1"/>
          </p:cNvSpPr>
          <p:nvPr>
            <p:ph type="title"/>
          </p:nvPr>
        </p:nvSpPr>
        <p:spPr>
          <a:xfrm>
            <a:off x="0" y="76200"/>
            <a:ext cx="9144000" cy="1143000"/>
          </a:xfrm>
        </p:spPr>
        <p:txBody>
          <a:bodyPr/>
          <a:lstStyle/>
          <a:p>
            <a:r>
              <a:rPr lang="en-US">
                <a:latin typeface="Arial" charset="0"/>
                <a:ea typeface="ＭＳ Ｐゴシック" charset="0"/>
                <a:cs typeface="ＭＳ Ｐゴシック" charset="0"/>
              </a:rPr>
              <a:t>Molecular diagnostics in IBD</a:t>
            </a:r>
          </a:p>
        </p:txBody>
      </p:sp>
      <p:pic>
        <p:nvPicPr>
          <p:cNvPr id="1177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2192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Box 5"/>
          <p:cNvSpPr txBox="1">
            <a:spLocks noChangeArrowheads="1"/>
          </p:cNvSpPr>
          <p:nvPr/>
        </p:nvSpPr>
        <p:spPr bwMode="auto">
          <a:xfrm>
            <a:off x="304800" y="5227638"/>
            <a:ext cx="4267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a:t>‘</a:t>
            </a:r>
            <a:r>
              <a:rPr lang="en-US" altLang="ja-JP" sz="1800"/>
              <a:t>Molecular</a:t>
            </a:r>
            <a:r>
              <a:rPr lang="ja-JP" altLang="en-US" sz="1800"/>
              <a:t>’</a:t>
            </a:r>
            <a:r>
              <a:rPr lang="en-US" altLang="ja-JP" sz="1800"/>
              <a:t> diagnosis (based on GWAS SNPs &amp; serologic biomarkers) concordant with GI dx:  CD &amp; UC patients can be distinguished accurately</a:t>
            </a:r>
          </a:p>
          <a:p>
            <a:pPr eaLnBrk="1" hangingPunct="1"/>
            <a:r>
              <a:rPr lang="en-US" sz="1800"/>
              <a:t> </a:t>
            </a: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1374775"/>
            <a:ext cx="3730625"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Box 8"/>
          <p:cNvSpPr txBox="1">
            <a:spLocks noChangeArrowheads="1"/>
          </p:cNvSpPr>
          <p:nvPr/>
        </p:nvSpPr>
        <p:spPr bwMode="auto">
          <a:xfrm>
            <a:off x="5181600" y="5181600"/>
            <a:ext cx="411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Model highlights potential </a:t>
            </a:r>
            <a:r>
              <a:rPr lang="en-US" sz="1800" dirty="0" smtClean="0"/>
              <a:t>misclassification – handful of patients have strong prediction in favor of the opposite disease</a:t>
            </a:r>
            <a:endParaRPr lang="en-US" sz="1800" dirty="0"/>
          </a:p>
        </p:txBody>
      </p:sp>
      <p:sp>
        <p:nvSpPr>
          <p:cNvPr id="117766" name="TextBox 9"/>
          <p:cNvSpPr txBox="1">
            <a:spLocks noChangeArrowheads="1"/>
          </p:cNvSpPr>
          <p:nvPr/>
        </p:nvSpPr>
        <p:spPr bwMode="auto">
          <a:xfrm>
            <a:off x="-76200" y="6596063"/>
            <a:ext cx="517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Jonah Essers (MGH/CHB), Dermot McGovern (CSMC)</a:t>
            </a:r>
          </a:p>
        </p:txBody>
      </p:sp>
    </p:spTree>
    <p:extLst>
      <p:ext uri="{BB962C8B-B14F-4D97-AF65-F5344CB8AC3E}">
        <p14:creationId xmlns:p14="http://schemas.microsoft.com/office/powerpoint/2010/main" val="37776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780"/>
            <a:ext cx="8229600" cy="1143000"/>
          </a:xfrm>
        </p:spPr>
        <p:txBody>
          <a:bodyPr/>
          <a:lstStyle/>
          <a:p>
            <a:r>
              <a:rPr lang="en-US" sz="2800" dirty="0" smtClean="0"/>
              <a:t>Molecular diagnostics flag patients with worst outcome </a:t>
            </a:r>
            <a:endParaRPr lang="en-US" sz="2800"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bwMode="auto">
          <a:xfrm>
            <a:off x="1521186" y="1527945"/>
            <a:ext cx="6751955" cy="4343083"/>
          </a:xfrm>
          <a:prstGeom prst="rect">
            <a:avLst/>
          </a:prstGeom>
          <a:noFill/>
          <a:ln>
            <a:noFill/>
          </a:ln>
        </p:spPr>
      </p:pic>
      <p:sp>
        <p:nvSpPr>
          <p:cNvPr id="4" name="TextBox 3"/>
          <p:cNvSpPr txBox="1"/>
          <p:nvPr/>
        </p:nvSpPr>
        <p:spPr>
          <a:xfrm>
            <a:off x="1140150" y="5955268"/>
            <a:ext cx="7305981" cy="646331"/>
          </a:xfrm>
          <a:prstGeom prst="rect">
            <a:avLst/>
          </a:prstGeom>
          <a:noFill/>
        </p:spPr>
        <p:txBody>
          <a:bodyPr wrap="none" rtlCol="0">
            <a:spAutoFit/>
          </a:bodyPr>
          <a:lstStyle/>
          <a:p>
            <a:r>
              <a:rPr lang="en-US" dirty="0" smtClean="0"/>
              <a:t>Black dots represent patients diagnosed with UC who later underwent</a:t>
            </a:r>
          </a:p>
          <a:p>
            <a:r>
              <a:rPr lang="en-US" dirty="0"/>
              <a:t>c</a:t>
            </a:r>
            <a:r>
              <a:rPr lang="en-US" dirty="0" smtClean="0"/>
              <a:t>olectomy and then developed full-blown </a:t>
            </a:r>
            <a:r>
              <a:rPr lang="en-US" dirty="0" err="1" smtClean="0"/>
              <a:t>Crohn’s</a:t>
            </a:r>
            <a:r>
              <a:rPr lang="en-US" dirty="0" smtClean="0"/>
              <a:t> disease</a:t>
            </a:r>
            <a:endParaRPr lang="en-US" dirty="0"/>
          </a:p>
        </p:txBody>
      </p:sp>
      <p:sp>
        <p:nvSpPr>
          <p:cNvPr id="5" name="TextBox 4"/>
          <p:cNvSpPr txBox="1"/>
          <p:nvPr/>
        </p:nvSpPr>
        <p:spPr>
          <a:xfrm>
            <a:off x="2862942" y="3581400"/>
            <a:ext cx="4199662" cy="369332"/>
          </a:xfrm>
          <a:prstGeom prst="rect">
            <a:avLst/>
          </a:prstGeom>
          <a:noFill/>
        </p:spPr>
        <p:txBody>
          <a:bodyPr wrap="none" rtlCol="0">
            <a:spAutoFit/>
          </a:bodyPr>
          <a:lstStyle/>
          <a:p>
            <a:r>
              <a:rPr lang="en-US" b="1" dirty="0" smtClean="0">
                <a:solidFill>
                  <a:srgbClr val="FF0000"/>
                </a:solidFill>
              </a:rPr>
              <a:t>UC          |-- </a:t>
            </a:r>
            <a:r>
              <a:rPr lang="en-US" b="1" dirty="0" err="1" smtClean="0">
                <a:solidFill>
                  <a:srgbClr val="FF0000"/>
                </a:solidFill>
              </a:rPr>
              <a:t>unc</a:t>
            </a:r>
            <a:r>
              <a:rPr lang="en-US" b="1" dirty="0">
                <a:solidFill>
                  <a:srgbClr val="FF0000"/>
                </a:solidFill>
              </a:rPr>
              <a:t> </a:t>
            </a:r>
            <a:r>
              <a:rPr lang="en-US" b="1" dirty="0" smtClean="0">
                <a:solidFill>
                  <a:srgbClr val="FF0000"/>
                </a:solidFill>
              </a:rPr>
              <a:t>--|                           CD</a:t>
            </a:r>
            <a:endParaRPr lang="en-US" b="1" dirty="0">
              <a:solidFill>
                <a:srgbClr val="FF0000"/>
              </a:solidFill>
            </a:endParaRPr>
          </a:p>
        </p:txBody>
      </p:sp>
    </p:spTree>
    <p:extLst>
      <p:ext uri="{BB962C8B-B14F-4D97-AF65-F5344CB8AC3E}">
        <p14:creationId xmlns:p14="http://schemas.microsoft.com/office/powerpoint/2010/main" val="36983401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ctrTitle"/>
          </p:nvPr>
        </p:nvSpPr>
        <p:spPr/>
        <p:txBody>
          <a:bodyPr/>
          <a:lstStyle/>
          <a:p>
            <a:r>
              <a:rPr lang="en-US">
                <a:latin typeface="Arial" charset="0"/>
                <a:ea typeface="ＭＳ Ｐゴシック" charset="0"/>
                <a:cs typeface="ＭＳ Ｐゴシック" charset="0"/>
              </a:rPr>
              <a:t>Can we implicate specific cellular contexts?</a:t>
            </a:r>
          </a:p>
        </p:txBody>
      </p:sp>
      <p:sp>
        <p:nvSpPr>
          <p:cNvPr id="118786" name="Subtitle 2"/>
          <p:cNvSpPr>
            <a:spLocks noGrp="1"/>
          </p:cNvSpPr>
          <p:nvPr>
            <p:ph type="subTitle" idx="1"/>
          </p:nvPr>
        </p:nvSpPr>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41220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2838" y="0"/>
            <a:ext cx="696436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65151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62175"/>
            <a:ext cx="3429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Box 6"/>
          <p:cNvSpPr txBox="1">
            <a:spLocks noChangeArrowheads="1"/>
          </p:cNvSpPr>
          <p:nvPr/>
        </p:nvSpPr>
        <p:spPr bwMode="auto">
          <a:xfrm>
            <a:off x="304800" y="5486400"/>
            <a:ext cx="3508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ImmGen data set:</a:t>
            </a:r>
          </a:p>
          <a:p>
            <a:pPr eaLnBrk="1" hangingPunct="1"/>
            <a:r>
              <a:rPr lang="en-US" sz="1800"/>
              <a:t>223 murine immune cell subsets</a:t>
            </a:r>
          </a:p>
          <a:p>
            <a:pPr eaLnBrk="1" hangingPunct="1"/>
            <a:r>
              <a:rPr lang="en-US" sz="1800"/>
              <a:t>Expression measured on 15,149</a:t>
            </a:r>
          </a:p>
          <a:p>
            <a:pPr eaLnBrk="1" hangingPunct="1"/>
            <a:r>
              <a:rPr lang="en-US" sz="1800"/>
              <a:t>human homologs</a:t>
            </a:r>
          </a:p>
        </p:txBody>
      </p:sp>
      <p:pic>
        <p:nvPicPr>
          <p:cNvPr id="119813" name="Picture 2" descr="cd-meta-zoo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8750" y="2667000"/>
            <a:ext cx="5181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Box 8"/>
          <p:cNvSpPr txBox="1">
            <a:spLocks noChangeArrowheads="1"/>
          </p:cNvSpPr>
          <p:nvPr/>
        </p:nvSpPr>
        <p:spPr bwMode="auto">
          <a:xfrm>
            <a:off x="4724400" y="5029200"/>
            <a:ext cx="426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Are human GWAS hits harboring</a:t>
            </a:r>
          </a:p>
          <a:p>
            <a:pPr eaLnBrk="1" hangingPunct="1"/>
            <a:r>
              <a:rPr lang="en-US" sz="2000"/>
              <a:t>loci significantly co-expressed in specific immune cell subsets?</a:t>
            </a:r>
          </a:p>
        </p:txBody>
      </p:sp>
    </p:spTree>
    <p:extLst>
      <p:ext uri="{BB962C8B-B14F-4D97-AF65-F5344CB8AC3E}">
        <p14:creationId xmlns:p14="http://schemas.microsoft.com/office/powerpoint/2010/main" val="11831896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a:xfrm>
            <a:off x="457200" y="-76200"/>
            <a:ext cx="8229600" cy="1143000"/>
          </a:xfrm>
        </p:spPr>
        <p:txBody>
          <a:bodyPr/>
          <a:lstStyle/>
          <a:p>
            <a:r>
              <a:rPr lang="en-US">
                <a:latin typeface="Arial" charset="0"/>
                <a:ea typeface="ＭＳ Ｐゴシック" charset="0"/>
                <a:cs typeface="ＭＳ Ｐゴシック" charset="0"/>
              </a:rPr>
              <a:t>Surprisingly, yes</a:t>
            </a:r>
          </a:p>
        </p:txBody>
      </p:sp>
      <p:pic>
        <p:nvPicPr>
          <p:cNvPr id="1208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54100"/>
            <a:ext cx="78486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985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At scale, fine mapping becomes possible</a:t>
            </a:r>
            <a:endParaRPr lang="en-US" dirty="0"/>
          </a:p>
        </p:txBody>
      </p:sp>
      <p:sp>
        <p:nvSpPr>
          <p:cNvPr id="4" name="Subtitle 3"/>
          <p:cNvSpPr>
            <a:spLocks noGrp="1"/>
          </p:cNvSpPr>
          <p:nvPr>
            <p:ph type="subTitle" idx="1"/>
          </p:nvPr>
        </p:nvSpPr>
        <p:spPr/>
        <p:txBody>
          <a:bodyPr>
            <a:normAutofit fontScale="92500" lnSpcReduction="20000"/>
          </a:bodyPr>
          <a:lstStyle/>
          <a:p>
            <a:r>
              <a:rPr lang="en-US" dirty="0" smtClean="0"/>
              <a:t>IBD </a:t>
            </a:r>
            <a:r>
              <a:rPr lang="en-US" dirty="0" err="1" smtClean="0"/>
              <a:t>Immunochip</a:t>
            </a:r>
            <a:r>
              <a:rPr lang="en-US" dirty="0" smtClean="0"/>
              <a:t>:</a:t>
            </a:r>
          </a:p>
          <a:p>
            <a:r>
              <a:rPr lang="en-US" dirty="0" smtClean="0"/>
              <a:t>30,000 cases with ultra high density genotype data for 120 of the confirmed associated regions</a:t>
            </a:r>
            <a:endParaRPr lang="en-US" dirty="0"/>
          </a:p>
        </p:txBody>
      </p:sp>
    </p:spTree>
    <p:extLst>
      <p:ext uri="{BB962C8B-B14F-4D97-AF65-F5344CB8AC3E}">
        <p14:creationId xmlns:p14="http://schemas.microsoft.com/office/powerpoint/2010/main" val="2357432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52400" y="152400"/>
            <a:ext cx="8839200" cy="533400"/>
          </a:xfrm>
        </p:spPr>
        <p:txBody>
          <a:bodyPr>
            <a:normAutofit fontScale="90000"/>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t>Example: IL23R region</a:t>
            </a:r>
          </a:p>
        </p:txBody>
      </p:sp>
      <p:graphicFrame>
        <p:nvGraphicFramePr>
          <p:cNvPr id="11267" name="Object 2"/>
          <p:cNvGraphicFramePr>
            <a:graphicFrameLocks noChangeAspect="1"/>
          </p:cNvGraphicFramePr>
          <p:nvPr/>
        </p:nvGraphicFramePr>
        <p:xfrm>
          <a:off x="0" y="2209800"/>
          <a:ext cx="9144000" cy="3879850"/>
        </p:xfrm>
        <a:graphic>
          <a:graphicData uri="http://schemas.openxmlformats.org/presentationml/2006/ole">
            <mc:AlternateContent xmlns:mc="http://schemas.openxmlformats.org/markup-compatibility/2006">
              <mc:Choice xmlns:v="urn:schemas-microsoft-com:vml" Requires="v">
                <p:oleObj spid="_x0000_s120857" r:id="rId4" imgW="13133333" imgH="5571429" progId="">
                  <p:embed/>
                </p:oleObj>
              </mc:Choice>
              <mc:Fallback>
                <p:oleObj r:id="rId4" imgW="13133333" imgH="55714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9800"/>
                        <a:ext cx="9144000" cy="3879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1268" name="Object 3"/>
          <p:cNvGraphicFramePr>
            <a:graphicFrameLocks noChangeAspect="1"/>
          </p:cNvGraphicFramePr>
          <p:nvPr/>
        </p:nvGraphicFramePr>
        <p:xfrm>
          <a:off x="8382000" y="1447800"/>
          <a:ext cx="307975" cy="2262188"/>
        </p:xfrm>
        <a:graphic>
          <a:graphicData uri="http://schemas.openxmlformats.org/presentationml/2006/ole">
            <mc:AlternateContent xmlns:mc="http://schemas.openxmlformats.org/markup-compatibility/2006">
              <mc:Choice xmlns:v="urn:schemas-microsoft-com:vml" Requires="v">
                <p:oleObj spid="_x0000_s120858" r:id="rId6" imgW="781159" imgH="5742857" progId="">
                  <p:embed/>
                </p:oleObj>
              </mc:Choice>
              <mc:Fallback>
                <p:oleObj r:id="rId6" imgW="781159" imgH="574285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1447800"/>
                        <a:ext cx="307975" cy="2262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196" name="Text Box 4"/>
          <p:cNvSpPr txBox="1">
            <a:spLocks noChangeArrowheads="1"/>
          </p:cNvSpPr>
          <p:nvPr/>
        </p:nvSpPr>
        <p:spPr bwMode="auto">
          <a:xfrm>
            <a:off x="8610600" y="1447800"/>
            <a:ext cx="533400" cy="225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KaitiM GB"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9pPr>
          </a:lstStyle>
          <a:p>
            <a:pPr>
              <a:spcBef>
                <a:spcPts val="875"/>
              </a:spcBef>
              <a:buClrTx/>
              <a:buFontTx/>
              <a:buNone/>
              <a:defRPr/>
            </a:pPr>
            <a:r>
              <a:rPr lang="en-US" sz="1400" smtClean="0">
                <a:latin typeface="Arial" charset="0"/>
              </a:rPr>
              <a:t>1.0</a:t>
            </a:r>
          </a:p>
          <a:p>
            <a:pPr>
              <a:spcBef>
                <a:spcPts val="875"/>
              </a:spcBef>
              <a:buClrTx/>
              <a:buFontTx/>
              <a:buNone/>
              <a:defRPr/>
            </a:pPr>
            <a:endParaRPr lang="en-US" sz="1400" smtClean="0">
              <a:latin typeface="Arial" charset="0"/>
            </a:endParaRPr>
          </a:p>
          <a:p>
            <a:pPr>
              <a:spcBef>
                <a:spcPts val="875"/>
              </a:spcBef>
              <a:buClrTx/>
              <a:buFontTx/>
              <a:buNone/>
              <a:defRPr/>
            </a:pPr>
            <a:endParaRPr lang="en-US" sz="1400" smtClean="0">
              <a:latin typeface="Arial" charset="0"/>
            </a:endParaRPr>
          </a:p>
          <a:p>
            <a:pPr>
              <a:spcBef>
                <a:spcPts val="875"/>
              </a:spcBef>
              <a:buClrTx/>
              <a:buFontTx/>
              <a:buNone/>
              <a:defRPr/>
            </a:pPr>
            <a:r>
              <a:rPr lang="en-US" sz="1400" smtClean="0">
                <a:latin typeface="Arial" charset="0"/>
              </a:rPr>
              <a:t>0.0</a:t>
            </a:r>
          </a:p>
          <a:p>
            <a:pPr>
              <a:spcBef>
                <a:spcPts val="875"/>
              </a:spcBef>
              <a:buClrTx/>
              <a:buFontTx/>
              <a:buNone/>
              <a:defRPr/>
            </a:pPr>
            <a:endParaRPr lang="en-US" sz="1400" smtClean="0">
              <a:latin typeface="Arial" charset="0"/>
            </a:endParaRPr>
          </a:p>
          <a:p>
            <a:pPr>
              <a:spcBef>
                <a:spcPts val="875"/>
              </a:spcBef>
              <a:buClrTx/>
              <a:buFontTx/>
              <a:buNone/>
              <a:defRPr/>
            </a:pPr>
            <a:endParaRPr lang="en-US" sz="1400" smtClean="0">
              <a:latin typeface="Arial" charset="0"/>
            </a:endParaRPr>
          </a:p>
          <a:p>
            <a:pPr>
              <a:spcBef>
                <a:spcPts val="875"/>
              </a:spcBef>
              <a:buClrTx/>
              <a:buFontTx/>
              <a:buNone/>
              <a:defRPr/>
            </a:pPr>
            <a:r>
              <a:rPr lang="en-US" sz="1400" smtClean="0">
                <a:latin typeface="Arial" charset="0"/>
              </a:rPr>
              <a:t>-1.0</a:t>
            </a:r>
          </a:p>
        </p:txBody>
      </p:sp>
      <p:sp>
        <p:nvSpPr>
          <p:cNvPr id="8197" name="Rectangle 5"/>
          <p:cNvSpPr>
            <a:spLocks noChangeArrowheads="1"/>
          </p:cNvSpPr>
          <p:nvPr/>
        </p:nvSpPr>
        <p:spPr bwMode="auto">
          <a:xfrm flipH="1">
            <a:off x="8080375" y="1600200"/>
            <a:ext cx="306388"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400">
                <a:solidFill>
                  <a:srgbClr val="000000"/>
                </a:solidFill>
                <a:latin typeface="Arial" charset="0"/>
                <a:cs typeface="AR PL KaitiM GB" charset="0"/>
              </a:rPr>
              <a:t>correlation coefficient </a:t>
            </a:r>
            <a:r>
              <a:rPr lang="en-US" sz="1400" i="1">
                <a:solidFill>
                  <a:srgbClr val="000000"/>
                </a:solidFill>
                <a:latin typeface="Arial" charset="0"/>
                <a:cs typeface="AR PL KaitiM GB" charset="0"/>
              </a:rPr>
              <a:t>r</a:t>
            </a:r>
          </a:p>
        </p:txBody>
      </p:sp>
      <p:sp>
        <p:nvSpPr>
          <p:cNvPr id="8198" name="Line 6"/>
          <p:cNvSpPr>
            <a:spLocks noChangeShapeType="1"/>
          </p:cNvSpPr>
          <p:nvPr/>
        </p:nvSpPr>
        <p:spPr bwMode="auto">
          <a:xfrm>
            <a:off x="0" y="5638800"/>
            <a:ext cx="9144000" cy="1588"/>
          </a:xfrm>
          <a:prstGeom prst="line">
            <a:avLst/>
          </a:prstGeom>
          <a:noFill/>
          <a:ln w="25560">
            <a:solidFill>
              <a:srgbClr val="3366FF"/>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 PL KaitiM GB" charset="0"/>
            </a:endParaRPr>
          </a:p>
        </p:txBody>
      </p:sp>
      <p:sp>
        <p:nvSpPr>
          <p:cNvPr id="8199" name="Text Box 7"/>
          <p:cNvSpPr txBox="1">
            <a:spLocks noChangeArrowheads="1"/>
          </p:cNvSpPr>
          <p:nvPr/>
        </p:nvSpPr>
        <p:spPr bwMode="auto">
          <a:xfrm>
            <a:off x="0" y="5181600"/>
            <a:ext cx="1600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KaitiM GB"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9pPr>
          </a:lstStyle>
          <a:p>
            <a:pPr>
              <a:spcBef>
                <a:spcPts val="1000"/>
              </a:spcBef>
              <a:buClrTx/>
              <a:buFontTx/>
              <a:buNone/>
              <a:defRPr/>
            </a:pPr>
            <a:r>
              <a:rPr lang="en-US" sz="1600" smtClean="0">
                <a:solidFill>
                  <a:srgbClr val="2B58B1"/>
                </a:solidFill>
                <a:latin typeface="Arial" charset="0"/>
              </a:rPr>
              <a:t>p = 5 x 10e-8</a:t>
            </a:r>
          </a:p>
        </p:txBody>
      </p:sp>
      <p:sp>
        <p:nvSpPr>
          <p:cNvPr id="8200" name="Rectangle 8"/>
          <p:cNvSpPr>
            <a:spLocks noChangeArrowheads="1"/>
          </p:cNvSpPr>
          <p:nvPr/>
        </p:nvSpPr>
        <p:spPr bwMode="auto">
          <a:xfrm>
            <a:off x="4876800" y="2209800"/>
            <a:ext cx="2362200" cy="1371600"/>
          </a:xfrm>
          <a:prstGeom prst="rect">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 PL KaitiM GB" charset="0"/>
            </a:endParaRPr>
          </a:p>
        </p:txBody>
      </p:sp>
      <p:sp>
        <p:nvSpPr>
          <p:cNvPr id="8201" name="Rectangle 9"/>
          <p:cNvSpPr>
            <a:spLocks noGrp="1" noChangeArrowheads="1"/>
          </p:cNvSpPr>
          <p:nvPr>
            <p:ph type="body" idx="1"/>
          </p:nvPr>
        </p:nvSpPr>
        <p:spPr>
          <a:xfrm>
            <a:off x="0" y="1295400"/>
            <a:ext cx="4191000" cy="1676400"/>
          </a:xfrm>
        </p:spPr>
        <p:txBody>
          <a:bodyPr/>
          <a:lstStyle/>
          <a:p>
            <a:pPr indent="-341313" eaLnBrk="1" hangingPunct="1">
              <a:spcBef>
                <a:spcPts val="125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smtClean="0"/>
              <a:t>	10 SNPs spanning a 43KB region are in LD with rs11209026 (</a:t>
            </a:r>
            <a:r>
              <a:rPr lang="en-US" sz="2000" i="1" smtClean="0"/>
              <a:t>r</a:t>
            </a:r>
            <a:r>
              <a:rPr lang="en-US" sz="2000" i="1" baseline="30000" smtClean="0"/>
              <a:t>2</a:t>
            </a:r>
            <a:r>
              <a:rPr lang="en-US" sz="2000" smtClean="0"/>
              <a:t> &gt; 0.5).</a:t>
            </a:r>
          </a:p>
        </p:txBody>
      </p:sp>
    </p:spTree>
    <p:extLst>
      <p:ext uri="{BB962C8B-B14F-4D97-AF65-F5344CB8AC3E}">
        <p14:creationId xmlns:p14="http://schemas.microsoft.com/office/powerpoint/2010/main" val="27529194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52400" y="152400"/>
            <a:ext cx="8839200" cy="533400"/>
          </a:xfrm>
        </p:spPr>
        <p:txBody>
          <a:bodyPr>
            <a:noAutofit/>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smtClean="0"/>
              <a:t>Residual signal after controlling for rs11209026</a:t>
            </a:r>
          </a:p>
        </p:txBody>
      </p:sp>
      <p:graphicFrame>
        <p:nvGraphicFramePr>
          <p:cNvPr id="17411" name="Object 2"/>
          <p:cNvGraphicFramePr>
            <a:graphicFrameLocks noChangeAspect="1"/>
          </p:cNvGraphicFramePr>
          <p:nvPr/>
        </p:nvGraphicFramePr>
        <p:xfrm>
          <a:off x="0" y="1295400"/>
          <a:ext cx="9144000" cy="5286375"/>
        </p:xfrm>
        <a:graphic>
          <a:graphicData uri="http://schemas.openxmlformats.org/presentationml/2006/ole">
            <mc:AlternateContent xmlns:mc="http://schemas.openxmlformats.org/markup-compatibility/2006">
              <mc:Choice xmlns:v="urn:schemas-microsoft-com:vml" Requires="v">
                <p:oleObj spid="_x0000_s122893" r:id="rId4" imgW="13028571" imgH="7535327" progId="">
                  <p:embed/>
                </p:oleObj>
              </mc:Choice>
              <mc:Fallback>
                <p:oleObj r:id="rId4" imgW="13028571" imgH="753532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286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267" name="Text Box 3"/>
          <p:cNvSpPr txBox="1">
            <a:spLocks noChangeArrowheads="1"/>
          </p:cNvSpPr>
          <p:nvPr/>
        </p:nvSpPr>
        <p:spPr bwMode="auto">
          <a:xfrm>
            <a:off x="152400" y="1219200"/>
            <a:ext cx="4343400" cy="225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KaitiM GB"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9pPr>
          </a:lstStyle>
          <a:p>
            <a:pPr>
              <a:spcBef>
                <a:spcPts val="1250"/>
              </a:spcBef>
              <a:buClrTx/>
              <a:buFontTx/>
              <a:buNone/>
              <a:defRPr/>
            </a:pPr>
            <a:r>
              <a:rPr lang="en-US" sz="2000" smtClean="0">
                <a:latin typeface="Arial" charset="0"/>
              </a:rPr>
              <a:t>#1 rs11209026, OR 0.57, p&lt;10</a:t>
            </a:r>
            <a:r>
              <a:rPr lang="en-US" sz="2000" baseline="30000" smtClean="0">
                <a:latin typeface="Arial" charset="0"/>
              </a:rPr>
              <a:t>-124</a:t>
            </a:r>
          </a:p>
          <a:p>
            <a:pPr>
              <a:spcBef>
                <a:spcPts val="1250"/>
              </a:spcBef>
              <a:buClrTx/>
              <a:buFontTx/>
              <a:buNone/>
              <a:defRPr/>
            </a:pPr>
            <a:r>
              <a:rPr lang="en-US" sz="2000" smtClean="0">
                <a:latin typeface="Arial" charset="0"/>
              </a:rPr>
              <a:t>#2 rs10889669, OR 1.21, p&lt;10e</a:t>
            </a:r>
            <a:r>
              <a:rPr lang="en-US" sz="2000" baseline="30000" smtClean="0">
                <a:latin typeface="Arial" charset="0"/>
              </a:rPr>
              <a:t>-46</a:t>
            </a:r>
          </a:p>
          <a:p>
            <a:pPr>
              <a:spcBef>
                <a:spcPts val="1250"/>
              </a:spcBef>
              <a:buClrTx/>
              <a:buFontTx/>
              <a:buNone/>
              <a:defRPr/>
            </a:pPr>
            <a:r>
              <a:rPr lang="en-US" sz="2000" smtClean="0">
                <a:latin typeface="Arial" charset="0"/>
              </a:rPr>
              <a:t>. . .</a:t>
            </a:r>
          </a:p>
          <a:p>
            <a:pPr>
              <a:spcBef>
                <a:spcPts val="1250"/>
              </a:spcBef>
              <a:buClrTx/>
              <a:buFontTx/>
              <a:buNone/>
              <a:defRPr/>
            </a:pPr>
            <a:r>
              <a:rPr lang="en-US" sz="2000" smtClean="0">
                <a:latin typeface="Arial" charset="0"/>
              </a:rPr>
              <a:t>. . .</a:t>
            </a:r>
          </a:p>
          <a:p>
            <a:pPr>
              <a:spcBef>
                <a:spcPts val="1250"/>
              </a:spcBef>
              <a:buClrTx/>
              <a:buFontTx/>
              <a:buNone/>
              <a:defRPr/>
            </a:pPr>
            <a:r>
              <a:rPr lang="en-US" sz="2000" smtClean="0">
                <a:latin typeface="Arial" charset="0"/>
              </a:rPr>
              <a:t>. . .</a:t>
            </a:r>
          </a:p>
        </p:txBody>
      </p:sp>
    </p:spTree>
    <p:extLst>
      <p:ext uri="{BB962C8B-B14F-4D97-AF65-F5344CB8AC3E}">
        <p14:creationId xmlns:p14="http://schemas.microsoft.com/office/powerpoint/2010/main" val="2702469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152400" y="152400"/>
            <a:ext cx="8839200" cy="533400"/>
          </a:xfrm>
        </p:spPr>
        <p:txBody>
          <a:bodyPr>
            <a:noAutofit/>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smtClean="0"/>
              <a:t>Residual signal after controlling for rs11209026</a:t>
            </a:r>
          </a:p>
        </p:txBody>
      </p:sp>
      <p:graphicFrame>
        <p:nvGraphicFramePr>
          <p:cNvPr id="19459" name="Object 2"/>
          <p:cNvGraphicFramePr>
            <a:graphicFrameLocks noChangeAspect="1"/>
          </p:cNvGraphicFramePr>
          <p:nvPr/>
        </p:nvGraphicFramePr>
        <p:xfrm>
          <a:off x="0" y="1279525"/>
          <a:ext cx="9144000" cy="5303838"/>
        </p:xfrm>
        <a:graphic>
          <a:graphicData uri="http://schemas.openxmlformats.org/presentationml/2006/ole">
            <mc:AlternateContent xmlns:mc="http://schemas.openxmlformats.org/markup-compatibility/2006">
              <mc:Choice xmlns:v="urn:schemas-microsoft-com:vml" Requires="v">
                <p:oleObj spid="_x0000_s124941" r:id="rId4" imgW="13038095" imgH="7561905" progId="">
                  <p:embed/>
                </p:oleObj>
              </mc:Choice>
              <mc:Fallback>
                <p:oleObj r:id="rId4" imgW="13038095" imgH="756190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9525"/>
                        <a:ext cx="9144000" cy="5303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291" name="Text Box 3"/>
          <p:cNvSpPr txBox="1">
            <a:spLocks noChangeArrowheads="1"/>
          </p:cNvSpPr>
          <p:nvPr/>
        </p:nvSpPr>
        <p:spPr bwMode="auto">
          <a:xfrm>
            <a:off x="152400" y="1219200"/>
            <a:ext cx="4343400" cy="283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AR PL KaitiM GB"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AR PL KaitiM GB" charset="0"/>
                <a:cs typeface="AR PL KaitiM GB" charset="0"/>
              </a:defRPr>
            </a:lvl9pPr>
          </a:lstStyle>
          <a:p>
            <a:pPr>
              <a:spcBef>
                <a:spcPts val="1250"/>
              </a:spcBef>
              <a:buClrTx/>
              <a:buFontTx/>
              <a:buNone/>
              <a:defRPr/>
            </a:pPr>
            <a:r>
              <a:rPr lang="en-US" sz="2000" smtClean="0">
                <a:latin typeface="Arial" charset="0"/>
              </a:rPr>
              <a:t>#1 rs11209026</a:t>
            </a:r>
            <a:r>
              <a:rPr lang="en-US" sz="2000" b="1" smtClean="0">
                <a:latin typeface="Arial" charset="0"/>
              </a:rPr>
              <a:t>*</a:t>
            </a:r>
            <a:r>
              <a:rPr lang="en-US" sz="2000" smtClean="0">
                <a:latin typeface="Arial" charset="0"/>
              </a:rPr>
              <a:t>, OR 0.57, p&lt;10</a:t>
            </a:r>
            <a:r>
              <a:rPr lang="en-US" sz="2000" baseline="30000" smtClean="0">
                <a:latin typeface="Arial" charset="0"/>
              </a:rPr>
              <a:t>-124</a:t>
            </a:r>
          </a:p>
          <a:p>
            <a:pPr>
              <a:spcBef>
                <a:spcPts val="1250"/>
              </a:spcBef>
              <a:buClrTx/>
              <a:buFontTx/>
              <a:buNone/>
              <a:defRPr/>
            </a:pPr>
            <a:r>
              <a:rPr lang="en-US" sz="2000" smtClean="0">
                <a:latin typeface="Arial" charset="0"/>
              </a:rPr>
              <a:t>#2 rs10889669, OR 1.21, p&lt;10e</a:t>
            </a:r>
            <a:r>
              <a:rPr lang="en-US" sz="2000" baseline="30000" smtClean="0">
                <a:latin typeface="Arial" charset="0"/>
              </a:rPr>
              <a:t>-46</a:t>
            </a:r>
          </a:p>
          <a:p>
            <a:pPr>
              <a:spcBef>
                <a:spcPts val="1250"/>
              </a:spcBef>
              <a:buClrTx/>
              <a:buFontTx/>
              <a:buNone/>
              <a:defRPr/>
            </a:pPr>
            <a:r>
              <a:rPr lang="en-US" sz="2000" smtClean="0">
                <a:latin typeface="Arial" charset="0"/>
              </a:rPr>
              <a:t>#3 rs1321150, OR 1.11, p&lt;10e</a:t>
            </a:r>
            <a:r>
              <a:rPr lang="en-US" sz="2000" baseline="30000" smtClean="0">
                <a:latin typeface="Arial" charset="0"/>
              </a:rPr>
              <a:t>-11</a:t>
            </a:r>
          </a:p>
          <a:p>
            <a:pPr>
              <a:spcBef>
                <a:spcPts val="1250"/>
              </a:spcBef>
              <a:buClrTx/>
              <a:buFontTx/>
              <a:buNone/>
              <a:defRPr/>
            </a:pPr>
            <a:r>
              <a:rPr lang="en-US" sz="2000" smtClean="0">
                <a:latin typeface="Arial" charset="0"/>
              </a:rPr>
              <a:t>#4 rs76418789</a:t>
            </a:r>
            <a:r>
              <a:rPr lang="en-US" sz="2000" b="1" smtClean="0">
                <a:latin typeface="Arial" charset="0"/>
              </a:rPr>
              <a:t>*</a:t>
            </a:r>
            <a:r>
              <a:rPr lang="en-US" sz="2000" smtClean="0">
                <a:latin typeface="Arial" charset="0"/>
              </a:rPr>
              <a:t>, OR 0.58, p&lt;10e</a:t>
            </a:r>
            <a:r>
              <a:rPr lang="en-US" sz="2000" baseline="30000" smtClean="0">
                <a:latin typeface="Arial" charset="0"/>
              </a:rPr>
              <a:t>-9</a:t>
            </a:r>
          </a:p>
          <a:p>
            <a:pPr>
              <a:spcBef>
                <a:spcPts val="1250"/>
              </a:spcBef>
              <a:buClrTx/>
              <a:buFontTx/>
              <a:buNone/>
              <a:defRPr/>
            </a:pPr>
            <a:r>
              <a:rPr lang="en-US" sz="2000" smtClean="0">
                <a:latin typeface="Arial" charset="0"/>
              </a:rPr>
              <a:t>#5 rs41313262</a:t>
            </a:r>
            <a:r>
              <a:rPr lang="en-US" sz="2000" b="1" smtClean="0">
                <a:latin typeface="Arial" charset="0"/>
              </a:rPr>
              <a:t>*</a:t>
            </a:r>
            <a:r>
              <a:rPr lang="en-US" sz="2000" smtClean="0">
                <a:latin typeface="Arial" charset="0"/>
              </a:rPr>
              <a:t>, OR 0.73, p&lt;10e</a:t>
            </a:r>
            <a:r>
              <a:rPr lang="en-US" sz="2000" baseline="30000" smtClean="0">
                <a:latin typeface="Arial" charset="0"/>
              </a:rPr>
              <a:t>-9</a:t>
            </a:r>
          </a:p>
          <a:p>
            <a:pPr>
              <a:spcBef>
                <a:spcPts val="313"/>
              </a:spcBef>
              <a:buClrTx/>
              <a:buFontTx/>
              <a:buNone/>
              <a:defRPr/>
            </a:pPr>
            <a:endParaRPr lang="en-US" sz="500" smtClean="0">
              <a:latin typeface="Arial" charset="0"/>
            </a:endParaRPr>
          </a:p>
          <a:p>
            <a:pPr>
              <a:spcBef>
                <a:spcPts val="1250"/>
              </a:spcBef>
              <a:buClrTx/>
              <a:buFontTx/>
              <a:buNone/>
              <a:defRPr/>
            </a:pPr>
            <a:r>
              <a:rPr lang="en-US" sz="2000" b="1" smtClean="0">
                <a:latin typeface="Arial" charset="0"/>
              </a:rPr>
              <a:t>*</a:t>
            </a:r>
            <a:r>
              <a:rPr lang="en-US" sz="2000" smtClean="0">
                <a:latin typeface="Arial" charset="0"/>
              </a:rPr>
              <a:t> missense coding mutation</a:t>
            </a:r>
          </a:p>
        </p:txBody>
      </p:sp>
    </p:spTree>
    <p:extLst>
      <p:ext uri="{BB962C8B-B14F-4D97-AF65-F5344CB8AC3E}">
        <p14:creationId xmlns:p14="http://schemas.microsoft.com/office/powerpoint/2010/main" val="3544890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748" y="1145656"/>
            <a:ext cx="5054600" cy="5676900"/>
          </a:xfrm>
          <a:prstGeom prst="rect">
            <a:avLst/>
          </a:prstGeom>
        </p:spPr>
      </p:pic>
      <p:sp>
        <p:nvSpPr>
          <p:cNvPr id="3" name="Title 2"/>
          <p:cNvSpPr>
            <a:spLocks noGrp="1"/>
          </p:cNvSpPr>
          <p:nvPr>
            <p:ph type="title"/>
          </p:nvPr>
        </p:nvSpPr>
        <p:spPr>
          <a:xfrm>
            <a:off x="0" y="47382"/>
            <a:ext cx="9144000" cy="1143000"/>
          </a:xfrm>
        </p:spPr>
        <p:txBody>
          <a:bodyPr>
            <a:normAutofit fontScale="90000"/>
          </a:bodyPr>
          <a:lstStyle/>
          <a:p>
            <a:r>
              <a:rPr lang="en-US" sz="3600" dirty="0" smtClean="0"/>
              <a:t>Heritability of common diseases is consistent and indisputable…</a:t>
            </a:r>
            <a:endParaRPr lang="en-US" sz="3600" dirty="0"/>
          </a:p>
        </p:txBody>
      </p:sp>
      <p:sp>
        <p:nvSpPr>
          <p:cNvPr id="4" name="TextBox 3"/>
          <p:cNvSpPr txBox="1"/>
          <p:nvPr/>
        </p:nvSpPr>
        <p:spPr>
          <a:xfrm>
            <a:off x="5735053" y="6483684"/>
            <a:ext cx="3110084" cy="369332"/>
          </a:xfrm>
          <a:prstGeom prst="rect">
            <a:avLst/>
          </a:prstGeom>
          <a:noFill/>
        </p:spPr>
        <p:txBody>
          <a:bodyPr wrap="none" rtlCol="0">
            <a:spAutoFit/>
          </a:bodyPr>
          <a:lstStyle/>
          <a:p>
            <a:r>
              <a:rPr lang="en-US" dirty="0" smtClean="0"/>
              <a:t>Sullivan, Daly, O’Donovan 2012</a:t>
            </a:r>
            <a:endParaRPr lang="en-US" dirty="0"/>
          </a:p>
        </p:txBody>
      </p:sp>
    </p:spTree>
    <p:extLst>
      <p:ext uri="{BB962C8B-B14F-4D97-AF65-F5344CB8AC3E}">
        <p14:creationId xmlns:p14="http://schemas.microsoft.com/office/powerpoint/2010/main" val="3724779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152400" y="152400"/>
            <a:ext cx="8839200" cy="533400"/>
          </a:xfrm>
        </p:spPr>
        <p:txBody>
          <a:bodyPr>
            <a:no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smtClean="0"/>
              <a:t>Functional annotation of coding GWAS hits</a:t>
            </a:r>
          </a:p>
        </p:txBody>
      </p:sp>
      <p:sp>
        <p:nvSpPr>
          <p:cNvPr id="14338" name="Rectangle 2"/>
          <p:cNvSpPr>
            <a:spLocks noGrp="1" noChangeArrowheads="1"/>
          </p:cNvSpPr>
          <p:nvPr>
            <p:ph type="body" idx="1"/>
          </p:nvPr>
        </p:nvSpPr>
        <p:spPr>
          <a:xfrm>
            <a:off x="0" y="1110916"/>
            <a:ext cx="9144000" cy="5638800"/>
          </a:xfrm>
        </p:spPr>
        <p:txBody>
          <a:bodyPr>
            <a:normAutofit/>
          </a:bodyPr>
          <a:lstStyle/>
          <a:p>
            <a:pPr marL="341313" indent="-341313" eaLnBrk="1" hangingPunct="1">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400" dirty="0" smtClean="0"/>
              <a:t>&gt;75% of the GWAS association signals were noncoding (i.e., no coding SNP in credible set of associated variants after </a:t>
            </a:r>
            <a:r>
              <a:rPr lang="en-US" sz="2400" dirty="0" err="1" smtClean="0"/>
              <a:t>Immunochip</a:t>
            </a:r>
            <a:r>
              <a:rPr lang="en-US" sz="2400" dirty="0" smtClean="0"/>
              <a:t> &amp; 1000 Genomes imputation).  These SNPs showed enrichment for ENCODE functional elements.</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641" y="2779462"/>
            <a:ext cx="6663991" cy="4078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9763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209884"/>
            <a:ext cx="8839200" cy="533400"/>
          </a:xfrm>
        </p:spPr>
        <p:txBody>
          <a:bodyPr>
            <a:no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dirty="0" smtClean="0"/>
              <a:t>More detailed experimental data demonstrates this is specific to relevant cell types</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3" y="1006475"/>
            <a:ext cx="6650037" cy="630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7842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Sounds great – but where are we in psychiatric disease?</a:t>
            </a:r>
            <a:endParaRPr lang="en-US" dirty="0"/>
          </a:p>
        </p:txBody>
      </p:sp>
      <p:sp>
        <p:nvSpPr>
          <p:cNvPr id="4" name="Subtitle 3"/>
          <p:cNvSpPr>
            <a:spLocks noGrp="1"/>
          </p:cNvSpPr>
          <p:nvPr>
            <p:ph type="subTitle" idx="1"/>
          </p:nvPr>
        </p:nvSpPr>
        <p:spPr/>
        <p:txBody>
          <a:bodyPr/>
          <a:lstStyle/>
          <a:p>
            <a:r>
              <a:rPr lang="en-US" dirty="0" smtClean="0"/>
              <a:t>Pause for questions…</a:t>
            </a:r>
            <a:endParaRPr lang="en-US" dirty="0"/>
          </a:p>
        </p:txBody>
      </p:sp>
    </p:spTree>
    <p:extLst>
      <p:ext uri="{BB962C8B-B14F-4D97-AF65-F5344CB8AC3E}">
        <p14:creationId xmlns:p14="http://schemas.microsoft.com/office/powerpoint/2010/main" val="3815541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Like linkage, early GWAS efforts in SCZ did not conclusively define risk loci</a:t>
            </a:r>
            <a:endParaRPr lang="en-US" sz="4000" dirty="0"/>
          </a:p>
        </p:txBody>
      </p:sp>
      <p:pic>
        <p:nvPicPr>
          <p:cNvPr id="5" name="Content Placeholder 4"/>
          <p:cNvPicPr>
            <a:picLocks noGrp="1" noChangeAspect="1"/>
          </p:cNvPicPr>
          <p:nvPr>
            <p:ph idx="1"/>
          </p:nvPr>
        </p:nvPicPr>
        <p:blipFill>
          <a:blip r:embed="rId2" cstate="print"/>
          <a:stretch>
            <a:fillRect/>
          </a:stretch>
        </p:blipFill>
        <p:spPr>
          <a:xfrm>
            <a:off x="640080" y="2532850"/>
            <a:ext cx="7604599" cy="3655406"/>
          </a:xfrm>
          <a:prstGeom prst="rect">
            <a:avLst/>
          </a:prstGeom>
        </p:spPr>
      </p:pic>
      <p:sp>
        <p:nvSpPr>
          <p:cNvPr id="3" name="TextBox 2"/>
          <p:cNvSpPr txBox="1"/>
          <p:nvPr/>
        </p:nvSpPr>
        <p:spPr>
          <a:xfrm>
            <a:off x="4665585" y="6470317"/>
            <a:ext cx="4434665" cy="369332"/>
          </a:xfrm>
          <a:prstGeom prst="rect">
            <a:avLst/>
          </a:prstGeom>
          <a:noFill/>
        </p:spPr>
        <p:txBody>
          <a:bodyPr wrap="none" rtlCol="0">
            <a:spAutoFit/>
          </a:bodyPr>
          <a:lstStyle/>
          <a:p>
            <a:r>
              <a:rPr lang="en-US" dirty="0" smtClean="0"/>
              <a:t>International Schizophrenia Consortium 2009</a:t>
            </a:r>
            <a:endParaRPr lang="en-US" dirty="0"/>
          </a:p>
        </p:txBody>
      </p:sp>
    </p:spTree>
    <p:extLst>
      <p:ext uri="{BB962C8B-B14F-4D97-AF65-F5344CB8AC3E}">
        <p14:creationId xmlns:p14="http://schemas.microsoft.com/office/powerpoint/2010/main" val="401088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GWAS has failed</a:t>
            </a:r>
            <a:endParaRPr lang="en-US" dirty="0"/>
          </a:p>
        </p:txBody>
      </p:sp>
      <p:sp>
        <p:nvSpPr>
          <p:cNvPr id="5" name="Subtitle 4"/>
          <p:cNvSpPr>
            <a:spLocks noGrp="1"/>
          </p:cNvSpPr>
          <p:nvPr>
            <p:ph type="subTitle" idx="1"/>
          </p:nvPr>
        </p:nvSpPr>
        <p:spPr/>
        <p:txBody>
          <a:bodyPr/>
          <a:lstStyle/>
          <a:p>
            <a:r>
              <a:rPr lang="en-US" dirty="0" smtClean="0"/>
              <a:t>Long live GWAS</a:t>
            </a:r>
            <a:endParaRPr lang="en-US" dirty="0"/>
          </a:p>
        </p:txBody>
      </p:sp>
    </p:spTree>
    <p:extLst>
      <p:ext uri="{BB962C8B-B14F-4D97-AF65-F5344CB8AC3E}">
        <p14:creationId xmlns:p14="http://schemas.microsoft.com/office/powerpoint/2010/main" val="958120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34"/>
          <p:cNvGrpSpPr>
            <a:grpSpLocks/>
          </p:cNvGrpSpPr>
          <p:nvPr/>
        </p:nvGrpSpPr>
        <p:grpSpPr bwMode="auto">
          <a:xfrm>
            <a:off x="1143000" y="863349"/>
            <a:ext cx="7772400" cy="5935662"/>
            <a:chOff x="609600" y="-152400"/>
            <a:chExt cx="8305800" cy="6924468"/>
          </a:xfrm>
        </p:grpSpPr>
        <p:pic>
          <p:nvPicPr>
            <p:cNvPr id="107527" name="Picture 11"/>
            <p:cNvPicPr>
              <a:picLocks noChangeAspect="1" noChangeArrowheads="1"/>
            </p:cNvPicPr>
            <p:nvPr/>
          </p:nvPicPr>
          <p:blipFill>
            <a:blip r:embed="rId3">
              <a:extLst>
                <a:ext uri="{28A0092B-C50C-407E-A947-70E740481C1C}">
                  <a14:useLocalDpi xmlns:a14="http://schemas.microsoft.com/office/drawing/2010/main" val="0"/>
                </a:ext>
              </a:extLst>
            </a:blip>
            <a:srcRect l="24611" t="3624"/>
            <a:stretch>
              <a:fillRect/>
            </a:stretch>
          </p:blipFill>
          <p:spPr bwMode="auto">
            <a:xfrm>
              <a:off x="1828800" y="-152400"/>
              <a:ext cx="67691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8" name="Text Box 28"/>
            <p:cNvSpPr txBox="1">
              <a:spLocks noChangeArrowheads="1"/>
            </p:cNvSpPr>
            <p:nvPr/>
          </p:nvSpPr>
          <p:spPr bwMode="auto">
            <a:xfrm>
              <a:off x="1219200" y="6464300"/>
              <a:ext cx="1319592"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Schizophrenia</a:t>
              </a:r>
              <a:endParaRPr lang="en-US" sz="1400" baseline="30000">
                <a:solidFill>
                  <a:srgbClr val="000000"/>
                </a:solidFill>
                <a:sym typeface="Symbol" charset="0"/>
              </a:endParaRPr>
            </a:p>
          </p:txBody>
        </p:sp>
        <p:sp>
          <p:nvSpPr>
            <p:cNvPr id="107529" name="Text Box 29"/>
            <p:cNvSpPr txBox="1">
              <a:spLocks noChangeArrowheads="1"/>
            </p:cNvSpPr>
            <p:nvPr/>
          </p:nvSpPr>
          <p:spPr bwMode="auto">
            <a:xfrm>
              <a:off x="2946400" y="6464300"/>
              <a:ext cx="14382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Bipolar disorder</a:t>
              </a:r>
              <a:endParaRPr lang="en-US" sz="1400" baseline="30000">
                <a:solidFill>
                  <a:srgbClr val="000000"/>
                </a:solidFill>
                <a:sym typeface="Symbol" charset="0"/>
              </a:endParaRPr>
            </a:p>
          </p:txBody>
        </p:sp>
        <p:sp>
          <p:nvSpPr>
            <p:cNvPr id="107530" name="Text Box 30"/>
            <p:cNvSpPr txBox="1">
              <a:spLocks noChangeArrowheads="1"/>
            </p:cNvSpPr>
            <p:nvPr/>
          </p:nvSpPr>
          <p:spPr bwMode="auto">
            <a:xfrm>
              <a:off x="5386388" y="6464300"/>
              <a:ext cx="2255746"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Non-psychiatric (WTCCC)</a:t>
              </a:r>
              <a:endParaRPr lang="en-US" sz="1400" baseline="30000">
                <a:solidFill>
                  <a:srgbClr val="000000"/>
                </a:solidFill>
                <a:sym typeface="Symbol" charset="0"/>
              </a:endParaRPr>
            </a:p>
          </p:txBody>
        </p:sp>
        <p:sp>
          <p:nvSpPr>
            <p:cNvPr id="107531" name="Text Box 31"/>
            <p:cNvSpPr txBox="1">
              <a:spLocks noChangeArrowheads="1"/>
            </p:cNvSpPr>
            <p:nvPr/>
          </p:nvSpPr>
          <p:spPr bwMode="auto">
            <a:xfrm>
              <a:off x="4849813" y="6022975"/>
              <a:ext cx="564578"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CAD</a:t>
              </a:r>
              <a:endParaRPr lang="en-US" sz="1400" baseline="30000">
                <a:solidFill>
                  <a:srgbClr val="000000"/>
                </a:solidFill>
                <a:sym typeface="Symbol" charset="0"/>
              </a:endParaRPr>
            </a:p>
          </p:txBody>
        </p:sp>
        <p:sp>
          <p:nvSpPr>
            <p:cNvPr id="107532" name="Text Box 32"/>
            <p:cNvSpPr txBox="1">
              <a:spLocks noChangeArrowheads="1"/>
            </p:cNvSpPr>
            <p:nvPr/>
          </p:nvSpPr>
          <p:spPr bwMode="auto">
            <a:xfrm>
              <a:off x="5516563" y="6022975"/>
              <a:ext cx="444352"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CD</a:t>
              </a:r>
              <a:endParaRPr lang="en-US" sz="1400" baseline="30000">
                <a:solidFill>
                  <a:srgbClr val="000000"/>
                </a:solidFill>
                <a:sym typeface="Symbol" charset="0"/>
              </a:endParaRPr>
            </a:p>
          </p:txBody>
        </p:sp>
        <p:sp>
          <p:nvSpPr>
            <p:cNvPr id="107533" name="Text Box 33"/>
            <p:cNvSpPr txBox="1">
              <a:spLocks noChangeArrowheads="1"/>
            </p:cNvSpPr>
            <p:nvPr/>
          </p:nvSpPr>
          <p:spPr bwMode="auto">
            <a:xfrm>
              <a:off x="6110288" y="6022975"/>
              <a:ext cx="4235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HT</a:t>
              </a:r>
              <a:endParaRPr lang="en-US" sz="1400" baseline="30000">
                <a:solidFill>
                  <a:srgbClr val="000000"/>
                </a:solidFill>
                <a:sym typeface="Symbol" charset="0"/>
              </a:endParaRPr>
            </a:p>
          </p:txBody>
        </p:sp>
        <p:sp>
          <p:nvSpPr>
            <p:cNvPr id="107534" name="Text Box 34"/>
            <p:cNvSpPr txBox="1">
              <a:spLocks noChangeArrowheads="1"/>
            </p:cNvSpPr>
            <p:nvPr/>
          </p:nvSpPr>
          <p:spPr bwMode="auto">
            <a:xfrm>
              <a:off x="6669088" y="6022975"/>
              <a:ext cx="43473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RA</a:t>
              </a:r>
              <a:endParaRPr lang="en-US" sz="1400" baseline="30000">
                <a:solidFill>
                  <a:srgbClr val="000000"/>
                </a:solidFill>
                <a:sym typeface="Symbol" charset="0"/>
              </a:endParaRPr>
            </a:p>
          </p:txBody>
        </p:sp>
        <p:sp>
          <p:nvSpPr>
            <p:cNvPr id="107535" name="Text Box 35"/>
            <p:cNvSpPr txBox="1">
              <a:spLocks noChangeArrowheads="1"/>
            </p:cNvSpPr>
            <p:nvPr/>
          </p:nvSpPr>
          <p:spPr bwMode="auto">
            <a:xfrm>
              <a:off x="7177088" y="6022975"/>
              <a:ext cx="5229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T1D</a:t>
              </a:r>
              <a:endParaRPr lang="en-US" sz="1400" baseline="30000">
                <a:solidFill>
                  <a:srgbClr val="000000"/>
                </a:solidFill>
                <a:sym typeface="Symbol" charset="0"/>
              </a:endParaRPr>
            </a:p>
          </p:txBody>
        </p:sp>
        <p:sp>
          <p:nvSpPr>
            <p:cNvPr id="107536" name="Text Box 36"/>
            <p:cNvSpPr txBox="1">
              <a:spLocks noChangeArrowheads="1"/>
            </p:cNvSpPr>
            <p:nvPr/>
          </p:nvSpPr>
          <p:spPr bwMode="auto">
            <a:xfrm>
              <a:off x="7837488" y="6022975"/>
              <a:ext cx="5229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400">
                  <a:solidFill>
                    <a:srgbClr val="000000"/>
                  </a:solidFill>
                </a:rPr>
                <a:t>T2D</a:t>
              </a:r>
              <a:endParaRPr lang="en-US" sz="1400" baseline="30000">
                <a:solidFill>
                  <a:srgbClr val="000000"/>
                </a:solidFill>
                <a:sym typeface="Symbol" charset="0"/>
              </a:endParaRPr>
            </a:p>
          </p:txBody>
        </p:sp>
        <p:sp>
          <p:nvSpPr>
            <p:cNvPr id="107537" name="Line 37"/>
            <p:cNvSpPr>
              <a:spLocks noChangeShapeType="1"/>
            </p:cNvSpPr>
            <p:nvPr/>
          </p:nvSpPr>
          <p:spPr bwMode="auto">
            <a:xfrm>
              <a:off x="1103313" y="5935663"/>
              <a:ext cx="7696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AU">
                <a:solidFill>
                  <a:prstClr val="black"/>
                </a:solidFill>
                <a:latin typeface="Calibri"/>
              </a:endParaRPr>
            </a:p>
          </p:txBody>
        </p:sp>
        <p:sp>
          <p:nvSpPr>
            <p:cNvPr id="107538" name="Text Box 38"/>
            <p:cNvSpPr txBox="1">
              <a:spLocks noChangeArrowheads="1"/>
            </p:cNvSpPr>
            <p:nvPr/>
          </p:nvSpPr>
          <p:spPr bwMode="auto">
            <a:xfrm>
              <a:off x="1122363" y="5973763"/>
              <a:ext cx="551754"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a:solidFill>
                    <a:srgbClr val="000000"/>
                  </a:solidFill>
                </a:rPr>
                <a:t>MGS</a:t>
              </a:r>
            </a:p>
            <a:p>
              <a:pPr algn="ctr" defTabSz="914400" eaLnBrk="1" hangingPunct="1"/>
              <a:r>
                <a:rPr lang="en-US" sz="1200">
                  <a:solidFill>
                    <a:srgbClr val="000000"/>
                  </a:solidFill>
                </a:rPr>
                <a:t>Euro.</a:t>
              </a:r>
              <a:endParaRPr lang="en-US" sz="1200" baseline="30000">
                <a:solidFill>
                  <a:srgbClr val="000000"/>
                </a:solidFill>
                <a:sym typeface="Symbol" charset="0"/>
              </a:endParaRPr>
            </a:p>
          </p:txBody>
        </p:sp>
        <p:sp>
          <p:nvSpPr>
            <p:cNvPr id="107539" name="Text Box 40"/>
            <p:cNvSpPr txBox="1">
              <a:spLocks noChangeArrowheads="1"/>
            </p:cNvSpPr>
            <p:nvPr/>
          </p:nvSpPr>
          <p:spPr bwMode="auto">
            <a:xfrm>
              <a:off x="1676400" y="6064250"/>
              <a:ext cx="950901"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a:solidFill>
                    <a:srgbClr val="000000"/>
                  </a:solidFill>
                </a:rPr>
                <a:t>O</a:t>
              </a:r>
              <a:r>
                <a:rPr lang="ja-JP" altLang="en-US" sz="1200">
                  <a:solidFill>
                    <a:srgbClr val="000000"/>
                  </a:solidFill>
                </a:rPr>
                <a:t>’</a:t>
              </a:r>
              <a:r>
                <a:rPr lang="en-US" altLang="ja-JP" sz="1200">
                  <a:solidFill>
                    <a:srgbClr val="000000"/>
                  </a:solidFill>
                </a:rPr>
                <a:t>Donovan</a:t>
              </a:r>
              <a:endParaRPr lang="en-US" sz="1200" baseline="30000">
                <a:solidFill>
                  <a:srgbClr val="000000"/>
                </a:solidFill>
                <a:sym typeface="Symbol" charset="0"/>
              </a:endParaRPr>
            </a:p>
          </p:txBody>
        </p:sp>
        <p:sp>
          <p:nvSpPr>
            <p:cNvPr id="107540" name="Text Box 41"/>
            <p:cNvSpPr txBox="1">
              <a:spLocks noChangeArrowheads="1"/>
            </p:cNvSpPr>
            <p:nvPr/>
          </p:nvSpPr>
          <p:spPr bwMode="auto">
            <a:xfrm>
              <a:off x="2895604" y="6064250"/>
              <a:ext cx="851515"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a:solidFill>
                    <a:srgbClr val="000000"/>
                  </a:solidFill>
                </a:rPr>
                <a:t>STEP-BD</a:t>
              </a:r>
              <a:endParaRPr lang="en-US" sz="1200" baseline="30000">
                <a:solidFill>
                  <a:srgbClr val="000000"/>
                </a:solidFill>
                <a:sym typeface="Symbol" charset="0"/>
              </a:endParaRPr>
            </a:p>
          </p:txBody>
        </p:sp>
        <p:sp>
          <p:nvSpPr>
            <p:cNvPr id="107541" name="Text Box 42"/>
            <p:cNvSpPr txBox="1">
              <a:spLocks noChangeArrowheads="1"/>
            </p:cNvSpPr>
            <p:nvPr/>
          </p:nvSpPr>
          <p:spPr bwMode="auto">
            <a:xfrm>
              <a:off x="3629025" y="6062663"/>
              <a:ext cx="756938"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a:solidFill>
                    <a:srgbClr val="000000"/>
                  </a:solidFill>
                </a:rPr>
                <a:t>WTCCC</a:t>
              </a:r>
              <a:endParaRPr lang="en-US" sz="1200" baseline="30000">
                <a:solidFill>
                  <a:srgbClr val="000000"/>
                </a:solidFill>
                <a:sym typeface="Symbol" charset="0"/>
              </a:endParaRPr>
            </a:p>
          </p:txBody>
        </p:sp>
        <p:sp>
          <p:nvSpPr>
            <p:cNvPr id="107542" name="Line 43"/>
            <p:cNvSpPr>
              <a:spLocks noChangeShapeType="1"/>
            </p:cNvSpPr>
            <p:nvPr/>
          </p:nvSpPr>
          <p:spPr bwMode="auto">
            <a:xfrm flipV="1">
              <a:off x="1143000" y="6432550"/>
              <a:ext cx="152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AU">
                <a:solidFill>
                  <a:prstClr val="black"/>
                </a:solidFill>
                <a:latin typeface="Calibri"/>
              </a:endParaRPr>
            </a:p>
          </p:txBody>
        </p:sp>
        <p:sp>
          <p:nvSpPr>
            <p:cNvPr id="107543" name="Line 44"/>
            <p:cNvSpPr>
              <a:spLocks noChangeShapeType="1"/>
            </p:cNvSpPr>
            <p:nvPr/>
          </p:nvSpPr>
          <p:spPr bwMode="auto">
            <a:xfrm flipV="1">
              <a:off x="2932113" y="6416675"/>
              <a:ext cx="1447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AU">
                <a:solidFill>
                  <a:prstClr val="black"/>
                </a:solidFill>
                <a:latin typeface="Calibri"/>
              </a:endParaRPr>
            </a:p>
          </p:txBody>
        </p:sp>
        <p:sp>
          <p:nvSpPr>
            <p:cNvPr id="107544" name="Line 45"/>
            <p:cNvSpPr>
              <a:spLocks noChangeShapeType="1"/>
            </p:cNvSpPr>
            <p:nvPr/>
          </p:nvSpPr>
          <p:spPr bwMode="auto">
            <a:xfrm flipV="1">
              <a:off x="4891088" y="6416675"/>
              <a:ext cx="3429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AU">
                <a:solidFill>
                  <a:prstClr val="black"/>
                </a:solidFill>
                <a:latin typeface="Calibri"/>
              </a:endParaRPr>
            </a:p>
          </p:txBody>
        </p:sp>
        <p:pic>
          <p:nvPicPr>
            <p:cNvPr id="107545" name="Picture 47"/>
            <p:cNvPicPr>
              <a:picLocks noChangeAspect="1" noChangeArrowheads="1"/>
            </p:cNvPicPr>
            <p:nvPr/>
          </p:nvPicPr>
          <p:blipFill>
            <a:blip r:embed="rId4">
              <a:extLst>
                <a:ext uri="{28A0092B-C50C-407E-A947-70E740481C1C}">
                  <a14:useLocalDpi xmlns:a14="http://schemas.microsoft.com/office/drawing/2010/main" val="0"/>
                </a:ext>
              </a:extLst>
            </a:blip>
            <a:srcRect l="20253" t="5623" r="11198" b="59239"/>
            <a:stretch>
              <a:fillRect/>
            </a:stretch>
          </p:blipFill>
          <p:spPr bwMode="auto">
            <a:xfrm>
              <a:off x="6932613" y="152400"/>
              <a:ext cx="8413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46" name="AutoShape 50"/>
            <p:cNvSpPr>
              <a:spLocks noChangeArrowheads="1"/>
            </p:cNvSpPr>
            <p:nvPr/>
          </p:nvSpPr>
          <p:spPr bwMode="auto">
            <a:xfrm>
              <a:off x="4648200" y="152400"/>
              <a:ext cx="617538" cy="452438"/>
            </a:xfrm>
            <a:prstGeom prst="hexagon">
              <a:avLst>
                <a:gd name="adj" fmla="val 34123"/>
                <a:gd name="vf" fmla="val 11547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r>
                <a:rPr lang="en-US" sz="1600" b="1">
                  <a:solidFill>
                    <a:srgbClr val="FFFFFF"/>
                  </a:solidFill>
                  <a:latin typeface="GillSans" charset="0"/>
                </a:rPr>
                <a:t>ISC</a:t>
              </a:r>
            </a:p>
          </p:txBody>
        </p:sp>
        <p:sp>
          <p:nvSpPr>
            <p:cNvPr id="107547" name="AutoShape 51"/>
            <p:cNvSpPr>
              <a:spLocks noChangeArrowheads="1"/>
            </p:cNvSpPr>
            <p:nvPr/>
          </p:nvSpPr>
          <p:spPr bwMode="auto">
            <a:xfrm>
              <a:off x="5338763" y="301625"/>
              <a:ext cx="327025" cy="161925"/>
            </a:xfrm>
            <a:prstGeom prst="rightArrow">
              <a:avLst>
                <a:gd name="adj1" fmla="val 50000"/>
                <a:gd name="adj2" fmla="val 5049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AU" sz="3000">
                <a:solidFill>
                  <a:srgbClr val="000000"/>
                </a:solidFill>
                <a:latin typeface="Calibri"/>
              </a:endParaRPr>
            </a:p>
          </p:txBody>
        </p:sp>
        <p:sp>
          <p:nvSpPr>
            <p:cNvPr id="107548" name="AutoShape 52"/>
            <p:cNvSpPr>
              <a:spLocks noChangeArrowheads="1"/>
            </p:cNvSpPr>
            <p:nvPr/>
          </p:nvSpPr>
          <p:spPr bwMode="auto">
            <a:xfrm>
              <a:off x="5715000" y="158750"/>
              <a:ext cx="617538" cy="452438"/>
            </a:xfrm>
            <a:prstGeom prst="hexagon">
              <a:avLst>
                <a:gd name="adj" fmla="val 34123"/>
                <a:gd name="vf" fmla="val 11547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r>
                <a:rPr lang="en-US" sz="1600" b="1">
                  <a:solidFill>
                    <a:srgbClr val="FFFFFF"/>
                  </a:solidFill>
                  <a:latin typeface="GillSans" charset="0"/>
                </a:rPr>
                <a:t>X</a:t>
              </a:r>
            </a:p>
          </p:txBody>
        </p:sp>
        <p:sp>
          <p:nvSpPr>
            <p:cNvPr id="107549" name="AutoShape 54"/>
            <p:cNvSpPr>
              <a:spLocks noChangeArrowheads="1"/>
            </p:cNvSpPr>
            <p:nvPr/>
          </p:nvSpPr>
          <p:spPr bwMode="auto">
            <a:xfrm>
              <a:off x="6429375" y="300038"/>
              <a:ext cx="327025" cy="161925"/>
            </a:xfrm>
            <a:prstGeom prst="rightArrow">
              <a:avLst>
                <a:gd name="adj1" fmla="val 50000"/>
                <a:gd name="adj2" fmla="val 5049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AU" sz="3000">
                <a:solidFill>
                  <a:srgbClr val="000000"/>
                </a:solidFill>
                <a:latin typeface="Calibri"/>
              </a:endParaRPr>
            </a:p>
          </p:txBody>
        </p:sp>
        <p:sp>
          <p:nvSpPr>
            <p:cNvPr id="107550" name="AutoShape 55"/>
            <p:cNvSpPr>
              <a:spLocks noChangeArrowheads="1"/>
            </p:cNvSpPr>
            <p:nvPr/>
          </p:nvSpPr>
          <p:spPr bwMode="auto">
            <a:xfrm>
              <a:off x="7702550" y="301625"/>
              <a:ext cx="327025" cy="161925"/>
            </a:xfrm>
            <a:prstGeom prst="rightArrow">
              <a:avLst>
                <a:gd name="adj1" fmla="val 50000"/>
                <a:gd name="adj2" fmla="val 5049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AU" sz="3000">
                <a:solidFill>
                  <a:srgbClr val="000000"/>
                </a:solidFill>
                <a:latin typeface="Calibri"/>
              </a:endParaRPr>
            </a:p>
          </p:txBody>
        </p:sp>
        <p:sp>
          <p:nvSpPr>
            <p:cNvPr id="107551" name="AutoShape 56"/>
            <p:cNvSpPr>
              <a:spLocks noChangeArrowheads="1"/>
            </p:cNvSpPr>
            <p:nvPr/>
          </p:nvSpPr>
          <p:spPr bwMode="auto">
            <a:xfrm>
              <a:off x="8102600" y="209550"/>
              <a:ext cx="812800" cy="355600"/>
            </a:xfrm>
            <a:prstGeom prst="roundRect">
              <a:avLst>
                <a:gd name="adj" fmla="val 16667"/>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a:r>
                <a:rPr lang="en-US" sz="1600" b="1">
                  <a:solidFill>
                    <a:srgbClr val="FFFFFF"/>
                  </a:solidFill>
                  <a:latin typeface="GillSans" charset="0"/>
                </a:rPr>
                <a:t>Test</a:t>
              </a:r>
            </a:p>
          </p:txBody>
        </p:sp>
        <p:pic>
          <p:nvPicPr>
            <p:cNvPr id="107552" name="Picture 60"/>
            <p:cNvPicPr>
              <a:picLocks noChangeAspect="1" noChangeArrowheads="1"/>
            </p:cNvPicPr>
            <p:nvPr/>
          </p:nvPicPr>
          <p:blipFill>
            <a:blip r:embed="rId3">
              <a:extLst>
                <a:ext uri="{28A0092B-C50C-407E-A947-70E740481C1C}">
                  <a14:useLocalDpi xmlns:a14="http://schemas.microsoft.com/office/drawing/2010/main" val="0"/>
                </a:ext>
              </a:extLst>
            </a:blip>
            <a:srcRect l="6789" t="3624" r="81471"/>
            <a:stretch>
              <a:fillRect/>
            </a:stretch>
          </p:blipFill>
          <p:spPr bwMode="auto">
            <a:xfrm>
              <a:off x="677863" y="-152400"/>
              <a:ext cx="10541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53" name="Text Box 12"/>
            <p:cNvSpPr txBox="1">
              <a:spLocks noChangeArrowheads="1"/>
            </p:cNvSpPr>
            <p:nvPr/>
          </p:nvSpPr>
          <p:spPr bwMode="auto">
            <a:xfrm>
              <a:off x="609600" y="228600"/>
              <a:ext cx="407484"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600" i="1">
                  <a:solidFill>
                    <a:srgbClr val="000000"/>
                  </a:solidFill>
                </a:rPr>
                <a:t>R</a:t>
              </a:r>
              <a:r>
                <a:rPr lang="en-US" sz="1600" i="1" baseline="30000">
                  <a:solidFill>
                    <a:srgbClr val="000000"/>
                  </a:solidFill>
                </a:rPr>
                <a:t>2</a:t>
              </a:r>
              <a:endParaRPr lang="en-US" sz="1600">
                <a:solidFill>
                  <a:srgbClr val="000000"/>
                </a:solidFill>
              </a:endParaRPr>
            </a:p>
          </p:txBody>
        </p:sp>
        <p:sp>
          <p:nvSpPr>
            <p:cNvPr id="107554" name="Text Box 61"/>
            <p:cNvSpPr txBox="1">
              <a:spLocks noChangeArrowheads="1"/>
            </p:cNvSpPr>
            <p:nvPr/>
          </p:nvSpPr>
          <p:spPr bwMode="auto">
            <a:xfrm>
              <a:off x="5927725" y="4843463"/>
              <a:ext cx="1345240" cy="36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800">
                  <a:solidFill>
                    <a:srgbClr val="000000"/>
                  </a:solidFill>
                </a:rPr>
                <a:t>All </a:t>
              </a:r>
              <a:r>
                <a:rPr lang="en-US" sz="1800" i="1">
                  <a:solidFill>
                    <a:srgbClr val="000000"/>
                  </a:solidFill>
                </a:rPr>
                <a:t>p</a:t>
              </a:r>
              <a:r>
                <a:rPr lang="en-US" sz="1800">
                  <a:solidFill>
                    <a:srgbClr val="000000"/>
                  </a:solidFill>
                </a:rPr>
                <a:t> &gt; 0.05</a:t>
              </a:r>
              <a:endParaRPr lang="en-US" sz="3000">
                <a:solidFill>
                  <a:srgbClr val="000000"/>
                </a:solidFill>
              </a:endParaRPr>
            </a:p>
          </p:txBody>
        </p:sp>
        <p:sp>
          <p:nvSpPr>
            <p:cNvPr id="107555" name="AutoShape 62"/>
            <p:cNvSpPr>
              <a:spLocks/>
            </p:cNvSpPr>
            <p:nvPr/>
          </p:nvSpPr>
          <p:spPr bwMode="auto">
            <a:xfrm rot="5393756">
              <a:off x="6475413" y="3503613"/>
              <a:ext cx="228600" cy="3581400"/>
            </a:xfrm>
            <a:prstGeom prst="leftBrace">
              <a:avLst>
                <a:gd name="adj1" fmla="val 153838"/>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AU" sz="3000">
                <a:solidFill>
                  <a:srgbClr val="000000"/>
                </a:solidFill>
                <a:latin typeface="Calibri"/>
              </a:endParaRPr>
            </a:p>
          </p:txBody>
        </p:sp>
        <p:sp>
          <p:nvSpPr>
            <p:cNvPr id="107556" name="Text Box 63"/>
            <p:cNvSpPr txBox="1">
              <a:spLocks noChangeArrowheads="1"/>
            </p:cNvSpPr>
            <p:nvPr/>
          </p:nvSpPr>
          <p:spPr bwMode="auto">
            <a:xfrm>
              <a:off x="1905000" y="0"/>
              <a:ext cx="1766830" cy="36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800" i="1">
                  <a:solidFill>
                    <a:srgbClr val="000000"/>
                  </a:solidFill>
                </a:rPr>
                <a:t>p</a:t>
              </a:r>
              <a:r>
                <a:rPr lang="en-US" sz="1800">
                  <a:solidFill>
                    <a:srgbClr val="000000"/>
                  </a:solidFill>
                </a:rPr>
                <a:t> &lt; 10</a:t>
              </a:r>
              <a:r>
                <a:rPr lang="en-US" sz="1800" baseline="30000">
                  <a:solidFill>
                    <a:srgbClr val="000000"/>
                  </a:solidFill>
                </a:rPr>
                <a:t>-5</a:t>
              </a:r>
              <a:r>
                <a:rPr lang="en-US" sz="1800">
                  <a:solidFill>
                    <a:srgbClr val="000000"/>
                  </a:solidFill>
                </a:rPr>
                <a:t> to 10</a:t>
              </a:r>
              <a:r>
                <a:rPr lang="en-US" sz="1800" baseline="30000">
                  <a:solidFill>
                    <a:srgbClr val="000000"/>
                  </a:solidFill>
                </a:rPr>
                <a:t>-28</a:t>
              </a:r>
              <a:endParaRPr lang="en-US" sz="3000">
                <a:solidFill>
                  <a:srgbClr val="000000"/>
                </a:solidFill>
              </a:endParaRPr>
            </a:p>
          </p:txBody>
        </p:sp>
        <p:sp>
          <p:nvSpPr>
            <p:cNvPr id="107557" name="AutoShape 64"/>
            <p:cNvSpPr>
              <a:spLocks/>
            </p:cNvSpPr>
            <p:nvPr/>
          </p:nvSpPr>
          <p:spPr bwMode="auto">
            <a:xfrm rot="5393756">
              <a:off x="2667000" y="-1143000"/>
              <a:ext cx="228600" cy="3124200"/>
            </a:xfrm>
            <a:prstGeom prst="leftBrace">
              <a:avLst>
                <a:gd name="adj1" fmla="val 13419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AU" sz="3000">
                <a:solidFill>
                  <a:srgbClr val="000000"/>
                </a:solidFill>
                <a:latin typeface="Calibri"/>
              </a:endParaRPr>
            </a:p>
          </p:txBody>
        </p:sp>
      </p:grpSp>
      <p:sp>
        <p:nvSpPr>
          <p:cNvPr id="107522" name="TextBox 33"/>
          <p:cNvSpPr txBox="1">
            <a:spLocks noChangeArrowheads="1"/>
          </p:cNvSpPr>
          <p:nvPr/>
        </p:nvSpPr>
        <p:spPr bwMode="auto">
          <a:xfrm>
            <a:off x="5359866" y="4052842"/>
            <a:ext cx="3707934" cy="646331"/>
          </a:xfrm>
          <a:prstGeom prst="rect">
            <a:avLst/>
          </a:prstGeom>
          <a:solidFill>
            <a:srgbClr val="D5E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AU" sz="1800">
                <a:solidFill>
                  <a:srgbClr val="000000"/>
                </a:solidFill>
              </a:rPr>
              <a:t>The International Schizophrenia Consortium (ISC)</a:t>
            </a:r>
          </a:p>
        </p:txBody>
      </p:sp>
      <p:sp>
        <p:nvSpPr>
          <p:cNvPr id="35" name="TextBox 34"/>
          <p:cNvSpPr txBox="1"/>
          <p:nvPr/>
        </p:nvSpPr>
        <p:spPr>
          <a:xfrm rot="16200000">
            <a:off x="-440531" y="6109494"/>
            <a:ext cx="1189037" cy="3079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pPr defTabSz="914400">
              <a:defRPr/>
            </a:pPr>
            <a:r>
              <a:rPr lang="en-AU" sz="1400" dirty="0">
                <a:solidFill>
                  <a:srgbClr val="000000"/>
                </a:solidFill>
                <a:latin typeface="Calibri"/>
              </a:rPr>
              <a:t>[ISC 2009]</a:t>
            </a:r>
          </a:p>
        </p:txBody>
      </p:sp>
      <p:sp>
        <p:nvSpPr>
          <p:cNvPr id="3" name="Title 2"/>
          <p:cNvSpPr>
            <a:spLocks noGrp="1"/>
          </p:cNvSpPr>
          <p:nvPr>
            <p:ph type="title"/>
          </p:nvPr>
        </p:nvSpPr>
        <p:spPr>
          <a:xfrm>
            <a:off x="457200" y="-6090"/>
            <a:ext cx="8229600" cy="1143000"/>
          </a:xfrm>
        </p:spPr>
        <p:txBody>
          <a:bodyPr>
            <a:normAutofit/>
          </a:bodyPr>
          <a:lstStyle/>
          <a:p>
            <a:r>
              <a:rPr lang="en-US" sz="3600" dirty="0" smtClean="0"/>
              <a:t>Of Purcell, </a:t>
            </a:r>
            <a:r>
              <a:rPr lang="en-US" sz="3600" dirty="0" err="1" smtClean="0"/>
              <a:t>Visscher</a:t>
            </a:r>
            <a:r>
              <a:rPr lang="en-US" sz="3600" dirty="0" smtClean="0"/>
              <a:t> and Polygenes</a:t>
            </a:r>
            <a:endParaRPr lang="en-US" sz="3600" dirty="0"/>
          </a:p>
        </p:txBody>
      </p:sp>
      <p:sp>
        <p:nvSpPr>
          <p:cNvPr id="107524" name="Slide Number Placeholder 3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5053E2-85B1-074A-9C98-69721DB2C981}" type="slidenum">
              <a:rPr lang="en-AU" sz="1400">
                <a:solidFill>
                  <a:srgbClr val="000000"/>
                </a:solidFill>
              </a:rPr>
              <a:pPr eaLnBrk="1" hangingPunct="1"/>
              <a:t>45</a:t>
            </a:fld>
            <a:endParaRPr lang="en-AU" sz="1400">
              <a:solidFill>
                <a:srgbClr val="000000"/>
              </a:solidFill>
            </a:endParaRPr>
          </a:p>
        </p:txBody>
      </p:sp>
      <p:pic>
        <p:nvPicPr>
          <p:cNvPr id="10752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7442" y="2514450"/>
            <a:ext cx="3841633" cy="97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53423" y="1523313"/>
            <a:ext cx="3618801" cy="104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8979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11"/>
          <p:cNvSpPr>
            <a:spLocks noGrp="1"/>
          </p:cNvSpPr>
          <p:nvPr>
            <p:ph sz="quarter" idx="1"/>
          </p:nvPr>
        </p:nvSpPr>
        <p:spPr>
          <a:xfrm>
            <a:off x="3120480" y="1631691"/>
            <a:ext cx="3248640" cy="3016509"/>
          </a:xfrm>
          <a:solidFill>
            <a:schemeClr val="bg1"/>
          </a:solidFill>
          <a:scene3d>
            <a:camera prst="orthographicFront"/>
            <a:lightRig rig="threePt" dir="t"/>
          </a:scene3d>
          <a:sp3d>
            <a:bevelT/>
          </a:sp3d>
        </p:spPr>
        <p:txBody>
          <a:bodyPr>
            <a:normAutofit/>
          </a:bodyPr>
          <a:lstStyle/>
          <a:p>
            <a:pPr algn="ctr">
              <a:buNone/>
              <a:defRPr/>
            </a:pPr>
            <a:r>
              <a:rPr lang="en-US" sz="1600" b="1" kern="0" dirty="0">
                <a:solidFill>
                  <a:srgbClr val="1F497D"/>
                </a:solidFill>
              </a:rPr>
              <a:t>PGC statistical analysis group</a:t>
            </a:r>
            <a:r>
              <a:rPr lang="en-US" sz="1500" kern="0" dirty="0">
                <a:solidFill>
                  <a:srgbClr val="1F497D"/>
                </a:solidFill>
              </a:rPr>
              <a:t/>
            </a:r>
            <a:br>
              <a:rPr lang="en-US" sz="1500" kern="0" dirty="0">
                <a:solidFill>
                  <a:srgbClr val="1F497D"/>
                </a:solidFill>
              </a:rPr>
            </a:br>
            <a:r>
              <a:rPr lang="en-US" sz="1500" kern="0" dirty="0" smtClean="0">
                <a:solidFill>
                  <a:srgbClr val="1F497D"/>
                </a:solidFill>
              </a:rPr>
              <a:t>Stephan </a:t>
            </a:r>
            <a:r>
              <a:rPr lang="en-US" sz="1500" kern="0" dirty="0" err="1" smtClean="0">
                <a:solidFill>
                  <a:srgbClr val="1F497D"/>
                </a:solidFill>
              </a:rPr>
              <a:t>Ripke</a:t>
            </a:r>
            <a:r>
              <a:rPr lang="en-US" sz="1500" kern="0" dirty="0" smtClean="0">
                <a:solidFill>
                  <a:srgbClr val="1F497D"/>
                </a:solidFill>
              </a:rPr>
              <a:t/>
            </a:r>
            <a:br>
              <a:rPr lang="en-US" sz="1500" kern="0" dirty="0" smtClean="0">
                <a:solidFill>
                  <a:srgbClr val="1F497D"/>
                </a:solidFill>
              </a:rPr>
            </a:br>
            <a:r>
              <a:rPr lang="en-US" sz="1500" kern="0" dirty="0" smtClean="0">
                <a:solidFill>
                  <a:srgbClr val="1F497D"/>
                </a:solidFill>
              </a:rPr>
              <a:t>Naomi Wray</a:t>
            </a:r>
            <a:r>
              <a:rPr lang="en-US" sz="1500" kern="0" dirty="0">
                <a:solidFill>
                  <a:srgbClr val="000000"/>
                </a:solidFill>
              </a:rPr>
              <a:t/>
            </a:r>
            <a:br>
              <a:rPr lang="en-US" sz="1500" kern="0" dirty="0">
                <a:solidFill>
                  <a:srgbClr val="000000"/>
                </a:solidFill>
              </a:rPr>
            </a:br>
            <a:r>
              <a:rPr lang="en-US" sz="1500" dirty="0"/>
              <a:t> Frank </a:t>
            </a:r>
            <a:r>
              <a:rPr lang="en-US" sz="1500" dirty="0" err="1"/>
              <a:t>Dudbridge</a:t>
            </a:r>
            <a:r>
              <a:rPr lang="en-US" sz="1500" dirty="0"/>
              <a:t> </a:t>
            </a:r>
            <a:br>
              <a:rPr lang="en-US" sz="1500" dirty="0"/>
            </a:br>
            <a:r>
              <a:rPr lang="en-US" sz="1500" dirty="0"/>
              <a:t> Peter </a:t>
            </a:r>
            <a:r>
              <a:rPr lang="en-US" sz="1500" dirty="0" err="1"/>
              <a:t>Holmans</a:t>
            </a:r>
            <a:r>
              <a:rPr lang="en-US" sz="1500" dirty="0"/>
              <a:t> </a:t>
            </a:r>
            <a:br>
              <a:rPr lang="en-US" sz="1500" dirty="0"/>
            </a:br>
            <a:r>
              <a:rPr lang="en-US" sz="1500" dirty="0"/>
              <a:t> </a:t>
            </a:r>
            <a:r>
              <a:rPr lang="en-US" sz="1500" dirty="0" err="1"/>
              <a:t>Danyu</a:t>
            </a:r>
            <a:r>
              <a:rPr lang="en-US" sz="1500" dirty="0"/>
              <a:t> Lin </a:t>
            </a:r>
            <a:br>
              <a:rPr lang="en-US" sz="1500" dirty="0"/>
            </a:br>
            <a:r>
              <a:rPr lang="en-US" sz="1500" dirty="0"/>
              <a:t> Edwin van den </a:t>
            </a:r>
            <a:r>
              <a:rPr lang="en-US" sz="1500" dirty="0" err="1"/>
              <a:t>Oord</a:t>
            </a:r>
            <a:r>
              <a:rPr lang="en-US" sz="1500" dirty="0"/>
              <a:t> </a:t>
            </a:r>
            <a:br>
              <a:rPr lang="en-US" sz="1500" dirty="0"/>
            </a:br>
            <a:r>
              <a:rPr lang="en-US" sz="1500" dirty="0"/>
              <a:t> </a:t>
            </a:r>
            <a:r>
              <a:rPr lang="en-US" sz="1500" dirty="0" smtClean="0"/>
              <a:t>Shaun Purcell</a:t>
            </a:r>
            <a:r>
              <a:rPr lang="en-US" sz="1500" dirty="0"/>
              <a:t> </a:t>
            </a:r>
            <a:br>
              <a:rPr lang="en-US" sz="1500" dirty="0"/>
            </a:br>
            <a:r>
              <a:rPr lang="en-US" sz="1500" dirty="0"/>
              <a:t> Ben Neale</a:t>
            </a:r>
            <a:br>
              <a:rPr lang="en-US" sz="1500" dirty="0"/>
            </a:br>
            <a:r>
              <a:rPr lang="en-US" sz="1500" dirty="0"/>
              <a:t>Nick Craddock</a:t>
            </a:r>
            <a:br>
              <a:rPr lang="en-US" sz="1500" dirty="0"/>
            </a:br>
            <a:r>
              <a:rPr lang="en-US" sz="1500" dirty="0"/>
              <a:t>Danielle </a:t>
            </a:r>
            <a:r>
              <a:rPr lang="en-US" sz="1500" dirty="0" err="1"/>
              <a:t>Posthuma</a:t>
            </a:r>
            <a:r>
              <a:rPr lang="en-US" sz="1500" dirty="0"/>
              <a:t/>
            </a:r>
            <a:br>
              <a:rPr lang="en-US" sz="1500" dirty="0"/>
            </a:br>
            <a:r>
              <a:rPr lang="en-US" sz="1500" dirty="0"/>
              <a:t>Ken </a:t>
            </a:r>
            <a:r>
              <a:rPr lang="en-US" sz="1500" dirty="0" err="1"/>
              <a:t>Kendler</a:t>
            </a:r>
            <a:endParaRPr lang="en-US" sz="1500" dirty="0"/>
          </a:p>
        </p:txBody>
      </p:sp>
      <p:pic>
        <p:nvPicPr>
          <p:cNvPr id="6" name="Picture 4"/>
          <p:cNvPicPr>
            <a:picLocks noChangeAspect="1" noChangeArrowheads="1"/>
          </p:cNvPicPr>
          <p:nvPr/>
        </p:nvPicPr>
        <p:blipFill>
          <a:blip r:embed="rId3" cstate="print"/>
          <a:srcRect/>
          <a:stretch>
            <a:fillRect/>
          </a:stretch>
        </p:blipFill>
        <p:spPr bwMode="auto">
          <a:xfrm>
            <a:off x="3189600" y="5433691"/>
            <a:ext cx="3110400" cy="580490"/>
          </a:xfrm>
          <a:prstGeom prst="rect">
            <a:avLst/>
          </a:prstGeom>
          <a:noFill/>
          <a:ln w="9525">
            <a:noFill/>
            <a:miter lim="800000"/>
            <a:headEnd/>
            <a:tailEnd/>
          </a:ln>
        </p:spPr>
      </p:pic>
      <p:pic>
        <p:nvPicPr>
          <p:cNvPr id="7" name="Picture 6" descr="banner_nimh"/>
          <p:cNvPicPr>
            <a:picLocks noChangeAspect="1" noChangeArrowheads="1"/>
          </p:cNvPicPr>
          <p:nvPr/>
        </p:nvPicPr>
        <p:blipFill>
          <a:blip r:embed="rId4" cstate="print"/>
          <a:srcRect/>
          <a:stretch>
            <a:fillRect/>
          </a:stretch>
        </p:blipFill>
        <p:spPr bwMode="auto">
          <a:xfrm>
            <a:off x="5124960" y="6124963"/>
            <a:ext cx="3850560" cy="622145"/>
          </a:xfrm>
          <a:prstGeom prst="rect">
            <a:avLst/>
          </a:prstGeom>
          <a:noFill/>
          <a:ln w="9525">
            <a:noFill/>
            <a:miter lim="800000"/>
            <a:headEnd/>
            <a:tailEnd/>
          </a:ln>
        </p:spPr>
      </p:pic>
      <p:sp>
        <p:nvSpPr>
          <p:cNvPr id="9" name="Content Placeholder 11"/>
          <p:cNvSpPr txBox="1">
            <a:spLocks/>
          </p:cNvSpPr>
          <p:nvPr/>
        </p:nvSpPr>
        <p:spPr>
          <a:xfrm>
            <a:off x="0" y="260350"/>
            <a:ext cx="3051360" cy="6486758"/>
          </a:xfrm>
          <a:prstGeom prst="rect">
            <a:avLst/>
          </a:prstGeom>
          <a:solidFill>
            <a:schemeClr val="bg1"/>
          </a:solidFill>
          <a:scene3d>
            <a:camera prst="orthographicFront"/>
            <a:lightRig rig="threePt" dir="t"/>
          </a:scene3d>
          <a:sp3d>
            <a:bevelT/>
          </a:sp3d>
        </p:spPr>
        <p:txBody>
          <a:bodyPr vert="horz" lIns="91430" tIns="45715" rIns="91430" bIns="45715">
            <a:noAutofit/>
          </a:bodyPr>
          <a:lstStyle/>
          <a:p>
            <a:pPr marL="320007" indent="-320007" algn="ctr" defTabSz="829452">
              <a:spcBef>
                <a:spcPts val="700"/>
              </a:spcBef>
              <a:buClr>
                <a:schemeClr val="accent2"/>
              </a:buClr>
              <a:buSzPct val="60000"/>
              <a:defRPr/>
            </a:pPr>
            <a:r>
              <a:rPr lang="en-US" b="1" kern="0" dirty="0">
                <a:latin typeface="Arial"/>
              </a:rPr>
              <a:t>PGC Schizophrenia group</a:t>
            </a:r>
            <a:r>
              <a:rPr lang="en-US" sz="1500" kern="0" dirty="0">
                <a:latin typeface="Arial"/>
              </a:rPr>
              <a:t/>
            </a:r>
            <a:br>
              <a:rPr lang="en-US" sz="1500" kern="0" dirty="0">
                <a:latin typeface="Arial"/>
              </a:rPr>
            </a:br>
            <a:r>
              <a:rPr lang="en-US" sz="1500" dirty="0">
                <a:latin typeface="Arial"/>
              </a:rPr>
              <a:t> Michael </a:t>
            </a:r>
            <a:r>
              <a:rPr lang="en-US" sz="1500" dirty="0" smtClean="0">
                <a:latin typeface="Arial"/>
              </a:rPr>
              <a:t>O'Donovan</a:t>
            </a:r>
            <a:br>
              <a:rPr lang="en-US" sz="1500" dirty="0" smtClean="0">
                <a:latin typeface="Arial"/>
              </a:rPr>
            </a:br>
            <a:r>
              <a:rPr lang="en-US" sz="1500" dirty="0"/>
              <a:t>Pamela </a:t>
            </a:r>
            <a:r>
              <a:rPr lang="en-US" sz="1500" dirty="0" err="1"/>
              <a:t>Sklar</a:t>
            </a:r>
            <a:r>
              <a:rPr lang="en-US" sz="1500" dirty="0"/>
              <a:t> </a:t>
            </a:r>
            <a:r>
              <a:rPr lang="en-US" sz="1500" dirty="0" smtClean="0"/>
              <a:t/>
            </a:r>
            <a:br>
              <a:rPr lang="en-US" sz="1500" dirty="0" smtClean="0"/>
            </a:br>
            <a:r>
              <a:rPr lang="en-US" sz="1500" dirty="0" smtClean="0"/>
              <a:t>Patrick </a:t>
            </a:r>
            <a:r>
              <a:rPr lang="en-US" sz="1500" dirty="0"/>
              <a:t>Sullivan </a:t>
            </a:r>
            <a:br>
              <a:rPr lang="en-US" sz="1500" dirty="0"/>
            </a:br>
            <a:r>
              <a:rPr lang="en-US" sz="1500" dirty="0"/>
              <a:t> Doug </a:t>
            </a:r>
            <a:r>
              <a:rPr lang="en-US" sz="1500" dirty="0" smtClean="0"/>
              <a:t>Levinson</a:t>
            </a:r>
            <a:br>
              <a:rPr lang="en-US" sz="1500" dirty="0" smtClean="0"/>
            </a:br>
            <a:r>
              <a:rPr lang="en-US" sz="1500" dirty="0">
                <a:latin typeface="Arial"/>
              </a:rPr>
              <a:t>Ed </a:t>
            </a:r>
            <a:r>
              <a:rPr lang="en-US" sz="1500" dirty="0" err="1">
                <a:latin typeface="Arial"/>
              </a:rPr>
              <a:t>Scolnick</a:t>
            </a:r>
            <a:r>
              <a:rPr lang="en-US" sz="1500" dirty="0" smtClean="0"/>
              <a:t> </a:t>
            </a:r>
            <a:r>
              <a:rPr lang="en-US" sz="1500" dirty="0">
                <a:latin typeface="Arial"/>
              </a:rPr>
              <a:t/>
            </a:r>
            <a:br>
              <a:rPr lang="en-US" sz="1500" dirty="0">
                <a:latin typeface="Arial"/>
              </a:rPr>
            </a:br>
            <a:r>
              <a:rPr lang="en-US" sz="1500" dirty="0">
                <a:latin typeface="Arial"/>
              </a:rPr>
              <a:t>Pablo </a:t>
            </a:r>
            <a:r>
              <a:rPr lang="en-US" sz="1500" dirty="0" err="1">
                <a:latin typeface="Arial"/>
              </a:rPr>
              <a:t>Gejman</a:t>
            </a:r>
            <a:r>
              <a:rPr lang="en-US" sz="1500" dirty="0">
                <a:latin typeface="Arial"/>
              </a:rPr>
              <a:t> </a:t>
            </a:r>
            <a:r>
              <a:rPr lang="en-US" sz="1500" kern="0" dirty="0">
                <a:latin typeface="Arial"/>
              </a:rPr>
              <a:t/>
            </a:r>
            <a:br>
              <a:rPr lang="en-US" sz="1500" kern="0" dirty="0">
                <a:latin typeface="Arial"/>
              </a:rPr>
            </a:br>
            <a:r>
              <a:rPr lang="en-US" sz="1500" dirty="0">
                <a:latin typeface="Arial"/>
              </a:rPr>
              <a:t> Aiden </a:t>
            </a:r>
            <a:r>
              <a:rPr lang="en-US" sz="1500" dirty="0" err="1">
                <a:latin typeface="Arial"/>
              </a:rPr>
              <a:t>Corvin</a:t>
            </a:r>
            <a:r>
              <a:rPr lang="en-US" sz="1500" dirty="0">
                <a:latin typeface="Arial"/>
              </a:rPr>
              <a:t> </a:t>
            </a:r>
            <a:br>
              <a:rPr lang="en-US" sz="1500" dirty="0">
                <a:latin typeface="Arial"/>
              </a:rPr>
            </a:br>
            <a:r>
              <a:rPr lang="en-US" sz="1500" dirty="0">
                <a:latin typeface="Arial"/>
              </a:rPr>
              <a:t>Anil </a:t>
            </a:r>
            <a:r>
              <a:rPr lang="en-US" sz="1500" dirty="0" err="1">
                <a:latin typeface="Arial"/>
              </a:rPr>
              <a:t>Malhotra</a:t>
            </a:r>
            <a:r>
              <a:rPr lang="en-US" sz="1500" dirty="0">
                <a:latin typeface="Arial"/>
              </a:rPr>
              <a:t> </a:t>
            </a:r>
            <a:br>
              <a:rPr lang="en-US" sz="1500" dirty="0">
                <a:latin typeface="Arial"/>
              </a:rPr>
            </a:br>
            <a:r>
              <a:rPr lang="en-US" sz="1500" dirty="0" err="1">
                <a:latin typeface="Arial"/>
              </a:rPr>
              <a:t>Ayman</a:t>
            </a:r>
            <a:r>
              <a:rPr lang="en-US" sz="1500" dirty="0">
                <a:latin typeface="Arial"/>
              </a:rPr>
              <a:t> </a:t>
            </a:r>
            <a:r>
              <a:rPr lang="en-US" sz="1500" dirty="0" err="1">
                <a:latin typeface="Arial"/>
              </a:rPr>
              <a:t>Fanous</a:t>
            </a:r>
            <a:r>
              <a:rPr lang="en-US" sz="1500" dirty="0">
                <a:latin typeface="Arial"/>
              </a:rPr>
              <a:t> </a:t>
            </a:r>
            <a:br>
              <a:rPr lang="en-US" sz="1500" dirty="0">
                <a:latin typeface="Arial"/>
              </a:rPr>
            </a:br>
            <a:r>
              <a:rPr lang="en-US" sz="1500" dirty="0">
                <a:latin typeface="Arial"/>
              </a:rPr>
              <a:t>D Blackwood </a:t>
            </a:r>
            <a:br>
              <a:rPr lang="en-US" sz="1500" dirty="0">
                <a:latin typeface="Arial"/>
              </a:rPr>
            </a:br>
            <a:r>
              <a:rPr lang="en-US" sz="1500" dirty="0">
                <a:latin typeface="Arial"/>
              </a:rPr>
              <a:t>Hugh </a:t>
            </a:r>
            <a:r>
              <a:rPr lang="en-US" sz="1500" dirty="0" err="1">
                <a:latin typeface="Arial"/>
              </a:rPr>
              <a:t>Gurling</a:t>
            </a:r>
            <a:r>
              <a:rPr lang="en-US" sz="1500" dirty="0">
                <a:latin typeface="Arial"/>
              </a:rPr>
              <a:t> </a:t>
            </a:r>
            <a:br>
              <a:rPr lang="en-US" sz="1500" dirty="0">
                <a:latin typeface="Arial"/>
              </a:rPr>
            </a:br>
            <a:r>
              <a:rPr lang="en-US" sz="1500" dirty="0">
                <a:latin typeface="Arial"/>
              </a:rPr>
              <a:t>Kenneth </a:t>
            </a:r>
            <a:r>
              <a:rPr lang="en-US" sz="1500" dirty="0" err="1">
                <a:latin typeface="Arial"/>
              </a:rPr>
              <a:t>Kendler</a:t>
            </a:r>
            <a:r>
              <a:rPr lang="en-US" sz="1500" dirty="0">
                <a:latin typeface="Arial"/>
              </a:rPr>
              <a:t> </a:t>
            </a:r>
            <a:br>
              <a:rPr lang="en-US" sz="1500" dirty="0">
                <a:latin typeface="Arial"/>
              </a:rPr>
            </a:br>
            <a:r>
              <a:rPr lang="en-US" sz="1500" dirty="0">
                <a:latin typeface="Arial"/>
              </a:rPr>
              <a:t>Michael Gill </a:t>
            </a:r>
            <a:br>
              <a:rPr lang="en-US" sz="1500" dirty="0">
                <a:latin typeface="Arial"/>
              </a:rPr>
            </a:br>
            <a:r>
              <a:rPr lang="en-US" sz="1500" dirty="0">
                <a:latin typeface="Arial"/>
              </a:rPr>
              <a:t>Michael Owen </a:t>
            </a:r>
            <a:br>
              <a:rPr lang="en-US" sz="1500" dirty="0">
                <a:latin typeface="Arial"/>
              </a:rPr>
            </a:br>
            <a:r>
              <a:rPr lang="en-US" sz="1500" dirty="0">
                <a:latin typeface="Arial"/>
              </a:rPr>
              <a:t>Ole </a:t>
            </a:r>
            <a:r>
              <a:rPr lang="en-US" sz="1500" dirty="0" err="1">
                <a:latin typeface="Arial"/>
              </a:rPr>
              <a:t>Andreassen</a:t>
            </a:r>
            <a:r>
              <a:rPr lang="en-US" sz="1500" dirty="0">
                <a:latin typeface="Arial"/>
              </a:rPr>
              <a:t> </a:t>
            </a:r>
            <a:br>
              <a:rPr lang="en-US" sz="1500" dirty="0">
                <a:latin typeface="Arial"/>
              </a:rPr>
            </a:br>
            <a:r>
              <a:rPr lang="en-US" sz="1500" dirty="0" err="1">
                <a:latin typeface="Arial"/>
              </a:rPr>
              <a:t>Roel</a:t>
            </a:r>
            <a:r>
              <a:rPr lang="en-US" sz="1500" dirty="0">
                <a:latin typeface="Arial"/>
              </a:rPr>
              <a:t> </a:t>
            </a:r>
            <a:r>
              <a:rPr lang="en-US" sz="1500" dirty="0" err="1">
                <a:latin typeface="Arial"/>
              </a:rPr>
              <a:t>Ophoff</a:t>
            </a:r>
            <a:r>
              <a:rPr lang="en-US" sz="1500" dirty="0">
                <a:latin typeface="Arial"/>
              </a:rPr>
              <a:t> </a:t>
            </a:r>
            <a:br>
              <a:rPr lang="en-US" sz="1500" dirty="0">
                <a:latin typeface="Arial"/>
              </a:rPr>
            </a:br>
            <a:r>
              <a:rPr lang="en-US" sz="1500" dirty="0">
                <a:latin typeface="Arial"/>
              </a:rPr>
              <a:t>David St. Clair</a:t>
            </a:r>
            <a:br>
              <a:rPr lang="en-US" sz="1500" dirty="0">
                <a:latin typeface="Arial"/>
              </a:rPr>
            </a:br>
            <a:r>
              <a:rPr lang="en-US" sz="1500" dirty="0">
                <a:latin typeface="Arial"/>
              </a:rPr>
              <a:t>Sven </a:t>
            </a:r>
            <a:r>
              <a:rPr lang="en-US" sz="1500" dirty="0" err="1">
                <a:latin typeface="Arial"/>
              </a:rPr>
              <a:t>Cichon</a:t>
            </a:r>
            <a:r>
              <a:rPr lang="en-US" sz="1500" dirty="0">
                <a:latin typeface="Arial"/>
              </a:rPr>
              <a:t> </a:t>
            </a:r>
            <a:br>
              <a:rPr lang="en-US" sz="1500" dirty="0">
                <a:latin typeface="Arial"/>
              </a:rPr>
            </a:br>
            <a:r>
              <a:rPr lang="en-US" sz="1500" dirty="0">
                <a:latin typeface="Arial"/>
              </a:rPr>
              <a:t>Thomas Schulze </a:t>
            </a:r>
            <a:br>
              <a:rPr lang="en-US" sz="1500" dirty="0">
                <a:latin typeface="Arial"/>
              </a:rPr>
            </a:br>
            <a:r>
              <a:rPr lang="en-US" sz="1500" dirty="0">
                <a:latin typeface="Arial"/>
              </a:rPr>
              <a:t>Peter </a:t>
            </a:r>
            <a:r>
              <a:rPr lang="en-US" sz="1500" dirty="0" err="1">
                <a:latin typeface="Arial"/>
              </a:rPr>
              <a:t>Holmans</a:t>
            </a:r>
            <a:r>
              <a:rPr lang="en-US" sz="1500" dirty="0">
                <a:latin typeface="Arial"/>
              </a:rPr>
              <a:t> </a:t>
            </a:r>
            <a:br>
              <a:rPr lang="en-US" sz="1500" dirty="0">
                <a:latin typeface="Arial"/>
              </a:rPr>
            </a:br>
            <a:r>
              <a:rPr lang="en-US" sz="1500" dirty="0">
                <a:latin typeface="Arial"/>
              </a:rPr>
              <a:t>Thomas </a:t>
            </a:r>
            <a:r>
              <a:rPr lang="en-US" sz="1500" dirty="0" err="1">
                <a:latin typeface="Arial"/>
              </a:rPr>
              <a:t>Lehner</a:t>
            </a:r>
            <a:r>
              <a:rPr lang="en-US" sz="1500" dirty="0">
                <a:latin typeface="Arial"/>
              </a:rPr>
              <a:t> </a:t>
            </a:r>
            <a:br>
              <a:rPr lang="en-US" sz="1500" dirty="0">
                <a:latin typeface="Arial"/>
              </a:rPr>
            </a:br>
            <a:r>
              <a:rPr lang="en-US" sz="1500" dirty="0">
                <a:latin typeface="Arial"/>
              </a:rPr>
              <a:t>Alan Sanders </a:t>
            </a:r>
            <a:br>
              <a:rPr lang="en-US" sz="1500" dirty="0">
                <a:latin typeface="Arial"/>
              </a:rPr>
            </a:br>
            <a:r>
              <a:rPr lang="en-US" sz="1500" dirty="0">
                <a:latin typeface="Arial"/>
              </a:rPr>
              <a:t>Thomas </a:t>
            </a:r>
            <a:r>
              <a:rPr lang="en-US" sz="1500" dirty="0" err="1">
                <a:latin typeface="Arial"/>
              </a:rPr>
              <a:t>Werge</a:t>
            </a:r>
            <a:r>
              <a:rPr lang="en-US" sz="1500" dirty="0">
                <a:latin typeface="Arial"/>
              </a:rPr>
              <a:t> </a:t>
            </a:r>
            <a:br>
              <a:rPr lang="en-US" sz="1500" dirty="0">
                <a:latin typeface="Arial"/>
              </a:rPr>
            </a:br>
            <a:r>
              <a:rPr lang="en-US" sz="1500" dirty="0">
                <a:latin typeface="Arial"/>
              </a:rPr>
              <a:t>Dan </a:t>
            </a:r>
            <a:r>
              <a:rPr lang="en-US" sz="1500" dirty="0" err="1">
                <a:latin typeface="Arial"/>
              </a:rPr>
              <a:t>Rujescu</a:t>
            </a:r>
            <a:r>
              <a:rPr lang="en-US" sz="1500" dirty="0">
                <a:latin typeface="Arial"/>
              </a:rPr>
              <a:t> </a:t>
            </a:r>
            <a:br>
              <a:rPr lang="en-US" sz="1500" dirty="0">
                <a:latin typeface="Arial"/>
              </a:rPr>
            </a:br>
            <a:r>
              <a:rPr lang="en-US" sz="1500" dirty="0">
                <a:latin typeface="Arial"/>
              </a:rPr>
              <a:t>Bryan﻿﻿ </a:t>
            </a:r>
            <a:r>
              <a:rPr lang="en-US" sz="1500" dirty="0" err="1">
                <a:latin typeface="Arial"/>
              </a:rPr>
              <a:t>Mowry</a:t>
            </a:r>
            <a:r>
              <a:rPr lang="en-US" sz="1500" dirty="0">
                <a:latin typeface="Arial"/>
              </a:rPr>
              <a:t>﻿﻿ </a:t>
            </a:r>
            <a:br>
              <a:rPr lang="en-US" sz="1500" dirty="0">
                <a:latin typeface="Arial"/>
              </a:rPr>
            </a:br>
            <a:r>
              <a:rPr lang="en-US" sz="1500" dirty="0">
                <a:latin typeface="Arial"/>
              </a:rPr>
              <a:t>Mathew﻿﻿ Keller﻿﻿</a:t>
            </a:r>
          </a:p>
        </p:txBody>
      </p:sp>
      <p:sp>
        <p:nvSpPr>
          <p:cNvPr id="10" name="Title 1"/>
          <p:cNvSpPr>
            <a:spLocks noGrp="1"/>
          </p:cNvSpPr>
          <p:nvPr>
            <p:ph type="title"/>
          </p:nvPr>
        </p:nvSpPr>
        <p:spPr>
          <a:xfrm>
            <a:off x="3302000" y="228600"/>
            <a:ext cx="5842000" cy="1126582"/>
          </a:xfrm>
        </p:spPr>
        <p:txBody>
          <a:bodyPr>
            <a:normAutofit fontScale="90000"/>
          </a:bodyPr>
          <a:lstStyle/>
          <a:p>
            <a:r>
              <a:rPr lang="en-US" dirty="0" smtClean="0"/>
              <a:t>Fundamental advance 3:</a:t>
            </a:r>
            <a:br>
              <a:rPr lang="en-US" dirty="0" smtClean="0"/>
            </a:br>
            <a:r>
              <a:rPr lang="en-US" dirty="0" smtClean="0"/>
              <a:t>Collaboration</a:t>
            </a:r>
            <a:endParaRPr lang="en-US" dirty="0"/>
          </a:p>
        </p:txBody>
      </p:sp>
      <p:pic>
        <p:nvPicPr>
          <p:cNvPr id="8" name="Picture 7"/>
          <p:cNvPicPr>
            <a:picLocks noChangeAspect="1"/>
          </p:cNvPicPr>
          <p:nvPr/>
        </p:nvPicPr>
        <p:blipFill>
          <a:blip r:embed="rId5"/>
          <a:stretch>
            <a:fillRect/>
          </a:stretch>
        </p:blipFill>
        <p:spPr>
          <a:xfrm>
            <a:off x="7360762" y="1631691"/>
            <a:ext cx="1238250" cy="1427296"/>
          </a:xfrm>
          <a:prstGeom prst="rect">
            <a:avLst/>
          </a:prstGeom>
        </p:spPr>
      </p:pic>
      <p:sp>
        <p:nvSpPr>
          <p:cNvPr id="2" name="TextBox 1"/>
          <p:cNvSpPr txBox="1"/>
          <p:nvPr/>
        </p:nvSpPr>
        <p:spPr>
          <a:xfrm>
            <a:off x="5654842" y="26035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68245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99" y="1092200"/>
            <a:ext cx="9144000" cy="5697940"/>
          </a:xfrm>
          <a:prstGeom prst="rect">
            <a:avLst/>
          </a:prstGeom>
        </p:spPr>
      </p:pic>
      <p:sp>
        <p:nvSpPr>
          <p:cNvPr id="5" name="Title 1"/>
          <p:cNvSpPr txBox="1">
            <a:spLocks/>
          </p:cNvSpPr>
          <p:nvPr/>
        </p:nvSpPr>
        <p:spPr>
          <a:xfrm>
            <a:off x="457200" y="96838"/>
            <a:ext cx="8229600" cy="9953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PGC-SCZ version 1</a:t>
            </a:r>
            <a:endParaRPr lang="en-US" dirty="0"/>
          </a:p>
        </p:txBody>
      </p:sp>
      <p:sp>
        <p:nvSpPr>
          <p:cNvPr id="6" name="Content Placeholder 2"/>
          <p:cNvSpPr txBox="1">
            <a:spLocks/>
          </p:cNvSpPr>
          <p:nvPr/>
        </p:nvSpPr>
        <p:spPr>
          <a:xfrm>
            <a:off x="5636352" y="1257361"/>
            <a:ext cx="3050448" cy="92169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1800" dirty="0" smtClean="0"/>
              <a:t>9394 cases, 12462 controls</a:t>
            </a:r>
          </a:p>
          <a:p>
            <a:pPr marL="0" indent="0">
              <a:buNone/>
            </a:pPr>
            <a:r>
              <a:rPr lang="en-US" sz="1800" dirty="0" smtClean="0"/>
              <a:t>PGC-SCZ, </a:t>
            </a:r>
            <a:r>
              <a:rPr lang="en-US" sz="1800" i="1" dirty="0" smtClean="0"/>
              <a:t>Nature Genetics</a:t>
            </a:r>
            <a:r>
              <a:rPr lang="en-US" sz="1800" dirty="0" smtClean="0"/>
              <a:t>, Sept 2011</a:t>
            </a:r>
          </a:p>
        </p:txBody>
      </p:sp>
    </p:spTree>
    <p:extLst>
      <p:ext uri="{BB962C8B-B14F-4D97-AF65-F5344CB8AC3E}">
        <p14:creationId xmlns:p14="http://schemas.microsoft.com/office/powerpoint/2010/main" val="4721486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8"/>
          <p:cNvSpPr>
            <a:spLocks noGrp="1"/>
          </p:cNvSpPr>
          <p:nvPr>
            <p:ph type="title"/>
          </p:nvPr>
        </p:nvSpPr>
        <p:spPr>
          <a:xfrm>
            <a:off x="0" y="180019"/>
            <a:ext cx="9144000" cy="1237619"/>
          </a:xfrm>
        </p:spPr>
        <p:txBody>
          <a:bodyPr>
            <a:normAutofit/>
          </a:bodyPr>
          <a:lstStyle/>
          <a:p>
            <a:r>
              <a:rPr lang="en-US" sz="3600" dirty="0" smtClean="0">
                <a:solidFill>
                  <a:srgbClr val="FF0000"/>
                </a:solidFill>
                <a:ea typeface="ＭＳ Ｐゴシック" charset="-128"/>
                <a:cs typeface="ＭＳ Ｐゴシック" charset="-128"/>
              </a:rPr>
              <a:t>2011</a:t>
            </a:r>
            <a:r>
              <a:rPr lang="en-US" sz="3600" dirty="0" smtClean="0">
                <a:ea typeface="ＭＳ Ｐゴシック" charset="-128"/>
                <a:cs typeface="ＭＳ Ｐゴシック" charset="-128"/>
              </a:rPr>
              <a:t>: The path of schizophrenia </a:t>
            </a:r>
            <a:br>
              <a:rPr lang="en-US" sz="3600" dirty="0" smtClean="0">
                <a:ea typeface="ＭＳ Ｐゴシック" charset="-128"/>
                <a:cs typeface="ＭＳ Ｐゴシック" charset="-128"/>
              </a:rPr>
            </a:br>
            <a:r>
              <a:rPr lang="en-US" sz="2800" dirty="0" smtClean="0">
                <a:ea typeface="ＭＳ Ｐゴシック" charset="-128"/>
                <a:cs typeface="ＭＳ Ｐゴシック" charset="-128"/>
              </a:rPr>
              <a:t>compared to other “successful” GWAS traits</a:t>
            </a:r>
            <a:r>
              <a:rPr lang="en-US" sz="3600" dirty="0" smtClean="0">
                <a:ea typeface="ＭＳ Ｐゴシック" charset="-128"/>
                <a:cs typeface="ＭＳ Ｐゴシック" charset="-128"/>
              </a:rPr>
              <a:t> </a:t>
            </a:r>
          </a:p>
        </p:txBody>
      </p:sp>
      <p:sp>
        <p:nvSpPr>
          <p:cNvPr id="66563" name="TextBox 9"/>
          <p:cNvSpPr txBox="1">
            <a:spLocks noChangeArrowheads="1"/>
          </p:cNvSpPr>
          <p:nvPr/>
        </p:nvSpPr>
        <p:spPr bwMode="auto">
          <a:xfrm>
            <a:off x="5588000" y="5003163"/>
            <a:ext cx="3482888" cy="307766"/>
          </a:xfrm>
          <a:prstGeom prst="rect">
            <a:avLst/>
          </a:prstGeom>
          <a:noFill/>
          <a:ln w="9525">
            <a:noFill/>
            <a:miter lim="800000"/>
            <a:headEnd/>
            <a:tailEnd/>
          </a:ln>
        </p:spPr>
        <p:txBody>
          <a:bodyPr wrap="square" lIns="91430" tIns="45715" rIns="91430" bIns="45715">
            <a:prstTxWarp prst="textNoShape">
              <a:avLst/>
            </a:prstTxWarp>
            <a:spAutoFit/>
          </a:bodyPr>
          <a:lstStyle/>
          <a:p>
            <a:r>
              <a:rPr lang="en-US" sz="1400" dirty="0">
                <a:solidFill>
                  <a:srgbClr val="775F55"/>
                </a:solidFill>
              </a:rPr>
              <a:t>  Significantly associated regions (</a:t>
            </a:r>
            <a:r>
              <a:rPr lang="en-US" sz="1400" dirty="0" smtClean="0">
                <a:solidFill>
                  <a:srgbClr val="775F55"/>
                </a:solidFill>
              </a:rPr>
              <a:t>p &lt; 5e</a:t>
            </a:r>
            <a:r>
              <a:rPr lang="en-US" sz="1400" baseline="30000" dirty="0" smtClean="0">
                <a:solidFill>
                  <a:srgbClr val="775F55"/>
                </a:solidFill>
              </a:rPr>
              <a:t>-08</a:t>
            </a:r>
            <a:r>
              <a:rPr lang="en-US" sz="1400" dirty="0" smtClean="0">
                <a:solidFill>
                  <a:srgbClr val="775F55"/>
                </a:solidFill>
              </a:rPr>
              <a:t>)</a:t>
            </a:r>
          </a:p>
        </p:txBody>
      </p:sp>
      <p:sp>
        <p:nvSpPr>
          <p:cNvPr id="66564" name="TextBox 10"/>
          <p:cNvSpPr txBox="1">
            <a:spLocks noChangeArrowheads="1"/>
          </p:cNvSpPr>
          <p:nvPr/>
        </p:nvSpPr>
        <p:spPr bwMode="auto">
          <a:xfrm>
            <a:off x="355601" y="5476029"/>
            <a:ext cx="8320143" cy="677098"/>
          </a:xfrm>
          <a:prstGeom prst="rect">
            <a:avLst/>
          </a:prstGeom>
          <a:noFill/>
          <a:ln w="9525">
            <a:noFill/>
            <a:miter lim="800000"/>
            <a:headEnd/>
            <a:tailEnd/>
          </a:ln>
        </p:spPr>
        <p:txBody>
          <a:bodyPr wrap="none" lIns="91430" tIns="45715" rIns="91430" bIns="45715">
            <a:prstTxWarp prst="textNoShape">
              <a:avLst/>
            </a:prstTxWarp>
            <a:spAutoFit/>
          </a:bodyPr>
          <a:lstStyle/>
          <a:p>
            <a:r>
              <a:rPr lang="en-US" sz="1900" dirty="0">
                <a:solidFill>
                  <a:schemeClr val="tx2"/>
                </a:solidFill>
              </a:rPr>
              <a:t>Similar trajectories in type 1 &amp; 2 diabetes, serum lipid levels – the variable</a:t>
            </a:r>
          </a:p>
          <a:p>
            <a:r>
              <a:rPr lang="en-US" sz="1900" dirty="0">
                <a:solidFill>
                  <a:schemeClr val="tx2"/>
                </a:solidFill>
              </a:rPr>
              <a:t>appears to be the (unpredictable) sample number required to move onto this path</a:t>
            </a:r>
          </a:p>
        </p:txBody>
      </p:sp>
      <p:graphicFrame>
        <p:nvGraphicFramePr>
          <p:cNvPr id="5" name="Table 4"/>
          <p:cNvGraphicFramePr>
            <a:graphicFrameLocks noGrp="1"/>
          </p:cNvGraphicFramePr>
          <p:nvPr>
            <p:extLst>
              <p:ext uri="{D42A27DB-BD31-4B8C-83A1-F6EECF244321}">
                <p14:modId xmlns:p14="http://schemas.microsoft.com/office/powerpoint/2010/main" val="1944729618"/>
              </p:ext>
            </p:extLst>
          </p:nvPr>
        </p:nvGraphicFramePr>
        <p:xfrm>
          <a:off x="1714501" y="2097964"/>
          <a:ext cx="5380995" cy="2456031"/>
        </p:xfrm>
        <a:graphic>
          <a:graphicData uri="http://schemas.openxmlformats.org/drawingml/2006/table">
            <a:tbl>
              <a:tblPr firstRow="1" firstCol="1">
                <a:tableStyleId>{35758FB7-9AC5-4552-8A53-C91805E547FA}</a:tableStyleId>
              </a:tblPr>
              <a:tblGrid>
                <a:gridCol w="647712"/>
                <a:gridCol w="1567991"/>
                <a:gridCol w="1456034"/>
                <a:gridCol w="1709258"/>
              </a:tblGrid>
              <a:tr h="421469">
                <a:tc>
                  <a:txBody>
                    <a:bodyPr/>
                    <a:lstStyle/>
                    <a:p>
                      <a:pPr algn="l" fontAlgn="b"/>
                      <a:endParaRPr lang="en-US" sz="1600" b="0" i="0" u="none" strike="noStrike" dirty="0">
                        <a:solidFill>
                          <a:schemeClr val="bg1"/>
                        </a:solidFill>
                        <a:latin typeface="+mj-lt"/>
                      </a:endParaRPr>
                    </a:p>
                  </a:txBody>
                  <a:tcPr marL="11520" marR="11520" marT="11521" marB="0" anchor="ctr"/>
                </a:tc>
                <a:tc>
                  <a:txBody>
                    <a:bodyPr/>
                    <a:lstStyle/>
                    <a:p>
                      <a:pPr algn="ctr" fontAlgn="b"/>
                      <a:r>
                        <a:rPr lang="en-US" sz="2000" u="none" strike="noStrike" dirty="0" smtClean="0"/>
                        <a:t>Adult height</a:t>
                      </a:r>
                      <a:endParaRPr lang="en-US" sz="2000" b="1" i="0" u="none" strike="noStrike" dirty="0">
                        <a:solidFill>
                          <a:schemeClr val="bg1"/>
                        </a:solidFill>
                        <a:latin typeface="+mj-lt"/>
                      </a:endParaRPr>
                    </a:p>
                  </a:txBody>
                  <a:tcPr marL="11520" marR="11520" marT="11521" marB="0" anchor="ctr"/>
                </a:tc>
                <a:tc>
                  <a:txBody>
                    <a:bodyPr/>
                    <a:lstStyle/>
                    <a:p>
                      <a:pPr algn="ctr" fontAlgn="b"/>
                      <a:r>
                        <a:rPr lang="en-US" sz="2000" u="none" strike="noStrike" dirty="0" err="1"/>
                        <a:t>Crohn’s</a:t>
                      </a:r>
                      <a:endParaRPr lang="en-US" sz="2000" b="1" i="0" u="none" strike="noStrike" dirty="0">
                        <a:solidFill>
                          <a:schemeClr val="bg1"/>
                        </a:solidFill>
                        <a:latin typeface="+mj-lt"/>
                      </a:endParaRPr>
                    </a:p>
                  </a:txBody>
                  <a:tcPr marL="11520" marR="11520" marT="11521" marB="0" anchor="ctr"/>
                </a:tc>
                <a:tc>
                  <a:txBody>
                    <a:bodyPr/>
                    <a:lstStyle/>
                    <a:p>
                      <a:pPr algn="ctr" fontAlgn="b"/>
                      <a:r>
                        <a:rPr lang="en-US" sz="2000" u="none" strike="noStrike" dirty="0" smtClean="0"/>
                        <a:t>Schizophrenia</a:t>
                      </a:r>
                      <a:endParaRPr lang="en-US" sz="2000" b="1" i="0" u="none" strike="noStrike" dirty="0">
                        <a:solidFill>
                          <a:schemeClr val="bg1"/>
                        </a:solidFill>
                        <a:latin typeface="+mj-lt"/>
                      </a:endParaRPr>
                    </a:p>
                  </a:txBody>
                  <a:tcPr marL="11520" marR="11520" marT="11521" marB="0" anchor="ctr"/>
                </a:tc>
              </a:tr>
              <a:tr h="371885">
                <a:tc>
                  <a:txBody>
                    <a:bodyPr/>
                    <a:lstStyle/>
                    <a:p>
                      <a:pPr algn="l" fontAlgn="b"/>
                      <a:endParaRPr lang="en-US" sz="1500" b="0"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a:t>
                      </a:r>
                      <a:r>
                        <a:rPr lang="en-US" sz="1600" u="none" strike="noStrike" dirty="0" smtClean="0"/>
                        <a:t> 5000/5000)</a:t>
                      </a:r>
                      <a:endParaRPr lang="en-US" sz="1600" b="1"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 1000/1000)</a:t>
                      </a:r>
                      <a:endParaRPr lang="en-US" sz="1600" b="1"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 3000/3000?)</a:t>
                      </a:r>
                      <a:endParaRPr lang="en-US" sz="1600" b="1" i="0" u="none" strike="noStrike" dirty="0">
                        <a:solidFill>
                          <a:schemeClr val="bg1"/>
                        </a:solidFill>
                        <a:latin typeface="+mj-lt"/>
                      </a:endParaRPr>
                    </a:p>
                  </a:txBody>
                  <a:tcPr marL="11520" marR="11520" marT="11521" marB="0" anchor="ctr"/>
                </a:tc>
              </a:tr>
              <a:tr h="308859">
                <a:tc>
                  <a:txBody>
                    <a:bodyPr/>
                    <a:lstStyle/>
                    <a:p>
                      <a:pPr algn="l" fontAlgn="b"/>
                      <a:r>
                        <a:rPr lang="en-US" sz="2000" u="none" strike="noStrike" dirty="0"/>
                        <a:t>1x</a:t>
                      </a:r>
                      <a:endParaRPr lang="en-US" sz="2000" b="1" i="0" u="none" strike="noStrike" dirty="0">
                        <a:latin typeface="+mj-lt"/>
                      </a:endParaRPr>
                    </a:p>
                  </a:txBody>
                  <a:tcPr marL="11520" marR="11520" marT="11521" marB="0" anchor="b"/>
                </a:tc>
                <a:tc>
                  <a:txBody>
                    <a:bodyPr/>
                    <a:lstStyle/>
                    <a:p>
                      <a:pPr algn="ctr" fontAlgn="b"/>
                      <a:r>
                        <a:rPr lang="en-US" sz="2000" u="none" strike="noStrike" dirty="0"/>
                        <a:t>0</a:t>
                      </a:r>
                      <a:endParaRPr lang="en-US" sz="2000" b="0" i="0" u="none" strike="noStrike" dirty="0">
                        <a:latin typeface="+mj-lt"/>
                      </a:endParaRPr>
                    </a:p>
                  </a:txBody>
                  <a:tcPr marL="11520" marR="11520" marT="11521" marB="0" anchor="b"/>
                </a:tc>
                <a:tc>
                  <a:txBody>
                    <a:bodyPr/>
                    <a:lstStyle/>
                    <a:p>
                      <a:pPr algn="ctr" fontAlgn="b"/>
                      <a:r>
                        <a:rPr lang="en-US" sz="2000" u="none" strike="noStrike"/>
                        <a:t>2</a:t>
                      </a:r>
                      <a:endParaRPr lang="en-US" sz="2000" b="0" i="0" u="none" strike="noStrike">
                        <a:latin typeface="+mj-lt"/>
                      </a:endParaRPr>
                    </a:p>
                  </a:txBody>
                  <a:tcPr marL="11520" marR="11520" marT="11521" marB="0" anchor="b"/>
                </a:tc>
                <a:tc>
                  <a:txBody>
                    <a:bodyPr/>
                    <a:lstStyle/>
                    <a:p>
                      <a:pPr algn="ctr" fontAlgn="b"/>
                      <a:r>
                        <a:rPr lang="en-US" sz="2000" u="none" strike="noStrike"/>
                        <a:t>1</a:t>
                      </a:r>
                      <a:endParaRPr lang="en-US" sz="2000" b="0" i="0" u="none" strike="noStrike">
                        <a:latin typeface="+mj-lt"/>
                      </a:endParaRPr>
                    </a:p>
                  </a:txBody>
                  <a:tcPr marL="11520" marR="11520" marT="11521" marB="0" anchor="b"/>
                </a:tc>
              </a:tr>
              <a:tr h="336589">
                <a:tc>
                  <a:txBody>
                    <a:bodyPr/>
                    <a:lstStyle/>
                    <a:p>
                      <a:pPr algn="l" fontAlgn="b"/>
                      <a:r>
                        <a:rPr lang="en-US" sz="2000" u="none" strike="noStrike" dirty="0"/>
                        <a:t>2x</a:t>
                      </a:r>
                      <a:endParaRPr lang="en-US" sz="2000" b="1" i="0" u="none" strike="noStrike" dirty="0">
                        <a:latin typeface="+mj-lt"/>
                      </a:endParaRPr>
                    </a:p>
                  </a:txBody>
                  <a:tcPr marL="11520" marR="11520" marT="11521" marB="0" anchor="b"/>
                </a:tc>
                <a:tc>
                  <a:txBody>
                    <a:bodyPr/>
                    <a:lstStyle/>
                    <a:p>
                      <a:pPr algn="ctr" fontAlgn="b"/>
                      <a:r>
                        <a:rPr lang="en-US" sz="2000" u="none" strike="noStrike" dirty="0"/>
                        <a:t>2</a:t>
                      </a:r>
                      <a:endParaRPr lang="en-US" sz="2000" b="0" i="0" u="none" strike="noStrike" dirty="0">
                        <a:latin typeface="+mj-lt"/>
                      </a:endParaRPr>
                    </a:p>
                  </a:txBody>
                  <a:tcPr marL="11520" marR="11520" marT="11521" marB="0" anchor="b"/>
                </a:tc>
                <a:tc>
                  <a:txBody>
                    <a:bodyPr/>
                    <a:lstStyle/>
                    <a:p>
                      <a:pPr algn="ctr" fontAlgn="b"/>
                      <a:r>
                        <a:rPr lang="en-US" sz="2000" u="none" strike="noStrike"/>
                        <a:t>4</a:t>
                      </a:r>
                      <a:endParaRPr lang="en-US" sz="2000" b="0" i="0" u="none" strike="noStrike">
                        <a:latin typeface="+mj-lt"/>
                      </a:endParaRPr>
                    </a:p>
                  </a:txBody>
                  <a:tcPr marL="11520" marR="11520" marT="11521" marB="0" anchor="b"/>
                </a:tc>
                <a:tc>
                  <a:txBody>
                    <a:bodyPr/>
                    <a:lstStyle/>
                    <a:p>
                      <a:pPr algn="ctr" fontAlgn="b"/>
                      <a:r>
                        <a:rPr lang="en-US" sz="2000" u="none" strike="noStrike" dirty="0"/>
                        <a:t>2</a:t>
                      </a:r>
                      <a:endParaRPr lang="en-US" sz="2000" b="0" i="0" u="none" strike="noStrike" dirty="0">
                        <a:latin typeface="+mj-lt"/>
                      </a:endParaRPr>
                    </a:p>
                  </a:txBody>
                  <a:tcPr marL="11520" marR="11520" marT="11521" marB="0" anchor="b"/>
                </a:tc>
              </a:tr>
              <a:tr h="336589">
                <a:tc>
                  <a:txBody>
                    <a:bodyPr/>
                    <a:lstStyle/>
                    <a:p>
                      <a:pPr algn="l" fontAlgn="b"/>
                      <a:r>
                        <a:rPr lang="en-US" sz="2000" u="none" strike="noStrike" dirty="0"/>
                        <a:t>3x</a:t>
                      </a:r>
                      <a:endParaRPr lang="en-US" sz="2000" b="1" i="0" u="none" strike="noStrike" dirty="0">
                        <a:latin typeface="+mj-lt"/>
                      </a:endParaRPr>
                    </a:p>
                  </a:txBody>
                  <a:tcPr marL="11520" marR="11520" marT="11521" marB="0" anchor="b"/>
                </a:tc>
                <a:tc>
                  <a:txBody>
                    <a:bodyPr/>
                    <a:lstStyle/>
                    <a:p>
                      <a:pPr algn="ctr" fontAlgn="b"/>
                      <a:r>
                        <a:rPr lang="en-US" sz="2000" u="none" strike="noStrike" dirty="0"/>
                        <a:t>7</a:t>
                      </a:r>
                      <a:endParaRPr lang="en-US" sz="2000" b="0" i="0" u="none" strike="noStrike" dirty="0">
                        <a:latin typeface="+mj-lt"/>
                      </a:endParaRPr>
                    </a:p>
                  </a:txBody>
                  <a:tcPr marL="11520" marR="11520" marT="11521" marB="0" anchor="b"/>
                </a:tc>
                <a:tc>
                  <a:txBody>
                    <a:bodyPr/>
                    <a:lstStyle/>
                    <a:p>
                      <a:pPr algn="ctr" fontAlgn="b"/>
                      <a:r>
                        <a:rPr lang="en-US" sz="2000" u="none" strike="noStrike" dirty="0"/>
                        <a:t>5</a:t>
                      </a:r>
                      <a:endParaRPr lang="en-US" sz="2000" b="0" i="0" u="none" strike="noStrike" dirty="0">
                        <a:latin typeface="+mj-lt"/>
                      </a:endParaRPr>
                    </a:p>
                  </a:txBody>
                  <a:tcPr marL="11520" marR="11520" marT="11521" marB="0" anchor="b"/>
                </a:tc>
                <a:tc>
                  <a:txBody>
                    <a:bodyPr/>
                    <a:lstStyle/>
                    <a:p>
                      <a:pPr algn="ctr" fontAlgn="b"/>
                      <a:r>
                        <a:rPr lang="en-US" sz="2000" u="none" strike="noStrike"/>
                        <a:t>6</a:t>
                      </a:r>
                      <a:endParaRPr lang="en-US" sz="2000" b="0" i="0" u="none" strike="noStrike">
                        <a:latin typeface="+mj-lt"/>
                      </a:endParaRPr>
                    </a:p>
                  </a:txBody>
                  <a:tcPr marL="11520" marR="11520" marT="11521" marB="0" anchor="b"/>
                </a:tc>
              </a:tr>
              <a:tr h="336589">
                <a:tc>
                  <a:txBody>
                    <a:bodyPr/>
                    <a:lstStyle/>
                    <a:p>
                      <a:pPr algn="l" fontAlgn="b"/>
                      <a:r>
                        <a:rPr lang="en-US" sz="2000" u="none" strike="noStrike" dirty="0"/>
                        <a:t>9x</a:t>
                      </a:r>
                      <a:endParaRPr lang="en-US" sz="2000" b="1" i="0" u="none" strike="noStrike" dirty="0">
                        <a:latin typeface="+mj-lt"/>
                      </a:endParaRPr>
                    </a:p>
                  </a:txBody>
                  <a:tcPr marL="11520" marR="11520" marT="11521" marB="0" anchor="b"/>
                </a:tc>
                <a:tc>
                  <a:txBody>
                    <a:bodyPr/>
                    <a:lstStyle/>
                    <a:p>
                      <a:pPr algn="ctr" fontAlgn="b"/>
                      <a:r>
                        <a:rPr lang="en-US" sz="2000" u="none" strike="noStrike" dirty="0"/>
                        <a:t>68</a:t>
                      </a:r>
                      <a:endParaRPr lang="en-US" sz="2000" b="0" i="0" u="none" strike="noStrike" dirty="0">
                        <a:latin typeface="+mj-lt"/>
                      </a:endParaRPr>
                    </a:p>
                  </a:txBody>
                  <a:tcPr marL="11520" marR="11520" marT="11521" marB="0" anchor="b"/>
                </a:tc>
                <a:tc>
                  <a:txBody>
                    <a:bodyPr/>
                    <a:lstStyle/>
                    <a:p>
                      <a:pPr algn="ctr" fontAlgn="b"/>
                      <a:r>
                        <a:rPr lang="en-US" sz="2000" u="none" strike="noStrike" dirty="0"/>
                        <a:t>51</a:t>
                      </a:r>
                      <a:endParaRPr lang="en-US" sz="2000" b="0" i="0" u="none" strike="noStrike" dirty="0">
                        <a:latin typeface="+mj-lt"/>
                      </a:endParaRPr>
                    </a:p>
                  </a:txBody>
                  <a:tcPr marL="11520" marR="11520" marT="11521" marB="0" anchor="b"/>
                </a:tc>
                <a:tc>
                  <a:txBody>
                    <a:bodyPr/>
                    <a:lstStyle/>
                    <a:p>
                      <a:pPr algn="ctr" fontAlgn="b"/>
                      <a:r>
                        <a:rPr lang="en-US" sz="2000" u="none" strike="noStrike" dirty="0"/>
                        <a:t>-</a:t>
                      </a:r>
                      <a:endParaRPr lang="en-US" sz="2000" b="0" i="0" u="none" strike="noStrike" dirty="0">
                        <a:latin typeface="+mj-lt"/>
                      </a:endParaRPr>
                    </a:p>
                  </a:txBody>
                  <a:tcPr marL="11520" marR="11520" marT="11521" marB="0" anchor="b"/>
                </a:tc>
              </a:tr>
              <a:tr h="336589">
                <a:tc>
                  <a:txBody>
                    <a:bodyPr/>
                    <a:lstStyle/>
                    <a:p>
                      <a:pPr algn="l" fontAlgn="b"/>
                      <a:r>
                        <a:rPr lang="en-US" sz="2000" u="none" strike="noStrike" dirty="0"/>
                        <a:t>18x</a:t>
                      </a:r>
                      <a:endParaRPr lang="en-US" sz="2000" b="1" i="0" u="none" strike="noStrike" dirty="0">
                        <a:latin typeface="+mj-lt"/>
                      </a:endParaRPr>
                    </a:p>
                  </a:txBody>
                  <a:tcPr marL="11520" marR="11520" marT="11521" marB="0" anchor="b"/>
                </a:tc>
                <a:tc>
                  <a:txBody>
                    <a:bodyPr/>
                    <a:lstStyle/>
                    <a:p>
                      <a:pPr algn="ctr" fontAlgn="b"/>
                      <a:r>
                        <a:rPr lang="en-US" sz="2000" u="none" strike="noStrike" dirty="0"/>
                        <a:t>180</a:t>
                      </a:r>
                      <a:endParaRPr lang="en-US" sz="2000" b="0" i="0" u="none" strike="noStrike" dirty="0">
                        <a:latin typeface="+mj-lt"/>
                      </a:endParaRPr>
                    </a:p>
                  </a:txBody>
                  <a:tcPr marL="11520" marR="11520" marT="11521" marB="0" anchor="b"/>
                </a:tc>
                <a:tc>
                  <a:txBody>
                    <a:bodyPr/>
                    <a:lstStyle/>
                    <a:p>
                      <a:pPr algn="ctr" fontAlgn="b"/>
                      <a:r>
                        <a:rPr lang="en-US" sz="2000" u="none" strike="noStrike" dirty="0"/>
                        <a:t>-</a:t>
                      </a:r>
                      <a:endParaRPr lang="en-US" sz="2000" b="0" i="0" u="none" strike="noStrike" dirty="0">
                        <a:latin typeface="+mj-lt"/>
                      </a:endParaRPr>
                    </a:p>
                  </a:txBody>
                  <a:tcPr marL="11520" marR="11520" marT="11521" marB="0" anchor="b"/>
                </a:tc>
                <a:tc>
                  <a:txBody>
                    <a:bodyPr/>
                    <a:lstStyle/>
                    <a:p>
                      <a:pPr algn="ctr" fontAlgn="b"/>
                      <a:r>
                        <a:rPr lang="en-US" sz="2000" u="none" strike="noStrike" dirty="0"/>
                        <a:t>-</a:t>
                      </a:r>
                      <a:endParaRPr lang="en-US" sz="2000" b="0" i="0" u="none" strike="noStrike" dirty="0">
                        <a:latin typeface="+mj-lt"/>
                      </a:endParaRPr>
                    </a:p>
                  </a:txBody>
                  <a:tcPr marL="11520" marR="11520" marT="11521" marB="0" anchor="b"/>
                </a:tc>
              </a:tr>
            </a:tbl>
          </a:graphicData>
        </a:graphic>
      </p:graphicFrame>
    </p:spTree>
    <p:extLst>
      <p:ext uri="{BB962C8B-B14F-4D97-AF65-F5344CB8AC3E}">
        <p14:creationId xmlns:p14="http://schemas.microsoft.com/office/powerpoint/2010/main" val="325641348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442025523"/>
              </p:ext>
            </p:extLst>
          </p:nvPr>
        </p:nvGraphicFramePr>
        <p:xfrm>
          <a:off x="241905" y="217714"/>
          <a:ext cx="8696476" cy="6458858"/>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5366179" y="5676900"/>
            <a:ext cx="3242002" cy="508000"/>
          </a:xfrm>
        </p:spPr>
        <p:style>
          <a:lnRef idx="2">
            <a:schemeClr val="accent3"/>
          </a:lnRef>
          <a:fillRef idx="1">
            <a:schemeClr val="lt1"/>
          </a:fillRef>
          <a:effectRef idx="0">
            <a:schemeClr val="accent3"/>
          </a:effectRef>
          <a:fontRef idx="minor">
            <a:schemeClr val="dk1"/>
          </a:fontRef>
        </p:style>
        <p:txBody>
          <a:bodyPr>
            <a:noAutofit/>
          </a:bodyPr>
          <a:lstStyle/>
          <a:p>
            <a:r>
              <a:rPr lang="en-US" sz="2800" dirty="0" smtClean="0"/>
              <a:t>4998 Sweden 1-6</a:t>
            </a:r>
            <a:endParaRPr lang="en-US" sz="2800" dirty="0"/>
          </a:p>
        </p:txBody>
      </p:sp>
      <p:sp>
        <p:nvSpPr>
          <p:cNvPr id="8" name="Title 1"/>
          <p:cNvSpPr txBox="1">
            <a:spLocks/>
          </p:cNvSpPr>
          <p:nvPr/>
        </p:nvSpPr>
        <p:spPr>
          <a:xfrm>
            <a:off x="5366179" y="3432175"/>
            <a:ext cx="3661102" cy="5080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smtClean="0"/>
              <a:t>6035 CLOZUK*</a:t>
            </a:r>
            <a:endParaRPr lang="en-US" sz="2800" dirty="0"/>
          </a:p>
        </p:txBody>
      </p:sp>
      <p:sp>
        <p:nvSpPr>
          <p:cNvPr id="9" name="Title 1"/>
          <p:cNvSpPr txBox="1">
            <a:spLocks/>
          </p:cNvSpPr>
          <p:nvPr/>
        </p:nvSpPr>
        <p:spPr>
          <a:xfrm>
            <a:off x="4533130" y="1714500"/>
            <a:ext cx="2400301" cy="5080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smtClean="0"/>
              <a:t>8167 PGC1-</a:t>
            </a:r>
            <a:endParaRPr lang="en-US" sz="2800" dirty="0"/>
          </a:p>
        </p:txBody>
      </p:sp>
      <p:sp>
        <p:nvSpPr>
          <p:cNvPr id="10" name="Title 1"/>
          <p:cNvSpPr txBox="1">
            <a:spLocks/>
          </p:cNvSpPr>
          <p:nvPr/>
        </p:nvSpPr>
        <p:spPr>
          <a:xfrm>
            <a:off x="2498398" y="6134100"/>
            <a:ext cx="2378402" cy="368300"/>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000" dirty="0" smtClean="0"/>
              <a:t>1338 Bonn wave2</a:t>
            </a:r>
            <a:endParaRPr lang="en-US" sz="2000" dirty="0"/>
          </a:p>
        </p:txBody>
      </p:sp>
      <p:sp>
        <p:nvSpPr>
          <p:cNvPr id="11" name="Title 1"/>
          <p:cNvSpPr txBox="1">
            <a:spLocks/>
          </p:cNvSpPr>
          <p:nvPr/>
        </p:nvSpPr>
        <p:spPr>
          <a:xfrm>
            <a:off x="1770226" y="5562600"/>
            <a:ext cx="2378402" cy="3683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800" dirty="0" smtClean="0"/>
              <a:t>1293 Irish WTCCC2</a:t>
            </a:r>
            <a:endParaRPr lang="en-US" sz="1800" dirty="0"/>
          </a:p>
        </p:txBody>
      </p:sp>
      <p:sp>
        <p:nvSpPr>
          <p:cNvPr id="12" name="Title 1"/>
          <p:cNvSpPr txBox="1">
            <a:spLocks/>
          </p:cNvSpPr>
          <p:nvPr/>
        </p:nvSpPr>
        <p:spPr>
          <a:xfrm>
            <a:off x="1176828" y="4749800"/>
            <a:ext cx="2378402" cy="36830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800" dirty="0" smtClean="0"/>
              <a:t>1223 </a:t>
            </a:r>
            <a:r>
              <a:rPr lang="en-US" sz="1800" dirty="0" err="1" smtClean="0"/>
              <a:t>JnJ</a:t>
            </a:r>
            <a:r>
              <a:rPr lang="en-US" sz="1800" dirty="0" smtClean="0"/>
              <a:t> </a:t>
            </a:r>
            <a:r>
              <a:rPr lang="en-US" sz="1800" dirty="0" err="1" smtClean="0"/>
              <a:t>Pharma</a:t>
            </a:r>
            <a:endParaRPr lang="en-US" sz="1800" dirty="0"/>
          </a:p>
        </p:txBody>
      </p:sp>
      <p:sp>
        <p:nvSpPr>
          <p:cNvPr id="13" name="Title 1"/>
          <p:cNvSpPr txBox="1">
            <a:spLocks/>
          </p:cNvSpPr>
          <p:nvPr/>
        </p:nvSpPr>
        <p:spPr>
          <a:xfrm>
            <a:off x="1655272" y="4178300"/>
            <a:ext cx="1686252" cy="23495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400" dirty="0" smtClean="0"/>
              <a:t>894 Ashkenazi</a:t>
            </a:r>
            <a:endParaRPr lang="en-US" sz="1400" dirty="0"/>
          </a:p>
        </p:txBody>
      </p:sp>
      <p:sp>
        <p:nvSpPr>
          <p:cNvPr id="14" name="Title 1"/>
          <p:cNvSpPr txBox="1">
            <a:spLocks/>
          </p:cNvSpPr>
          <p:nvPr/>
        </p:nvSpPr>
        <p:spPr>
          <a:xfrm>
            <a:off x="1568450" y="3711575"/>
            <a:ext cx="1686252" cy="23495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400" dirty="0" smtClean="0"/>
              <a:t>649 Bulgarian Trios</a:t>
            </a:r>
            <a:endParaRPr lang="en-US" sz="1400" dirty="0"/>
          </a:p>
        </p:txBody>
      </p:sp>
      <p:sp>
        <p:nvSpPr>
          <p:cNvPr id="15" name="Title 1"/>
          <p:cNvSpPr txBox="1">
            <a:spLocks/>
          </p:cNvSpPr>
          <p:nvPr/>
        </p:nvSpPr>
        <p:spPr>
          <a:xfrm>
            <a:off x="1568450" y="3321050"/>
            <a:ext cx="1686252" cy="23495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400" dirty="0" smtClean="0"/>
              <a:t>577 Pfizer </a:t>
            </a:r>
            <a:r>
              <a:rPr lang="en-US" sz="1400" dirty="0" err="1" smtClean="0"/>
              <a:t>Pharma</a:t>
            </a:r>
            <a:endParaRPr lang="en-US" sz="1400" dirty="0"/>
          </a:p>
        </p:txBody>
      </p:sp>
      <p:sp>
        <p:nvSpPr>
          <p:cNvPr id="16" name="Title 1"/>
          <p:cNvSpPr txBox="1">
            <a:spLocks/>
          </p:cNvSpPr>
          <p:nvPr/>
        </p:nvSpPr>
        <p:spPr>
          <a:xfrm>
            <a:off x="1708150" y="2927350"/>
            <a:ext cx="1546552" cy="234950"/>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000" dirty="0" smtClean="0"/>
              <a:t>377 TOP (Norway) wave2</a:t>
            </a:r>
            <a:endParaRPr lang="en-US" sz="1000" dirty="0"/>
          </a:p>
        </p:txBody>
      </p:sp>
      <p:sp>
        <p:nvSpPr>
          <p:cNvPr id="17" name="Title 1"/>
          <p:cNvSpPr txBox="1">
            <a:spLocks/>
          </p:cNvSpPr>
          <p:nvPr/>
        </p:nvSpPr>
        <p:spPr>
          <a:xfrm>
            <a:off x="2438400" y="2603500"/>
            <a:ext cx="903124" cy="23495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000" dirty="0" smtClean="0"/>
              <a:t>234 Estonia</a:t>
            </a:r>
            <a:endParaRPr lang="en-US" sz="1000" dirty="0"/>
          </a:p>
        </p:txBody>
      </p:sp>
      <p:sp>
        <p:nvSpPr>
          <p:cNvPr id="2" name="TextBox 1"/>
          <p:cNvSpPr txBox="1"/>
          <p:nvPr/>
        </p:nvSpPr>
        <p:spPr>
          <a:xfrm>
            <a:off x="95250" y="6318250"/>
            <a:ext cx="2187017" cy="461665"/>
          </a:xfrm>
          <a:prstGeom prst="rect">
            <a:avLst/>
          </a:prstGeom>
          <a:noFill/>
        </p:spPr>
        <p:txBody>
          <a:bodyPr wrap="none" rtlCol="0">
            <a:spAutoFit/>
          </a:bodyPr>
          <a:lstStyle/>
          <a:p>
            <a:r>
              <a:rPr lang="en-US" sz="2400" b="1" dirty="0" smtClean="0"/>
              <a:t>28,441 Controls</a:t>
            </a:r>
            <a:endParaRPr lang="en-US" sz="2400" b="1" dirty="0"/>
          </a:p>
        </p:txBody>
      </p:sp>
      <p:sp>
        <p:nvSpPr>
          <p:cNvPr id="4" name="TextBox 3"/>
          <p:cNvSpPr txBox="1"/>
          <p:nvPr/>
        </p:nvSpPr>
        <p:spPr>
          <a:xfrm>
            <a:off x="955884" y="247134"/>
            <a:ext cx="6778416" cy="5847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smtClean="0"/>
              <a:t>2012: Tripling last years sample!!!</a:t>
            </a:r>
            <a:endParaRPr lang="en-US" sz="3200" dirty="0"/>
          </a:p>
        </p:txBody>
      </p:sp>
      <p:sp>
        <p:nvSpPr>
          <p:cNvPr id="18" name="Title 1"/>
          <p:cNvSpPr txBox="1">
            <a:spLocks/>
          </p:cNvSpPr>
          <p:nvPr/>
        </p:nvSpPr>
        <p:spPr>
          <a:xfrm>
            <a:off x="6784219" y="3946525"/>
            <a:ext cx="2243062" cy="32702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800" dirty="0" smtClean="0"/>
              <a:t>* Including COGGS</a:t>
            </a:r>
            <a:endParaRPr lang="en-US" sz="1800" dirty="0"/>
          </a:p>
        </p:txBody>
      </p:sp>
      <p:pic>
        <p:nvPicPr>
          <p:cNvPr id="19" name="Picture 18"/>
          <p:cNvPicPr>
            <a:picLocks noChangeAspect="1"/>
          </p:cNvPicPr>
          <p:nvPr/>
        </p:nvPicPr>
        <p:blipFill>
          <a:blip r:embed="rId3"/>
          <a:stretch>
            <a:fillRect/>
          </a:stretch>
        </p:blipFill>
        <p:spPr>
          <a:xfrm>
            <a:off x="7951325" y="2194177"/>
            <a:ext cx="1075956" cy="1237998"/>
          </a:xfrm>
          <a:prstGeom prst="rect">
            <a:avLst/>
          </a:prstGeom>
        </p:spPr>
      </p:pic>
    </p:spTree>
    <p:extLst>
      <p:ext uri="{BB962C8B-B14F-4D97-AF65-F5344CB8AC3E}">
        <p14:creationId xmlns:p14="http://schemas.microsoft.com/office/powerpoint/2010/main" val="3857481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727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5"/>
          <p:cNvSpPr txBox="1">
            <a:spLocks noChangeArrowheads="1"/>
          </p:cNvSpPr>
          <p:nvPr/>
        </p:nvSpPr>
        <p:spPr bwMode="auto">
          <a:xfrm>
            <a:off x="0" y="6312737"/>
            <a:ext cx="4097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Glazier, Nadeau and </a:t>
            </a:r>
            <a:r>
              <a:rPr lang="en-US" sz="1600" dirty="0" err="1"/>
              <a:t>Aitman</a:t>
            </a:r>
            <a:r>
              <a:rPr lang="en-US" sz="1600" dirty="0"/>
              <a:t>, </a:t>
            </a:r>
            <a:r>
              <a:rPr lang="en-US" sz="1600" i="1" dirty="0"/>
              <a:t>Science</a:t>
            </a:r>
            <a:r>
              <a:rPr lang="en-US" sz="1600" dirty="0"/>
              <a:t> 2002</a:t>
            </a:r>
          </a:p>
        </p:txBody>
      </p:sp>
      <p:sp>
        <p:nvSpPr>
          <p:cNvPr id="22531" name="Title 4"/>
          <p:cNvSpPr>
            <a:spLocks noGrp="1"/>
          </p:cNvSpPr>
          <p:nvPr>
            <p:ph type="title"/>
          </p:nvPr>
        </p:nvSpPr>
        <p:spPr/>
        <p:txBody>
          <a:bodyPr/>
          <a:lstStyle/>
          <a:p>
            <a:r>
              <a:rPr lang="en-US" sz="3200" dirty="0" smtClean="0">
                <a:latin typeface="Arial" charset="0"/>
                <a:ea typeface="ＭＳ Ｐゴシック" charset="0"/>
                <a:cs typeface="ＭＳ Ｐゴシック" charset="0"/>
              </a:rPr>
              <a:t>…yet linkage and candidate gene association did not provide durable insights</a:t>
            </a:r>
            <a:endParaRPr lang="en-US" sz="3200" dirty="0">
              <a:latin typeface="Arial" charset="0"/>
              <a:ea typeface="ＭＳ Ｐゴシック" charset="0"/>
              <a:cs typeface="ＭＳ Ｐゴシック" charset="0"/>
            </a:endParaRPr>
          </a:p>
        </p:txBody>
      </p:sp>
      <p:sp>
        <p:nvSpPr>
          <p:cNvPr id="2" name="TextBox 1"/>
          <p:cNvSpPr txBox="1"/>
          <p:nvPr/>
        </p:nvSpPr>
        <p:spPr>
          <a:xfrm>
            <a:off x="5374107" y="6312737"/>
            <a:ext cx="3633865" cy="369332"/>
          </a:xfrm>
          <a:prstGeom prst="rect">
            <a:avLst/>
          </a:prstGeom>
          <a:noFill/>
        </p:spPr>
        <p:txBody>
          <a:bodyPr wrap="none" rtlCol="0">
            <a:spAutoFit/>
          </a:bodyPr>
          <a:lstStyle/>
          <a:p>
            <a:r>
              <a:rPr lang="en-US" b="1" i="1" dirty="0" smtClean="0"/>
              <a:t>Dark Ages of complex trait genetics</a:t>
            </a:r>
            <a:endParaRPr lang="en-US" b="1" i="1" dirty="0"/>
          </a:p>
        </p:txBody>
      </p:sp>
      <p:cxnSp>
        <p:nvCxnSpPr>
          <p:cNvPr id="4" name="Straight Arrow Connector 3"/>
          <p:cNvCxnSpPr/>
          <p:nvPr/>
        </p:nvCxnSpPr>
        <p:spPr>
          <a:xfrm flipH="1" flipV="1">
            <a:off x="5374107" y="5574632"/>
            <a:ext cx="401051" cy="77019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6162842" y="5574632"/>
            <a:ext cx="526692" cy="77019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6924842" y="5574632"/>
            <a:ext cx="558756" cy="77019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082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88562" y="49288"/>
            <a:ext cx="8229600" cy="1143000"/>
          </a:xfrm>
        </p:spPr>
        <p:txBody>
          <a:bodyPr>
            <a:normAutofit/>
          </a:bodyPr>
          <a:lstStyle/>
          <a:p>
            <a:r>
              <a:rPr lang="en-US" dirty="0" smtClean="0"/>
              <a:t>PGC-schizophrenia wave 2</a:t>
            </a:r>
            <a:br>
              <a:rPr lang="en-US" dirty="0" smtClean="0"/>
            </a:br>
            <a:r>
              <a:rPr lang="en-US" sz="2200" dirty="0" smtClean="0"/>
              <a:t>combined analysis of 25785 cases and 28441 controls</a:t>
            </a:r>
            <a:endParaRPr lang="en-US" sz="2000" dirty="0"/>
          </a:p>
        </p:txBody>
      </p:sp>
      <p:pic>
        <p:nvPicPr>
          <p:cNvPr id="2" name="Picture 1"/>
          <p:cNvPicPr>
            <a:picLocks noChangeAspect="1"/>
          </p:cNvPicPr>
          <p:nvPr/>
        </p:nvPicPr>
        <p:blipFill>
          <a:blip r:embed="rId2"/>
          <a:stretch>
            <a:fillRect/>
          </a:stretch>
        </p:blipFill>
        <p:spPr>
          <a:xfrm>
            <a:off x="0" y="1143856"/>
            <a:ext cx="9144000" cy="5700045"/>
          </a:xfrm>
          <a:prstGeom prst="rect">
            <a:avLst/>
          </a:prstGeom>
        </p:spPr>
      </p:pic>
      <p:sp>
        <p:nvSpPr>
          <p:cNvPr id="5" name="Content Placeholder 2"/>
          <p:cNvSpPr txBox="1">
            <a:spLocks/>
          </p:cNvSpPr>
          <p:nvPr/>
        </p:nvSpPr>
        <p:spPr>
          <a:xfrm>
            <a:off x="4864100" y="1272495"/>
            <a:ext cx="4178300" cy="2004105"/>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solidFill>
                  <a:srgbClr val="FF0000"/>
                </a:solidFill>
              </a:rPr>
              <a:t>62</a:t>
            </a:r>
            <a:r>
              <a:rPr lang="en-US" sz="2000" dirty="0" smtClean="0"/>
              <a:t> distinct regions with SNPs exceeding p &lt; 5x10</a:t>
            </a:r>
            <a:r>
              <a:rPr lang="en-US" sz="2000" baseline="30000" dirty="0" smtClean="0"/>
              <a:t>-8</a:t>
            </a:r>
          </a:p>
          <a:p>
            <a:pPr marL="0" indent="0">
              <a:buNone/>
            </a:pPr>
            <a:endParaRPr lang="en-US" sz="2000" baseline="30000" dirty="0" smtClean="0"/>
          </a:p>
          <a:p>
            <a:pPr marL="0" indent="0">
              <a:buNone/>
            </a:pPr>
            <a:r>
              <a:rPr lang="en-US" sz="2000" b="1" dirty="0" smtClean="0"/>
              <a:t>Unpublished and preliminary results presented at WCPG in Hamburg in October 2012</a:t>
            </a:r>
            <a:endParaRPr lang="en-US" sz="2000" b="1" baseline="30000" dirty="0" smtClean="0"/>
          </a:p>
          <a:p>
            <a:pPr marL="0" indent="0">
              <a:buNone/>
            </a:pPr>
            <a:endParaRPr lang="en-US" sz="2000" baseline="30000" dirty="0"/>
          </a:p>
          <a:p>
            <a:pPr marL="0" indent="0">
              <a:buNone/>
            </a:pPr>
            <a:endParaRPr lang="en-US" sz="1800" baseline="30000" dirty="0" smtClean="0"/>
          </a:p>
        </p:txBody>
      </p:sp>
      <p:pic>
        <p:nvPicPr>
          <p:cNvPr id="3" name="Picture 2"/>
          <p:cNvPicPr>
            <a:picLocks noChangeAspect="1"/>
          </p:cNvPicPr>
          <p:nvPr/>
        </p:nvPicPr>
        <p:blipFill>
          <a:blip r:embed="rId3"/>
          <a:stretch>
            <a:fillRect/>
          </a:stretch>
        </p:blipFill>
        <p:spPr>
          <a:xfrm>
            <a:off x="748634" y="1192289"/>
            <a:ext cx="2223166" cy="1331584"/>
          </a:xfrm>
          <a:prstGeom prst="rect">
            <a:avLst/>
          </a:prstGeom>
        </p:spPr>
      </p:pic>
      <p:sp>
        <p:nvSpPr>
          <p:cNvPr id="6" name="TextBox 5"/>
          <p:cNvSpPr txBox="1"/>
          <p:nvPr/>
        </p:nvSpPr>
        <p:spPr>
          <a:xfrm>
            <a:off x="762000" y="2438400"/>
            <a:ext cx="2147418" cy="1200329"/>
          </a:xfrm>
          <a:prstGeom prst="rect">
            <a:avLst/>
          </a:prstGeom>
          <a:noFill/>
        </p:spPr>
        <p:txBody>
          <a:bodyPr wrap="none" rtlCol="0">
            <a:spAutoFit/>
          </a:bodyPr>
          <a:lstStyle/>
          <a:p>
            <a:r>
              <a:rPr lang="en-US" dirty="0" smtClean="0"/>
              <a:t>Stephan </a:t>
            </a:r>
            <a:r>
              <a:rPr lang="en-US" dirty="0" err="1" smtClean="0"/>
              <a:t>Ripke</a:t>
            </a:r>
            <a:endParaRPr lang="en-US" dirty="0"/>
          </a:p>
          <a:p>
            <a:r>
              <a:rPr lang="en-US" dirty="0" smtClean="0"/>
              <a:t>Mick O’Donovan</a:t>
            </a:r>
          </a:p>
          <a:p>
            <a:r>
              <a:rPr lang="en-US" dirty="0" smtClean="0"/>
              <a:t>Pat Sullivan and a </a:t>
            </a:r>
          </a:p>
          <a:p>
            <a:r>
              <a:rPr lang="en-US" dirty="0"/>
              <a:t>c</a:t>
            </a:r>
            <a:r>
              <a:rPr lang="en-US" dirty="0" smtClean="0"/>
              <a:t>ast of, well, many!</a:t>
            </a:r>
            <a:endParaRPr lang="en-US" dirty="0"/>
          </a:p>
        </p:txBody>
      </p:sp>
    </p:spTree>
    <p:extLst>
      <p:ext uri="{BB962C8B-B14F-4D97-AF65-F5344CB8AC3E}">
        <p14:creationId xmlns:p14="http://schemas.microsoft.com/office/powerpoint/2010/main" val="4053392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8"/>
          <p:cNvSpPr>
            <a:spLocks noGrp="1"/>
          </p:cNvSpPr>
          <p:nvPr>
            <p:ph type="title"/>
          </p:nvPr>
        </p:nvSpPr>
        <p:spPr>
          <a:xfrm>
            <a:off x="0" y="180019"/>
            <a:ext cx="9144000" cy="1237619"/>
          </a:xfrm>
        </p:spPr>
        <p:txBody>
          <a:bodyPr>
            <a:normAutofit/>
          </a:bodyPr>
          <a:lstStyle/>
          <a:p>
            <a:r>
              <a:rPr lang="en-US" sz="3600" dirty="0" smtClean="0">
                <a:solidFill>
                  <a:srgbClr val="FF0000"/>
                </a:solidFill>
                <a:ea typeface="ＭＳ Ｐゴシック" charset="-128"/>
                <a:cs typeface="ＭＳ Ｐゴシック" charset="-128"/>
              </a:rPr>
              <a:t>2012</a:t>
            </a:r>
            <a:r>
              <a:rPr lang="en-US" sz="3600" dirty="0" smtClean="0">
                <a:ea typeface="ＭＳ Ｐゴシック" charset="-128"/>
                <a:cs typeface="ＭＳ Ｐゴシック" charset="-128"/>
              </a:rPr>
              <a:t>: The path of schizophrenia </a:t>
            </a:r>
            <a:br>
              <a:rPr lang="en-US" sz="3600" dirty="0" smtClean="0">
                <a:ea typeface="ＭＳ Ｐゴシック" charset="-128"/>
                <a:cs typeface="ＭＳ Ｐゴシック" charset="-128"/>
              </a:rPr>
            </a:br>
            <a:r>
              <a:rPr lang="en-US" sz="2800" dirty="0" smtClean="0">
                <a:ea typeface="ＭＳ Ｐゴシック" charset="-128"/>
                <a:cs typeface="ＭＳ Ｐゴシック" charset="-128"/>
              </a:rPr>
              <a:t>compared to other (successful) traits</a:t>
            </a:r>
            <a:r>
              <a:rPr lang="en-US" sz="3600" dirty="0" smtClean="0">
                <a:ea typeface="ＭＳ Ｐゴシック" charset="-128"/>
                <a:cs typeface="ＭＳ Ｐゴシック" charset="-128"/>
              </a:rPr>
              <a:t> </a:t>
            </a:r>
          </a:p>
        </p:txBody>
      </p:sp>
      <p:sp>
        <p:nvSpPr>
          <p:cNvPr id="66563" name="TextBox 9"/>
          <p:cNvSpPr txBox="1">
            <a:spLocks noChangeArrowheads="1"/>
          </p:cNvSpPr>
          <p:nvPr/>
        </p:nvSpPr>
        <p:spPr bwMode="auto">
          <a:xfrm>
            <a:off x="5588000" y="5003163"/>
            <a:ext cx="3482888" cy="307766"/>
          </a:xfrm>
          <a:prstGeom prst="rect">
            <a:avLst/>
          </a:prstGeom>
          <a:noFill/>
          <a:ln w="9525">
            <a:noFill/>
            <a:miter lim="800000"/>
            <a:headEnd/>
            <a:tailEnd/>
          </a:ln>
        </p:spPr>
        <p:txBody>
          <a:bodyPr wrap="square" lIns="91430" tIns="45715" rIns="91430" bIns="45715">
            <a:prstTxWarp prst="textNoShape">
              <a:avLst/>
            </a:prstTxWarp>
            <a:spAutoFit/>
          </a:bodyPr>
          <a:lstStyle/>
          <a:p>
            <a:r>
              <a:rPr lang="en-US" sz="1400" dirty="0">
                <a:solidFill>
                  <a:srgbClr val="775F55"/>
                </a:solidFill>
              </a:rPr>
              <a:t>  Significantly associated regions (</a:t>
            </a:r>
            <a:r>
              <a:rPr lang="en-US" sz="1400" dirty="0" smtClean="0">
                <a:solidFill>
                  <a:srgbClr val="775F55"/>
                </a:solidFill>
              </a:rPr>
              <a:t>p &lt; 5e</a:t>
            </a:r>
            <a:r>
              <a:rPr lang="en-US" sz="1400" baseline="30000" dirty="0" smtClean="0">
                <a:solidFill>
                  <a:srgbClr val="775F55"/>
                </a:solidFill>
              </a:rPr>
              <a:t>-08</a:t>
            </a:r>
            <a:r>
              <a:rPr lang="en-US" sz="1400" dirty="0" smtClean="0">
                <a:solidFill>
                  <a:srgbClr val="775F55"/>
                </a:solidFill>
              </a:rPr>
              <a:t>)</a:t>
            </a:r>
          </a:p>
        </p:txBody>
      </p:sp>
      <p:graphicFrame>
        <p:nvGraphicFramePr>
          <p:cNvPr id="5" name="Table 4"/>
          <p:cNvGraphicFramePr>
            <a:graphicFrameLocks noGrp="1"/>
          </p:cNvGraphicFramePr>
          <p:nvPr>
            <p:extLst>
              <p:ext uri="{D42A27DB-BD31-4B8C-83A1-F6EECF244321}">
                <p14:modId xmlns:p14="http://schemas.microsoft.com/office/powerpoint/2010/main" val="2131589088"/>
              </p:ext>
            </p:extLst>
          </p:nvPr>
        </p:nvGraphicFramePr>
        <p:xfrm>
          <a:off x="1714501" y="2097964"/>
          <a:ext cx="5380995" cy="2456031"/>
        </p:xfrm>
        <a:graphic>
          <a:graphicData uri="http://schemas.openxmlformats.org/drawingml/2006/table">
            <a:tbl>
              <a:tblPr firstRow="1" firstCol="1">
                <a:tableStyleId>{35758FB7-9AC5-4552-8A53-C91805E547FA}</a:tableStyleId>
              </a:tblPr>
              <a:tblGrid>
                <a:gridCol w="647712"/>
                <a:gridCol w="1567991"/>
                <a:gridCol w="1456034"/>
                <a:gridCol w="1709258"/>
              </a:tblGrid>
              <a:tr h="421469">
                <a:tc>
                  <a:txBody>
                    <a:bodyPr/>
                    <a:lstStyle/>
                    <a:p>
                      <a:pPr algn="l" fontAlgn="b"/>
                      <a:endParaRPr lang="en-US" sz="1600" b="0" i="0" u="none" strike="noStrike" dirty="0">
                        <a:solidFill>
                          <a:schemeClr val="bg1"/>
                        </a:solidFill>
                        <a:latin typeface="+mj-lt"/>
                      </a:endParaRPr>
                    </a:p>
                  </a:txBody>
                  <a:tcPr marL="11520" marR="11520" marT="11521" marB="0" anchor="ctr"/>
                </a:tc>
                <a:tc>
                  <a:txBody>
                    <a:bodyPr/>
                    <a:lstStyle/>
                    <a:p>
                      <a:pPr algn="ctr" fontAlgn="b"/>
                      <a:r>
                        <a:rPr lang="en-US" sz="2000" u="none" strike="noStrike" dirty="0" smtClean="0"/>
                        <a:t>Adult height</a:t>
                      </a:r>
                      <a:endParaRPr lang="en-US" sz="2000" b="1" i="0" u="none" strike="noStrike" dirty="0">
                        <a:solidFill>
                          <a:schemeClr val="bg1"/>
                        </a:solidFill>
                        <a:latin typeface="+mj-lt"/>
                      </a:endParaRPr>
                    </a:p>
                  </a:txBody>
                  <a:tcPr marL="11520" marR="11520" marT="11521" marB="0" anchor="ctr"/>
                </a:tc>
                <a:tc>
                  <a:txBody>
                    <a:bodyPr/>
                    <a:lstStyle/>
                    <a:p>
                      <a:pPr algn="ctr" fontAlgn="b"/>
                      <a:r>
                        <a:rPr lang="en-US" sz="2000" u="none" strike="noStrike" dirty="0" err="1"/>
                        <a:t>Crohn’s</a:t>
                      </a:r>
                      <a:endParaRPr lang="en-US" sz="2000" b="1" i="0" u="none" strike="noStrike" dirty="0">
                        <a:solidFill>
                          <a:schemeClr val="bg1"/>
                        </a:solidFill>
                        <a:latin typeface="+mj-lt"/>
                      </a:endParaRPr>
                    </a:p>
                  </a:txBody>
                  <a:tcPr marL="11520" marR="11520" marT="11521" marB="0" anchor="ctr"/>
                </a:tc>
                <a:tc>
                  <a:txBody>
                    <a:bodyPr/>
                    <a:lstStyle/>
                    <a:p>
                      <a:pPr algn="ctr" fontAlgn="b"/>
                      <a:r>
                        <a:rPr lang="en-US" sz="2000" u="none" strike="noStrike" dirty="0" smtClean="0"/>
                        <a:t>Schizophrenia</a:t>
                      </a:r>
                      <a:endParaRPr lang="en-US" sz="2000" b="1" i="0" u="none" strike="noStrike" dirty="0">
                        <a:solidFill>
                          <a:schemeClr val="bg1"/>
                        </a:solidFill>
                        <a:latin typeface="+mj-lt"/>
                      </a:endParaRPr>
                    </a:p>
                  </a:txBody>
                  <a:tcPr marL="11520" marR="11520" marT="11521" marB="0" anchor="ctr"/>
                </a:tc>
              </a:tr>
              <a:tr h="371885">
                <a:tc>
                  <a:txBody>
                    <a:bodyPr/>
                    <a:lstStyle/>
                    <a:p>
                      <a:pPr algn="l" fontAlgn="b"/>
                      <a:endParaRPr lang="en-US" sz="1500" b="0"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a:t>
                      </a:r>
                      <a:r>
                        <a:rPr lang="en-US" sz="1600" u="none" strike="noStrike" dirty="0" smtClean="0"/>
                        <a:t> 5000/5000)</a:t>
                      </a:r>
                      <a:endParaRPr lang="en-US" sz="1600" b="1"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 1000/1000)</a:t>
                      </a:r>
                      <a:endParaRPr lang="en-US" sz="1600" b="1"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 3000/3000?)</a:t>
                      </a:r>
                      <a:endParaRPr lang="en-US" sz="1600" b="1" i="0" u="none" strike="noStrike" dirty="0">
                        <a:solidFill>
                          <a:schemeClr val="bg1"/>
                        </a:solidFill>
                        <a:latin typeface="+mj-lt"/>
                      </a:endParaRPr>
                    </a:p>
                  </a:txBody>
                  <a:tcPr marL="11520" marR="11520" marT="11521" marB="0" anchor="ctr"/>
                </a:tc>
              </a:tr>
              <a:tr h="308859">
                <a:tc>
                  <a:txBody>
                    <a:bodyPr/>
                    <a:lstStyle/>
                    <a:p>
                      <a:pPr algn="l" fontAlgn="b"/>
                      <a:r>
                        <a:rPr lang="en-US" sz="2000" u="none" strike="noStrike" dirty="0"/>
                        <a:t>1x</a:t>
                      </a:r>
                      <a:endParaRPr lang="en-US" sz="2000" b="1" i="0" u="none" strike="noStrike" dirty="0">
                        <a:latin typeface="+mj-lt"/>
                      </a:endParaRPr>
                    </a:p>
                  </a:txBody>
                  <a:tcPr marL="11520" marR="11520" marT="11521" marB="0" anchor="b"/>
                </a:tc>
                <a:tc>
                  <a:txBody>
                    <a:bodyPr/>
                    <a:lstStyle/>
                    <a:p>
                      <a:pPr algn="ctr" fontAlgn="b"/>
                      <a:r>
                        <a:rPr lang="en-US" sz="2000" u="none" strike="noStrike" dirty="0"/>
                        <a:t>0</a:t>
                      </a:r>
                      <a:endParaRPr lang="en-US" sz="2000" b="0" i="0" u="none" strike="noStrike" dirty="0">
                        <a:latin typeface="+mj-lt"/>
                      </a:endParaRPr>
                    </a:p>
                  </a:txBody>
                  <a:tcPr marL="11520" marR="11520" marT="11521" marB="0" anchor="b"/>
                </a:tc>
                <a:tc>
                  <a:txBody>
                    <a:bodyPr/>
                    <a:lstStyle/>
                    <a:p>
                      <a:pPr algn="ctr" fontAlgn="b"/>
                      <a:r>
                        <a:rPr lang="en-US" sz="2000" u="none" strike="noStrike"/>
                        <a:t>2</a:t>
                      </a:r>
                      <a:endParaRPr lang="en-US" sz="2000" b="0" i="0" u="none" strike="noStrike">
                        <a:latin typeface="+mj-lt"/>
                      </a:endParaRPr>
                    </a:p>
                  </a:txBody>
                  <a:tcPr marL="11520" marR="11520" marT="11521" marB="0" anchor="b"/>
                </a:tc>
                <a:tc>
                  <a:txBody>
                    <a:bodyPr/>
                    <a:lstStyle/>
                    <a:p>
                      <a:pPr algn="ctr" fontAlgn="b"/>
                      <a:r>
                        <a:rPr lang="en-US" sz="2000" u="none" strike="noStrike"/>
                        <a:t>1</a:t>
                      </a:r>
                      <a:endParaRPr lang="en-US" sz="2000" b="0" i="0" u="none" strike="noStrike">
                        <a:latin typeface="+mj-lt"/>
                      </a:endParaRPr>
                    </a:p>
                  </a:txBody>
                  <a:tcPr marL="11520" marR="11520" marT="11521" marB="0" anchor="b"/>
                </a:tc>
              </a:tr>
              <a:tr h="336589">
                <a:tc>
                  <a:txBody>
                    <a:bodyPr/>
                    <a:lstStyle/>
                    <a:p>
                      <a:pPr algn="l" fontAlgn="b"/>
                      <a:r>
                        <a:rPr lang="en-US" sz="2000" u="none" strike="noStrike" dirty="0"/>
                        <a:t>2x</a:t>
                      </a:r>
                      <a:endParaRPr lang="en-US" sz="2000" b="1" i="0" u="none" strike="noStrike" dirty="0">
                        <a:latin typeface="+mj-lt"/>
                      </a:endParaRPr>
                    </a:p>
                  </a:txBody>
                  <a:tcPr marL="11520" marR="11520" marT="11521" marB="0" anchor="b"/>
                </a:tc>
                <a:tc>
                  <a:txBody>
                    <a:bodyPr/>
                    <a:lstStyle/>
                    <a:p>
                      <a:pPr algn="ctr" fontAlgn="b"/>
                      <a:r>
                        <a:rPr lang="en-US" sz="2000" u="none" strike="noStrike" dirty="0"/>
                        <a:t>2</a:t>
                      </a:r>
                      <a:endParaRPr lang="en-US" sz="2000" b="0" i="0" u="none" strike="noStrike" dirty="0">
                        <a:latin typeface="+mj-lt"/>
                      </a:endParaRPr>
                    </a:p>
                  </a:txBody>
                  <a:tcPr marL="11520" marR="11520" marT="11521" marB="0" anchor="b"/>
                </a:tc>
                <a:tc>
                  <a:txBody>
                    <a:bodyPr/>
                    <a:lstStyle/>
                    <a:p>
                      <a:pPr algn="ctr" fontAlgn="b"/>
                      <a:r>
                        <a:rPr lang="en-US" sz="2000" u="none" strike="noStrike"/>
                        <a:t>4</a:t>
                      </a:r>
                      <a:endParaRPr lang="en-US" sz="2000" b="0" i="0" u="none" strike="noStrike">
                        <a:latin typeface="+mj-lt"/>
                      </a:endParaRPr>
                    </a:p>
                  </a:txBody>
                  <a:tcPr marL="11520" marR="11520" marT="11521" marB="0" anchor="b"/>
                </a:tc>
                <a:tc>
                  <a:txBody>
                    <a:bodyPr/>
                    <a:lstStyle/>
                    <a:p>
                      <a:pPr algn="ctr" fontAlgn="b"/>
                      <a:r>
                        <a:rPr lang="en-US" sz="2000" u="none" strike="noStrike" dirty="0"/>
                        <a:t>2</a:t>
                      </a:r>
                      <a:endParaRPr lang="en-US" sz="2000" b="0" i="0" u="none" strike="noStrike" dirty="0">
                        <a:latin typeface="+mj-lt"/>
                      </a:endParaRPr>
                    </a:p>
                  </a:txBody>
                  <a:tcPr marL="11520" marR="11520" marT="11521" marB="0" anchor="b"/>
                </a:tc>
              </a:tr>
              <a:tr h="336589">
                <a:tc>
                  <a:txBody>
                    <a:bodyPr/>
                    <a:lstStyle/>
                    <a:p>
                      <a:pPr algn="l" fontAlgn="b"/>
                      <a:r>
                        <a:rPr lang="en-US" sz="2000" u="none" strike="noStrike" dirty="0"/>
                        <a:t>3x</a:t>
                      </a:r>
                      <a:endParaRPr lang="en-US" sz="2000" b="1" i="0" u="none" strike="noStrike" dirty="0">
                        <a:latin typeface="+mj-lt"/>
                      </a:endParaRPr>
                    </a:p>
                  </a:txBody>
                  <a:tcPr marL="11520" marR="11520" marT="11521" marB="0" anchor="b"/>
                </a:tc>
                <a:tc>
                  <a:txBody>
                    <a:bodyPr/>
                    <a:lstStyle/>
                    <a:p>
                      <a:pPr algn="ctr" fontAlgn="b"/>
                      <a:r>
                        <a:rPr lang="en-US" sz="2000" u="none" strike="noStrike" dirty="0"/>
                        <a:t>7</a:t>
                      </a:r>
                      <a:endParaRPr lang="en-US" sz="2000" b="0" i="0" u="none" strike="noStrike" dirty="0">
                        <a:latin typeface="+mj-lt"/>
                      </a:endParaRPr>
                    </a:p>
                  </a:txBody>
                  <a:tcPr marL="11520" marR="11520" marT="11521" marB="0" anchor="b"/>
                </a:tc>
                <a:tc>
                  <a:txBody>
                    <a:bodyPr/>
                    <a:lstStyle/>
                    <a:p>
                      <a:pPr algn="ctr" fontAlgn="b"/>
                      <a:r>
                        <a:rPr lang="en-US" sz="2000" u="none" strike="noStrike" dirty="0"/>
                        <a:t>5</a:t>
                      </a:r>
                      <a:endParaRPr lang="en-US" sz="2000" b="0" i="0" u="none" strike="noStrike" dirty="0">
                        <a:latin typeface="+mj-lt"/>
                      </a:endParaRPr>
                    </a:p>
                  </a:txBody>
                  <a:tcPr marL="11520" marR="11520" marT="11521" marB="0" anchor="b"/>
                </a:tc>
                <a:tc>
                  <a:txBody>
                    <a:bodyPr/>
                    <a:lstStyle/>
                    <a:p>
                      <a:pPr algn="ctr" fontAlgn="b"/>
                      <a:r>
                        <a:rPr lang="en-US" sz="2000" u="none" strike="noStrike"/>
                        <a:t>6</a:t>
                      </a:r>
                      <a:endParaRPr lang="en-US" sz="2000" b="0" i="0" u="none" strike="noStrike">
                        <a:latin typeface="+mj-lt"/>
                      </a:endParaRPr>
                    </a:p>
                  </a:txBody>
                  <a:tcPr marL="11520" marR="11520" marT="11521" marB="0" anchor="b"/>
                </a:tc>
              </a:tr>
              <a:tr h="336589">
                <a:tc>
                  <a:txBody>
                    <a:bodyPr/>
                    <a:lstStyle/>
                    <a:p>
                      <a:pPr algn="l" fontAlgn="b"/>
                      <a:r>
                        <a:rPr lang="en-US" sz="2000" u="none" strike="noStrike" dirty="0"/>
                        <a:t>9x</a:t>
                      </a:r>
                      <a:endParaRPr lang="en-US" sz="2000" b="1" i="0" u="none" strike="noStrike" dirty="0">
                        <a:latin typeface="+mj-lt"/>
                      </a:endParaRPr>
                    </a:p>
                  </a:txBody>
                  <a:tcPr marL="11520" marR="11520" marT="11521" marB="0" anchor="b"/>
                </a:tc>
                <a:tc>
                  <a:txBody>
                    <a:bodyPr/>
                    <a:lstStyle/>
                    <a:p>
                      <a:pPr algn="ctr" fontAlgn="b"/>
                      <a:r>
                        <a:rPr lang="en-US" sz="2000" u="none" strike="noStrike" dirty="0"/>
                        <a:t>68</a:t>
                      </a:r>
                      <a:endParaRPr lang="en-US" sz="2000" b="0" i="0" u="none" strike="noStrike" dirty="0">
                        <a:latin typeface="+mj-lt"/>
                      </a:endParaRPr>
                    </a:p>
                  </a:txBody>
                  <a:tcPr marL="11520" marR="11520" marT="11521" marB="0" anchor="b"/>
                </a:tc>
                <a:tc>
                  <a:txBody>
                    <a:bodyPr/>
                    <a:lstStyle/>
                    <a:p>
                      <a:pPr algn="ctr" fontAlgn="b"/>
                      <a:r>
                        <a:rPr lang="en-US" sz="2000" u="none" strike="noStrike" dirty="0"/>
                        <a:t>51</a:t>
                      </a:r>
                      <a:endParaRPr lang="en-US" sz="2000" b="0" i="0" u="none" strike="noStrike" dirty="0">
                        <a:latin typeface="+mj-lt"/>
                      </a:endParaRPr>
                    </a:p>
                  </a:txBody>
                  <a:tcPr marL="11520" marR="11520" marT="11521" marB="0" anchor="b"/>
                </a:tc>
                <a:tc>
                  <a:txBody>
                    <a:bodyPr/>
                    <a:lstStyle/>
                    <a:p>
                      <a:pPr algn="ctr" fontAlgn="b"/>
                      <a:r>
                        <a:rPr lang="en-US" sz="2000" b="0" i="0" u="none" strike="noStrike" dirty="0" smtClean="0">
                          <a:solidFill>
                            <a:srgbClr val="FF0000"/>
                          </a:solidFill>
                          <a:latin typeface="+mn-lt"/>
                        </a:rPr>
                        <a:t>62</a:t>
                      </a:r>
                      <a:endParaRPr lang="en-US" sz="2000" b="0" i="0" u="none" strike="noStrike" dirty="0">
                        <a:solidFill>
                          <a:srgbClr val="FF0000"/>
                        </a:solidFill>
                        <a:latin typeface="+mj-lt"/>
                      </a:endParaRPr>
                    </a:p>
                  </a:txBody>
                  <a:tcPr marL="11520" marR="11520" marT="11521" marB="0" anchor="b"/>
                </a:tc>
              </a:tr>
              <a:tr h="336589">
                <a:tc>
                  <a:txBody>
                    <a:bodyPr/>
                    <a:lstStyle/>
                    <a:p>
                      <a:pPr algn="l" fontAlgn="b"/>
                      <a:r>
                        <a:rPr lang="en-US" sz="2000" u="none" strike="noStrike" dirty="0"/>
                        <a:t>18x</a:t>
                      </a:r>
                      <a:endParaRPr lang="en-US" sz="2000" b="1" i="0" u="none" strike="noStrike" dirty="0">
                        <a:latin typeface="+mj-lt"/>
                      </a:endParaRPr>
                    </a:p>
                  </a:txBody>
                  <a:tcPr marL="11520" marR="11520" marT="11521" marB="0" anchor="b"/>
                </a:tc>
                <a:tc>
                  <a:txBody>
                    <a:bodyPr/>
                    <a:lstStyle/>
                    <a:p>
                      <a:pPr algn="ctr" fontAlgn="b"/>
                      <a:r>
                        <a:rPr lang="en-US" sz="2000" u="none" strike="noStrike" dirty="0"/>
                        <a:t>180</a:t>
                      </a:r>
                      <a:endParaRPr lang="en-US" sz="2000" b="0" i="0" u="none" strike="noStrike" dirty="0">
                        <a:latin typeface="+mj-lt"/>
                      </a:endParaRPr>
                    </a:p>
                  </a:txBody>
                  <a:tcPr marL="11520" marR="11520" marT="11521" marB="0" anchor="b"/>
                </a:tc>
                <a:tc>
                  <a:txBody>
                    <a:bodyPr/>
                    <a:lstStyle/>
                    <a:p>
                      <a:pPr algn="ctr" fontAlgn="b"/>
                      <a:r>
                        <a:rPr lang="en-US" sz="2000" u="none" strike="noStrike" dirty="0"/>
                        <a:t>-</a:t>
                      </a:r>
                      <a:endParaRPr lang="en-US" sz="2000" b="0" i="0" u="none" strike="noStrike" dirty="0">
                        <a:latin typeface="+mj-lt"/>
                      </a:endParaRPr>
                    </a:p>
                  </a:txBody>
                  <a:tcPr marL="11520" marR="11520" marT="11521" marB="0" anchor="b"/>
                </a:tc>
                <a:tc>
                  <a:txBody>
                    <a:bodyPr/>
                    <a:lstStyle/>
                    <a:p>
                      <a:pPr algn="ctr" fontAlgn="b"/>
                      <a:r>
                        <a:rPr lang="en-US" sz="2000" u="none" strike="noStrike" dirty="0"/>
                        <a:t>-</a:t>
                      </a:r>
                      <a:endParaRPr lang="en-US" sz="2000" b="0" i="0" u="none" strike="noStrike" dirty="0">
                        <a:latin typeface="+mj-lt"/>
                      </a:endParaRPr>
                    </a:p>
                  </a:txBody>
                  <a:tcPr marL="11520" marR="11520" marT="11521" marB="0" anchor="b"/>
                </a:tc>
              </a:tr>
            </a:tbl>
          </a:graphicData>
        </a:graphic>
      </p:graphicFrame>
      <p:sp>
        <p:nvSpPr>
          <p:cNvPr id="9" name="Oval 8"/>
          <p:cNvSpPr/>
          <p:nvPr/>
        </p:nvSpPr>
        <p:spPr>
          <a:xfrm>
            <a:off x="5969000" y="3873501"/>
            <a:ext cx="512911" cy="393699"/>
          </a:xfrm>
          <a:prstGeom prst="ellipse">
            <a:avLst/>
          </a:prstGeom>
          <a:noFill/>
          <a:ln w="51308">
            <a:solidFill>
              <a:srgbClr val="FF0000"/>
            </a:solidFill>
          </a:ln>
          <a:effectLst>
            <a:outerShdw blurRad="38100" dist="29972" dir="54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lIns="82945" tIns="41473" rIns="82945" bIns="41473" rtlCol="0" anchor="ctr"/>
          <a:lstStyle/>
          <a:p>
            <a:pPr algn="ctr"/>
            <a:endParaRPr lang="en-US"/>
          </a:p>
        </p:txBody>
      </p:sp>
    </p:spTree>
    <p:extLst>
      <p:ext uri="{BB962C8B-B14F-4D97-AF65-F5344CB8AC3E}">
        <p14:creationId xmlns:p14="http://schemas.microsoft.com/office/powerpoint/2010/main" val="295763283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Height vs. Schizophrenia</a:t>
            </a:r>
            <a:endParaRPr lang="en-US" dirty="0"/>
          </a:p>
        </p:txBody>
      </p:sp>
      <p:sp>
        <p:nvSpPr>
          <p:cNvPr id="3" name="Content Placeholder 2"/>
          <p:cNvSpPr>
            <a:spLocks noGrp="1"/>
          </p:cNvSpPr>
          <p:nvPr>
            <p:ph idx="1"/>
          </p:nvPr>
        </p:nvSpPr>
        <p:spPr>
          <a:xfrm>
            <a:off x="457200" y="1667040"/>
            <a:ext cx="8686800" cy="4048273"/>
          </a:xfrm>
        </p:spPr>
        <p:txBody>
          <a:bodyPr>
            <a:normAutofit fontScale="92500"/>
          </a:bodyPr>
          <a:lstStyle/>
          <a:p>
            <a:r>
              <a:rPr lang="en-US" sz="2400" dirty="0" smtClean="0"/>
              <a:t>Similar high heritability</a:t>
            </a:r>
          </a:p>
          <a:p>
            <a:endParaRPr lang="en-US" sz="2400" dirty="0" smtClean="0"/>
          </a:p>
          <a:p>
            <a:r>
              <a:rPr lang="en-US" sz="2400" dirty="0" smtClean="0"/>
              <a:t>Results of GWAS for schizophrenia eerily similar to applying defining a 1% tail of stature as affected</a:t>
            </a:r>
          </a:p>
          <a:p>
            <a:endParaRPr lang="en-US" sz="2400" dirty="0"/>
          </a:p>
          <a:p>
            <a:r>
              <a:rPr lang="en-US" sz="2400" dirty="0" smtClean="0"/>
              <a:t>Consider also:</a:t>
            </a:r>
          </a:p>
          <a:p>
            <a:pPr lvl="1"/>
            <a:r>
              <a:rPr lang="en-US" sz="2400" dirty="0" smtClean="0"/>
              <a:t>200 </a:t>
            </a:r>
            <a:r>
              <a:rPr lang="en-US" sz="2400" dirty="0" err="1" smtClean="0"/>
              <a:t>Mendelian</a:t>
            </a:r>
            <a:r>
              <a:rPr lang="en-US" sz="2400" dirty="0" smtClean="0"/>
              <a:t> disorders have significant impact on stature</a:t>
            </a:r>
          </a:p>
          <a:p>
            <a:pPr lvl="1"/>
            <a:r>
              <a:rPr lang="en-US" sz="2400" dirty="0" smtClean="0"/>
              <a:t>22q11 deletion has a significant short stature - a 1 </a:t>
            </a:r>
            <a:r>
              <a:rPr lang="en-US" sz="2400" dirty="0" err="1" smtClean="0"/>
              <a:t>s.d.</a:t>
            </a:r>
            <a:r>
              <a:rPr lang="en-US" sz="2400" dirty="0" smtClean="0"/>
              <a:t> effect on height corresponds to ~10x increase in ‘shortness’ defined by 1% tail</a:t>
            </a:r>
            <a:endParaRPr lang="en-US" sz="2400" dirty="0"/>
          </a:p>
        </p:txBody>
      </p:sp>
      <p:pic>
        <p:nvPicPr>
          <p:cNvPr id="4" name="Picture 3"/>
          <p:cNvPicPr>
            <a:picLocks noChangeAspect="1"/>
          </p:cNvPicPr>
          <p:nvPr/>
        </p:nvPicPr>
        <p:blipFill>
          <a:blip r:embed="rId2"/>
          <a:stretch>
            <a:fillRect/>
          </a:stretch>
        </p:blipFill>
        <p:spPr>
          <a:xfrm>
            <a:off x="4117474" y="5648473"/>
            <a:ext cx="5026526" cy="1209527"/>
          </a:xfrm>
          <a:prstGeom prst="rect">
            <a:avLst/>
          </a:prstGeom>
        </p:spPr>
      </p:pic>
      <p:pic>
        <p:nvPicPr>
          <p:cNvPr id="5" name="Picture 3"/>
          <p:cNvPicPr>
            <a:picLocks noChangeAspect="1" noChangeArrowheads="1"/>
          </p:cNvPicPr>
          <p:nvPr/>
        </p:nvPicPr>
        <p:blipFill>
          <a:blip r:embed="rId3" cstate="print"/>
          <a:srcRect/>
          <a:stretch>
            <a:fillRect/>
          </a:stretch>
        </p:blipFill>
        <p:spPr bwMode="auto">
          <a:xfrm>
            <a:off x="4625474" y="1243854"/>
            <a:ext cx="4518526" cy="1337413"/>
          </a:xfrm>
          <a:prstGeom prst="rect">
            <a:avLst/>
          </a:prstGeom>
          <a:noFill/>
          <a:ln w="9525">
            <a:noFill/>
            <a:miter lim="800000"/>
            <a:headEnd/>
            <a:tailEnd/>
          </a:ln>
        </p:spPr>
      </p:pic>
    </p:spTree>
    <p:extLst>
      <p:ext uri="{BB962C8B-B14F-4D97-AF65-F5344CB8AC3E}">
        <p14:creationId xmlns:p14="http://schemas.microsoft.com/office/powerpoint/2010/main" val="740495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8"/>
          <p:cNvSpPr>
            <a:spLocks noGrp="1"/>
          </p:cNvSpPr>
          <p:nvPr>
            <p:ph type="title"/>
          </p:nvPr>
        </p:nvSpPr>
        <p:spPr>
          <a:xfrm>
            <a:off x="0" y="19603"/>
            <a:ext cx="9144000" cy="1237619"/>
          </a:xfrm>
        </p:spPr>
        <p:txBody>
          <a:bodyPr>
            <a:normAutofit fontScale="90000"/>
          </a:bodyPr>
          <a:lstStyle/>
          <a:p>
            <a:r>
              <a:rPr lang="en-US" sz="3200" dirty="0" smtClean="0">
                <a:ea typeface="ＭＳ Ｐゴシック" charset="-128"/>
                <a:cs typeface="ＭＳ Ｐゴシック" charset="-128"/>
              </a:rPr>
              <a:t>Will this work for childhood neuropsychiatric traits?</a:t>
            </a:r>
            <a:br>
              <a:rPr lang="en-US" sz="3200" dirty="0" smtClean="0">
                <a:ea typeface="ＭＳ Ｐゴシック" charset="-128"/>
                <a:cs typeface="ＭＳ Ｐゴシック" charset="-128"/>
              </a:rPr>
            </a:br>
            <a:r>
              <a:rPr lang="en-US" sz="3200" dirty="0" smtClean="0">
                <a:ea typeface="ＭＳ Ｐゴシック" charset="-128"/>
                <a:cs typeface="ＭＳ Ｐゴシック" charset="-128"/>
              </a:rPr>
              <a:t>We will see…</a:t>
            </a:r>
          </a:p>
        </p:txBody>
      </p:sp>
      <p:graphicFrame>
        <p:nvGraphicFramePr>
          <p:cNvPr id="5" name="Table 4"/>
          <p:cNvGraphicFramePr>
            <a:graphicFrameLocks noGrp="1"/>
          </p:cNvGraphicFramePr>
          <p:nvPr>
            <p:extLst>
              <p:ext uri="{D42A27DB-BD31-4B8C-83A1-F6EECF244321}">
                <p14:modId xmlns:p14="http://schemas.microsoft.com/office/powerpoint/2010/main" val="2835140287"/>
              </p:ext>
            </p:extLst>
          </p:nvPr>
        </p:nvGraphicFramePr>
        <p:xfrm>
          <a:off x="207005" y="1417638"/>
          <a:ext cx="5380995" cy="2456031"/>
        </p:xfrm>
        <a:graphic>
          <a:graphicData uri="http://schemas.openxmlformats.org/drawingml/2006/table">
            <a:tbl>
              <a:tblPr firstRow="1" firstCol="1">
                <a:tableStyleId>{35758FB7-9AC5-4552-8A53-C91805E547FA}</a:tableStyleId>
              </a:tblPr>
              <a:tblGrid>
                <a:gridCol w="647712"/>
                <a:gridCol w="1567991"/>
                <a:gridCol w="1456034"/>
                <a:gridCol w="1709258"/>
              </a:tblGrid>
              <a:tr h="421469">
                <a:tc>
                  <a:txBody>
                    <a:bodyPr/>
                    <a:lstStyle/>
                    <a:p>
                      <a:pPr algn="l" fontAlgn="b"/>
                      <a:endParaRPr lang="en-US" sz="1600" b="0" i="0" u="none" strike="noStrike" dirty="0">
                        <a:solidFill>
                          <a:schemeClr val="bg1"/>
                        </a:solidFill>
                        <a:latin typeface="+mj-lt"/>
                      </a:endParaRPr>
                    </a:p>
                  </a:txBody>
                  <a:tcPr marL="11520" marR="11520" marT="11521" marB="0" anchor="ctr"/>
                </a:tc>
                <a:tc>
                  <a:txBody>
                    <a:bodyPr/>
                    <a:lstStyle/>
                    <a:p>
                      <a:pPr algn="ctr" fontAlgn="b"/>
                      <a:r>
                        <a:rPr lang="en-US" sz="2000" u="none" strike="noStrike" dirty="0" smtClean="0"/>
                        <a:t>Adult height</a:t>
                      </a:r>
                      <a:endParaRPr lang="en-US" sz="2000" b="1" i="0" u="none" strike="noStrike" dirty="0">
                        <a:solidFill>
                          <a:schemeClr val="bg1"/>
                        </a:solidFill>
                        <a:latin typeface="+mj-lt"/>
                      </a:endParaRPr>
                    </a:p>
                  </a:txBody>
                  <a:tcPr marL="11520" marR="11520" marT="11521" marB="0" anchor="ctr"/>
                </a:tc>
                <a:tc>
                  <a:txBody>
                    <a:bodyPr/>
                    <a:lstStyle/>
                    <a:p>
                      <a:pPr algn="ctr" fontAlgn="b"/>
                      <a:r>
                        <a:rPr lang="en-US" sz="2000" u="none" strike="noStrike" dirty="0" err="1"/>
                        <a:t>Crohn’s</a:t>
                      </a:r>
                      <a:endParaRPr lang="en-US" sz="2000" b="1" i="0" u="none" strike="noStrike" dirty="0">
                        <a:solidFill>
                          <a:schemeClr val="bg1"/>
                        </a:solidFill>
                        <a:latin typeface="+mj-lt"/>
                      </a:endParaRPr>
                    </a:p>
                  </a:txBody>
                  <a:tcPr marL="11520" marR="11520" marT="11521" marB="0" anchor="ctr"/>
                </a:tc>
                <a:tc>
                  <a:txBody>
                    <a:bodyPr/>
                    <a:lstStyle/>
                    <a:p>
                      <a:pPr algn="ctr" fontAlgn="b"/>
                      <a:r>
                        <a:rPr lang="en-US" sz="2000" u="none" strike="noStrike" dirty="0" smtClean="0"/>
                        <a:t>Schizophrenia</a:t>
                      </a:r>
                      <a:endParaRPr lang="en-US" sz="2000" b="1" i="0" u="none" strike="noStrike" dirty="0">
                        <a:solidFill>
                          <a:schemeClr val="bg1"/>
                        </a:solidFill>
                        <a:latin typeface="+mj-lt"/>
                      </a:endParaRPr>
                    </a:p>
                  </a:txBody>
                  <a:tcPr marL="11520" marR="11520" marT="11521" marB="0" anchor="ctr"/>
                </a:tc>
              </a:tr>
              <a:tr h="371885">
                <a:tc>
                  <a:txBody>
                    <a:bodyPr/>
                    <a:lstStyle/>
                    <a:p>
                      <a:pPr algn="l" fontAlgn="b"/>
                      <a:endParaRPr lang="en-US" sz="1500" b="0"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a:t>
                      </a:r>
                      <a:r>
                        <a:rPr lang="en-US" sz="1600" u="none" strike="noStrike" dirty="0" smtClean="0"/>
                        <a:t> 5000/5000)</a:t>
                      </a:r>
                      <a:endParaRPr lang="en-US" sz="1600" b="1"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 1000/1000)</a:t>
                      </a:r>
                      <a:endParaRPr lang="en-US" sz="1600" b="1" i="0" u="none" strike="noStrike" dirty="0">
                        <a:solidFill>
                          <a:schemeClr val="bg1"/>
                        </a:solidFill>
                        <a:latin typeface="+mj-lt"/>
                      </a:endParaRPr>
                    </a:p>
                  </a:txBody>
                  <a:tcPr marL="11520" marR="11520" marT="11521" marB="0" anchor="ctr"/>
                </a:tc>
                <a:tc>
                  <a:txBody>
                    <a:bodyPr/>
                    <a:lstStyle/>
                    <a:p>
                      <a:pPr algn="ctr" fontAlgn="b"/>
                      <a:r>
                        <a:rPr lang="en-US" sz="1600" u="none" strike="noStrike" dirty="0"/>
                        <a:t>(per 3000/3000?)</a:t>
                      </a:r>
                      <a:endParaRPr lang="en-US" sz="1600" b="1" i="0" u="none" strike="noStrike" dirty="0">
                        <a:solidFill>
                          <a:schemeClr val="bg1"/>
                        </a:solidFill>
                        <a:latin typeface="+mj-lt"/>
                      </a:endParaRPr>
                    </a:p>
                  </a:txBody>
                  <a:tcPr marL="11520" marR="11520" marT="11521" marB="0" anchor="ctr"/>
                </a:tc>
              </a:tr>
              <a:tr h="308859">
                <a:tc>
                  <a:txBody>
                    <a:bodyPr/>
                    <a:lstStyle/>
                    <a:p>
                      <a:pPr algn="l" fontAlgn="b"/>
                      <a:r>
                        <a:rPr lang="en-US" sz="2000" u="none" strike="noStrike" dirty="0"/>
                        <a:t>1x</a:t>
                      </a:r>
                      <a:endParaRPr lang="en-US" sz="2000" b="1" i="0" u="none" strike="noStrike" dirty="0">
                        <a:latin typeface="+mj-lt"/>
                      </a:endParaRPr>
                    </a:p>
                  </a:txBody>
                  <a:tcPr marL="11520" marR="11520" marT="11521" marB="0" anchor="b"/>
                </a:tc>
                <a:tc>
                  <a:txBody>
                    <a:bodyPr/>
                    <a:lstStyle/>
                    <a:p>
                      <a:pPr algn="ctr" fontAlgn="b"/>
                      <a:r>
                        <a:rPr lang="en-US" sz="2000" u="none" strike="noStrike" dirty="0"/>
                        <a:t>0</a:t>
                      </a:r>
                      <a:endParaRPr lang="en-US" sz="2000" b="0" i="0" u="none" strike="noStrike" dirty="0">
                        <a:latin typeface="+mj-lt"/>
                      </a:endParaRPr>
                    </a:p>
                  </a:txBody>
                  <a:tcPr marL="11520" marR="11520" marT="11521" marB="0" anchor="b"/>
                </a:tc>
                <a:tc>
                  <a:txBody>
                    <a:bodyPr/>
                    <a:lstStyle/>
                    <a:p>
                      <a:pPr algn="ctr" fontAlgn="b"/>
                      <a:r>
                        <a:rPr lang="en-US" sz="2000" u="none" strike="noStrike"/>
                        <a:t>2</a:t>
                      </a:r>
                      <a:endParaRPr lang="en-US" sz="2000" b="0" i="0" u="none" strike="noStrike">
                        <a:latin typeface="+mj-lt"/>
                      </a:endParaRPr>
                    </a:p>
                  </a:txBody>
                  <a:tcPr marL="11520" marR="11520" marT="11521" marB="0" anchor="b"/>
                </a:tc>
                <a:tc>
                  <a:txBody>
                    <a:bodyPr/>
                    <a:lstStyle/>
                    <a:p>
                      <a:pPr algn="ctr" fontAlgn="b"/>
                      <a:r>
                        <a:rPr lang="en-US" sz="2000" u="none" strike="noStrike"/>
                        <a:t>1</a:t>
                      </a:r>
                      <a:endParaRPr lang="en-US" sz="2000" b="0" i="0" u="none" strike="noStrike">
                        <a:latin typeface="+mj-lt"/>
                      </a:endParaRPr>
                    </a:p>
                  </a:txBody>
                  <a:tcPr marL="11520" marR="11520" marT="11521" marB="0" anchor="b"/>
                </a:tc>
              </a:tr>
              <a:tr h="336589">
                <a:tc>
                  <a:txBody>
                    <a:bodyPr/>
                    <a:lstStyle/>
                    <a:p>
                      <a:pPr algn="l" fontAlgn="b"/>
                      <a:r>
                        <a:rPr lang="en-US" sz="2000" u="none" strike="noStrike" dirty="0"/>
                        <a:t>2x</a:t>
                      </a:r>
                      <a:endParaRPr lang="en-US" sz="2000" b="1" i="0" u="none" strike="noStrike" dirty="0">
                        <a:latin typeface="+mj-lt"/>
                      </a:endParaRPr>
                    </a:p>
                  </a:txBody>
                  <a:tcPr marL="11520" marR="11520" marT="11521" marB="0" anchor="b"/>
                </a:tc>
                <a:tc>
                  <a:txBody>
                    <a:bodyPr/>
                    <a:lstStyle/>
                    <a:p>
                      <a:pPr algn="ctr" fontAlgn="b"/>
                      <a:r>
                        <a:rPr lang="en-US" sz="2000" u="none" strike="noStrike" dirty="0"/>
                        <a:t>2</a:t>
                      </a:r>
                      <a:endParaRPr lang="en-US" sz="2000" b="0" i="0" u="none" strike="noStrike" dirty="0">
                        <a:latin typeface="+mj-lt"/>
                      </a:endParaRPr>
                    </a:p>
                  </a:txBody>
                  <a:tcPr marL="11520" marR="11520" marT="11521" marB="0" anchor="b"/>
                </a:tc>
                <a:tc>
                  <a:txBody>
                    <a:bodyPr/>
                    <a:lstStyle/>
                    <a:p>
                      <a:pPr algn="ctr" fontAlgn="b"/>
                      <a:r>
                        <a:rPr lang="en-US" sz="2000" u="none" strike="noStrike"/>
                        <a:t>4</a:t>
                      </a:r>
                      <a:endParaRPr lang="en-US" sz="2000" b="0" i="0" u="none" strike="noStrike">
                        <a:latin typeface="+mj-lt"/>
                      </a:endParaRPr>
                    </a:p>
                  </a:txBody>
                  <a:tcPr marL="11520" marR="11520" marT="11521" marB="0" anchor="b"/>
                </a:tc>
                <a:tc>
                  <a:txBody>
                    <a:bodyPr/>
                    <a:lstStyle/>
                    <a:p>
                      <a:pPr algn="ctr" fontAlgn="b"/>
                      <a:r>
                        <a:rPr lang="en-US" sz="2000" u="none" strike="noStrike" dirty="0"/>
                        <a:t>2</a:t>
                      </a:r>
                      <a:endParaRPr lang="en-US" sz="2000" b="0" i="0" u="none" strike="noStrike" dirty="0">
                        <a:latin typeface="+mj-lt"/>
                      </a:endParaRPr>
                    </a:p>
                  </a:txBody>
                  <a:tcPr marL="11520" marR="11520" marT="11521" marB="0" anchor="b"/>
                </a:tc>
              </a:tr>
              <a:tr h="336589">
                <a:tc>
                  <a:txBody>
                    <a:bodyPr/>
                    <a:lstStyle/>
                    <a:p>
                      <a:pPr algn="l" fontAlgn="b"/>
                      <a:r>
                        <a:rPr lang="en-US" sz="2000" u="none" strike="noStrike" dirty="0"/>
                        <a:t>3x</a:t>
                      </a:r>
                      <a:endParaRPr lang="en-US" sz="2000" b="1" i="0" u="none" strike="noStrike" dirty="0">
                        <a:latin typeface="+mj-lt"/>
                      </a:endParaRPr>
                    </a:p>
                  </a:txBody>
                  <a:tcPr marL="11520" marR="11520" marT="11521" marB="0" anchor="b"/>
                </a:tc>
                <a:tc>
                  <a:txBody>
                    <a:bodyPr/>
                    <a:lstStyle/>
                    <a:p>
                      <a:pPr algn="ctr" fontAlgn="b"/>
                      <a:r>
                        <a:rPr lang="en-US" sz="2000" u="none" strike="noStrike" dirty="0"/>
                        <a:t>7</a:t>
                      </a:r>
                      <a:endParaRPr lang="en-US" sz="2000" b="0" i="0" u="none" strike="noStrike" dirty="0">
                        <a:latin typeface="+mj-lt"/>
                      </a:endParaRPr>
                    </a:p>
                  </a:txBody>
                  <a:tcPr marL="11520" marR="11520" marT="11521" marB="0" anchor="b"/>
                </a:tc>
                <a:tc>
                  <a:txBody>
                    <a:bodyPr/>
                    <a:lstStyle/>
                    <a:p>
                      <a:pPr algn="ctr" fontAlgn="b"/>
                      <a:r>
                        <a:rPr lang="en-US" sz="2000" u="none" strike="noStrike" dirty="0"/>
                        <a:t>5</a:t>
                      </a:r>
                      <a:endParaRPr lang="en-US" sz="2000" b="0" i="0" u="none" strike="noStrike" dirty="0">
                        <a:latin typeface="+mj-lt"/>
                      </a:endParaRPr>
                    </a:p>
                  </a:txBody>
                  <a:tcPr marL="11520" marR="11520" marT="11521" marB="0" anchor="b"/>
                </a:tc>
                <a:tc>
                  <a:txBody>
                    <a:bodyPr/>
                    <a:lstStyle/>
                    <a:p>
                      <a:pPr algn="ctr" fontAlgn="b"/>
                      <a:r>
                        <a:rPr lang="en-US" sz="2000" u="none" strike="noStrike"/>
                        <a:t>6</a:t>
                      </a:r>
                      <a:endParaRPr lang="en-US" sz="2000" b="0" i="0" u="none" strike="noStrike">
                        <a:latin typeface="+mj-lt"/>
                      </a:endParaRPr>
                    </a:p>
                  </a:txBody>
                  <a:tcPr marL="11520" marR="11520" marT="11521" marB="0" anchor="b"/>
                </a:tc>
              </a:tr>
              <a:tr h="336589">
                <a:tc>
                  <a:txBody>
                    <a:bodyPr/>
                    <a:lstStyle/>
                    <a:p>
                      <a:pPr algn="l" fontAlgn="b"/>
                      <a:r>
                        <a:rPr lang="en-US" sz="2000" u="none" strike="noStrike" dirty="0"/>
                        <a:t>9x</a:t>
                      </a:r>
                      <a:endParaRPr lang="en-US" sz="2000" b="1" i="0" u="none" strike="noStrike" dirty="0">
                        <a:latin typeface="+mj-lt"/>
                      </a:endParaRPr>
                    </a:p>
                  </a:txBody>
                  <a:tcPr marL="11520" marR="11520" marT="11521" marB="0" anchor="b"/>
                </a:tc>
                <a:tc>
                  <a:txBody>
                    <a:bodyPr/>
                    <a:lstStyle/>
                    <a:p>
                      <a:pPr algn="ctr" fontAlgn="b"/>
                      <a:r>
                        <a:rPr lang="en-US" sz="2000" u="none" strike="noStrike" dirty="0"/>
                        <a:t>68</a:t>
                      </a:r>
                      <a:endParaRPr lang="en-US" sz="2000" b="0" i="0" u="none" strike="noStrike" dirty="0">
                        <a:latin typeface="+mj-lt"/>
                      </a:endParaRPr>
                    </a:p>
                  </a:txBody>
                  <a:tcPr marL="11520" marR="11520" marT="11521" marB="0" anchor="b"/>
                </a:tc>
                <a:tc>
                  <a:txBody>
                    <a:bodyPr/>
                    <a:lstStyle/>
                    <a:p>
                      <a:pPr algn="ctr" fontAlgn="b"/>
                      <a:r>
                        <a:rPr lang="en-US" sz="2000" u="none" strike="noStrike" dirty="0"/>
                        <a:t>51</a:t>
                      </a:r>
                      <a:endParaRPr lang="en-US" sz="2000" b="0" i="0" u="none" strike="noStrike" dirty="0">
                        <a:latin typeface="+mj-lt"/>
                      </a:endParaRPr>
                    </a:p>
                  </a:txBody>
                  <a:tcPr marL="11520" marR="11520" marT="11521" marB="0" anchor="b"/>
                </a:tc>
                <a:tc>
                  <a:txBody>
                    <a:bodyPr/>
                    <a:lstStyle/>
                    <a:p>
                      <a:pPr algn="ctr" fontAlgn="b"/>
                      <a:r>
                        <a:rPr lang="en-US" sz="2000" b="0" i="0" u="none" strike="noStrike" dirty="0" smtClean="0">
                          <a:solidFill>
                            <a:srgbClr val="FF0000"/>
                          </a:solidFill>
                          <a:latin typeface="+mn-lt"/>
                        </a:rPr>
                        <a:t>62</a:t>
                      </a:r>
                      <a:endParaRPr lang="en-US" sz="2000" b="0" i="0" u="none" strike="noStrike" dirty="0">
                        <a:solidFill>
                          <a:srgbClr val="FF0000"/>
                        </a:solidFill>
                        <a:latin typeface="+mj-lt"/>
                      </a:endParaRPr>
                    </a:p>
                  </a:txBody>
                  <a:tcPr marL="11520" marR="11520" marT="11521" marB="0" anchor="b"/>
                </a:tc>
              </a:tr>
              <a:tr h="336589">
                <a:tc>
                  <a:txBody>
                    <a:bodyPr/>
                    <a:lstStyle/>
                    <a:p>
                      <a:pPr algn="l" fontAlgn="b"/>
                      <a:r>
                        <a:rPr lang="en-US" sz="2000" u="none" strike="noStrike" dirty="0"/>
                        <a:t>18x</a:t>
                      </a:r>
                      <a:endParaRPr lang="en-US" sz="2000" b="1" i="0" u="none" strike="noStrike" dirty="0">
                        <a:latin typeface="+mj-lt"/>
                      </a:endParaRPr>
                    </a:p>
                  </a:txBody>
                  <a:tcPr marL="11520" marR="11520" marT="11521" marB="0" anchor="b"/>
                </a:tc>
                <a:tc>
                  <a:txBody>
                    <a:bodyPr/>
                    <a:lstStyle/>
                    <a:p>
                      <a:pPr algn="ctr" fontAlgn="b"/>
                      <a:r>
                        <a:rPr lang="en-US" sz="2000" u="none" strike="noStrike" dirty="0"/>
                        <a:t>180</a:t>
                      </a:r>
                      <a:endParaRPr lang="en-US" sz="2000" b="0" i="0" u="none" strike="noStrike" dirty="0">
                        <a:latin typeface="+mj-lt"/>
                      </a:endParaRPr>
                    </a:p>
                  </a:txBody>
                  <a:tcPr marL="11520" marR="11520" marT="11521" marB="0" anchor="b"/>
                </a:tc>
                <a:tc>
                  <a:txBody>
                    <a:bodyPr/>
                    <a:lstStyle/>
                    <a:p>
                      <a:pPr algn="ctr" fontAlgn="b"/>
                      <a:r>
                        <a:rPr lang="en-US" sz="2000" u="none" strike="noStrike" dirty="0"/>
                        <a:t>-</a:t>
                      </a:r>
                      <a:endParaRPr lang="en-US" sz="2000" b="0" i="0" u="none" strike="noStrike" dirty="0">
                        <a:latin typeface="+mj-lt"/>
                      </a:endParaRPr>
                    </a:p>
                  </a:txBody>
                  <a:tcPr marL="11520" marR="11520" marT="11521" marB="0" anchor="b"/>
                </a:tc>
                <a:tc>
                  <a:txBody>
                    <a:bodyPr/>
                    <a:lstStyle/>
                    <a:p>
                      <a:pPr algn="ctr" fontAlgn="b"/>
                      <a:r>
                        <a:rPr lang="en-US" sz="2000" u="none" strike="noStrike" dirty="0"/>
                        <a:t>-</a:t>
                      </a:r>
                      <a:endParaRPr lang="en-US" sz="2000" b="0" i="0" u="none" strike="noStrike" dirty="0">
                        <a:latin typeface="+mj-lt"/>
                      </a:endParaRPr>
                    </a:p>
                  </a:txBody>
                  <a:tcPr marL="11520" marR="11520" marT="11521" marB="0" anchor="b"/>
                </a:tc>
              </a:tr>
            </a:tbl>
          </a:graphicData>
        </a:graphic>
      </p:graphicFrame>
      <p:cxnSp>
        <p:nvCxnSpPr>
          <p:cNvPr id="3" name="Straight Arrow Connector 2"/>
          <p:cNvCxnSpPr/>
          <p:nvPr/>
        </p:nvCxnSpPr>
        <p:spPr>
          <a:xfrm flipH="1">
            <a:off x="5561253" y="2673683"/>
            <a:ext cx="534736"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229684" y="2473163"/>
            <a:ext cx="1518364" cy="369332"/>
          </a:xfrm>
          <a:prstGeom prst="rect">
            <a:avLst/>
          </a:prstGeom>
          <a:noFill/>
        </p:spPr>
        <p:txBody>
          <a:bodyPr wrap="none" rtlCol="0">
            <a:spAutoFit/>
          </a:bodyPr>
          <a:lstStyle/>
          <a:p>
            <a:r>
              <a:rPr lang="en-US" dirty="0" smtClean="0"/>
              <a:t>Autism, ADHD</a:t>
            </a:r>
            <a:endParaRPr lang="en-US" dirty="0"/>
          </a:p>
        </p:txBody>
      </p:sp>
      <p:pic>
        <p:nvPicPr>
          <p:cNvPr id="7" name="Picture 6"/>
          <p:cNvPicPr>
            <a:picLocks noChangeAspect="1"/>
          </p:cNvPicPr>
          <p:nvPr/>
        </p:nvPicPr>
        <p:blipFill>
          <a:blip r:embed="rId3"/>
          <a:stretch>
            <a:fillRect/>
          </a:stretch>
        </p:blipFill>
        <p:spPr>
          <a:xfrm>
            <a:off x="0" y="4136189"/>
            <a:ext cx="4789118" cy="2628231"/>
          </a:xfrm>
          <a:prstGeom prst="rect">
            <a:avLst/>
          </a:prstGeom>
        </p:spPr>
      </p:pic>
      <p:pic>
        <p:nvPicPr>
          <p:cNvPr id="6" name="Picture 5"/>
          <p:cNvPicPr>
            <a:picLocks noChangeAspect="1"/>
          </p:cNvPicPr>
          <p:nvPr/>
        </p:nvPicPr>
        <p:blipFill>
          <a:blip r:embed="rId4"/>
          <a:stretch>
            <a:fillRect/>
          </a:stretch>
        </p:blipFill>
        <p:spPr>
          <a:xfrm>
            <a:off x="3722894" y="5593348"/>
            <a:ext cx="5608258" cy="973656"/>
          </a:xfrm>
          <a:prstGeom prst="rect">
            <a:avLst/>
          </a:prstGeom>
        </p:spPr>
      </p:pic>
    </p:spTree>
    <p:extLst>
      <p:ext uri="{BB962C8B-B14F-4D97-AF65-F5344CB8AC3E}">
        <p14:creationId xmlns:p14="http://schemas.microsoft.com/office/powerpoint/2010/main" val="113054230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other side of the coin</a:t>
            </a:r>
            <a:endParaRPr lang="en-US" dirty="0"/>
          </a:p>
        </p:txBody>
      </p:sp>
      <p:sp>
        <p:nvSpPr>
          <p:cNvPr id="3" name="Subtitle 2"/>
          <p:cNvSpPr>
            <a:spLocks noGrp="1"/>
          </p:cNvSpPr>
          <p:nvPr>
            <p:ph type="subTitle" idx="1"/>
          </p:nvPr>
        </p:nvSpPr>
        <p:spPr/>
        <p:txBody>
          <a:bodyPr/>
          <a:lstStyle/>
          <a:p>
            <a:r>
              <a:rPr lang="en-US" dirty="0" smtClean="0"/>
              <a:t>Next-generation sequencing</a:t>
            </a:r>
          </a:p>
          <a:p>
            <a:r>
              <a:rPr lang="en-US" dirty="0" smtClean="0"/>
              <a:t>And</a:t>
            </a:r>
          </a:p>
          <a:p>
            <a:r>
              <a:rPr lang="en-US" dirty="0" smtClean="0"/>
              <a:t>Neuropsychiatric disease</a:t>
            </a:r>
            <a:endParaRPr lang="en-US" dirty="0"/>
          </a:p>
        </p:txBody>
      </p:sp>
    </p:spTree>
    <p:extLst>
      <p:ext uri="{BB962C8B-B14F-4D97-AF65-F5344CB8AC3E}">
        <p14:creationId xmlns:p14="http://schemas.microsoft.com/office/powerpoint/2010/main" val="1688450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2">
            <a:extLst>
              <a:ext uri="{28A0092B-C50C-407E-A947-70E740481C1C}">
                <a14:useLocalDpi xmlns:a14="http://schemas.microsoft.com/office/drawing/2010/main" val="0"/>
              </a:ext>
            </a:extLst>
          </a:blip>
          <a:srcRect l="6033" t="8617" r="36742" b="33160"/>
          <a:stretch>
            <a:fillRect/>
          </a:stretch>
        </p:blipFill>
        <p:spPr bwMode="auto">
          <a:xfrm>
            <a:off x="3733800" y="2214563"/>
            <a:ext cx="5486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810000" y="4114800"/>
            <a:ext cx="54864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93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18923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1143000"/>
          </a:xfrm>
        </p:spPr>
        <p:txBody>
          <a:bodyPr/>
          <a:lstStyle/>
          <a:p>
            <a:pPr eaLnBrk="1" hangingPunct="1">
              <a:defRPr/>
            </a:pPr>
            <a:r>
              <a:rPr lang="en-US" dirty="0" smtClean="0">
                <a:cs typeface="+mj-cs"/>
              </a:rPr>
              <a:t>What’s in</a:t>
            </a:r>
            <a:r>
              <a:rPr lang="en-US" dirty="0" smtClean="0"/>
              <a:t> an</a:t>
            </a:r>
            <a:r>
              <a:rPr lang="en-US" dirty="0" smtClean="0">
                <a:cs typeface="+mj-cs"/>
              </a:rPr>
              <a:t> </a:t>
            </a:r>
            <a:r>
              <a:rPr lang="en-US" dirty="0" err="1" smtClean="0">
                <a:cs typeface="+mj-cs"/>
              </a:rPr>
              <a:t>exome</a:t>
            </a:r>
            <a:r>
              <a:rPr lang="en-US" dirty="0" smtClean="0">
                <a:cs typeface="+mj-cs"/>
              </a:rPr>
              <a:t>?</a:t>
            </a:r>
            <a:endParaRPr lang="en-US" dirty="0">
              <a:cs typeface="+mj-cs"/>
            </a:endParaRPr>
          </a:p>
        </p:txBody>
      </p:sp>
      <p:sp>
        <p:nvSpPr>
          <p:cNvPr id="3" name="Content Placeholder 2"/>
          <p:cNvSpPr>
            <a:spLocks noGrp="1"/>
          </p:cNvSpPr>
          <p:nvPr>
            <p:ph idx="1"/>
          </p:nvPr>
        </p:nvSpPr>
        <p:spPr>
          <a:xfrm>
            <a:off x="609600" y="1217856"/>
            <a:ext cx="6172200" cy="5065301"/>
          </a:xfrm>
        </p:spPr>
        <p:txBody>
          <a:bodyPr>
            <a:normAutofit fontScale="85000" lnSpcReduction="10000"/>
          </a:bodyPr>
          <a:lstStyle/>
          <a:p>
            <a:pPr eaLnBrk="1" hangingPunct="1">
              <a:defRPr/>
            </a:pPr>
            <a:r>
              <a:rPr lang="en-US" sz="2000" dirty="0" smtClean="0">
                <a:solidFill>
                  <a:schemeClr val="tx1"/>
                </a:solidFill>
                <a:cs typeface="+mn-cs"/>
              </a:rPr>
              <a:t>~20,000 DNA variants in/near protein coding DNA</a:t>
            </a:r>
          </a:p>
          <a:p>
            <a:pPr eaLnBrk="1" hangingPunct="1">
              <a:defRPr/>
            </a:pPr>
            <a:r>
              <a:rPr lang="en-US" sz="2000" dirty="0" smtClean="0">
                <a:solidFill>
                  <a:schemeClr val="tx1"/>
                </a:solidFill>
                <a:cs typeface="+mn-cs"/>
              </a:rPr>
              <a:t>~200 rare missense variants</a:t>
            </a:r>
          </a:p>
          <a:p>
            <a:pPr eaLnBrk="1" hangingPunct="1">
              <a:defRPr/>
            </a:pPr>
            <a:r>
              <a:rPr lang="en-US" sz="2000" dirty="0" smtClean="0">
                <a:solidFill>
                  <a:schemeClr val="tx1"/>
                </a:solidFill>
                <a:cs typeface="+mn-cs"/>
              </a:rPr>
              <a:t>~100 loss-of-function variants (~20 rare or private)</a:t>
            </a:r>
          </a:p>
          <a:p>
            <a:pPr marL="0" indent="0" eaLnBrk="1" hangingPunct="1">
              <a:buFontTx/>
              <a:buNone/>
              <a:defRPr/>
            </a:pPr>
            <a:endParaRPr lang="en-US" sz="2000" dirty="0" smtClean="0">
              <a:solidFill>
                <a:schemeClr val="tx1"/>
              </a:solidFill>
              <a:cs typeface="+mn-cs"/>
            </a:endParaRPr>
          </a:p>
          <a:p>
            <a:pPr marL="0" indent="0" eaLnBrk="1" hangingPunct="1">
              <a:buFontTx/>
              <a:buNone/>
              <a:defRPr/>
            </a:pPr>
            <a:endParaRPr lang="en-US" sz="2000" dirty="0">
              <a:solidFill>
                <a:schemeClr val="tx1"/>
              </a:solidFill>
              <a:cs typeface="+mn-cs"/>
            </a:endParaRPr>
          </a:p>
          <a:p>
            <a:pPr marL="0" indent="0" eaLnBrk="1" hangingPunct="1">
              <a:buFontTx/>
              <a:buNone/>
              <a:defRPr/>
            </a:pPr>
            <a:endParaRPr lang="en-US" sz="2000" dirty="0" smtClean="0">
              <a:solidFill>
                <a:schemeClr val="tx1"/>
              </a:solidFill>
              <a:cs typeface="+mn-cs"/>
            </a:endParaRPr>
          </a:p>
          <a:p>
            <a:pPr marL="0" indent="0" eaLnBrk="1" hangingPunct="1">
              <a:buFontTx/>
              <a:buNone/>
              <a:defRPr/>
            </a:pPr>
            <a:endParaRPr lang="en-US" sz="2000" dirty="0">
              <a:solidFill>
                <a:schemeClr val="tx1"/>
              </a:solidFill>
              <a:cs typeface="+mn-cs"/>
            </a:endParaRPr>
          </a:p>
          <a:p>
            <a:pPr marL="0" indent="0" eaLnBrk="1" hangingPunct="1">
              <a:buFontTx/>
              <a:buNone/>
              <a:defRPr/>
            </a:pPr>
            <a:endParaRPr lang="en-US" sz="2000" dirty="0" smtClean="0">
              <a:solidFill>
                <a:schemeClr val="tx1"/>
              </a:solidFill>
              <a:cs typeface="+mn-cs"/>
            </a:endParaRPr>
          </a:p>
          <a:p>
            <a:pPr marL="0" indent="0" eaLnBrk="1" hangingPunct="1">
              <a:buFontTx/>
              <a:buNone/>
              <a:defRPr/>
            </a:pPr>
            <a:endParaRPr lang="en-US" sz="2000" dirty="0">
              <a:solidFill>
                <a:schemeClr val="tx1"/>
              </a:solidFill>
              <a:cs typeface="+mn-cs"/>
            </a:endParaRPr>
          </a:p>
          <a:p>
            <a:pPr marL="0" indent="0" eaLnBrk="1" hangingPunct="1">
              <a:buFontTx/>
              <a:buNone/>
              <a:defRPr/>
            </a:pPr>
            <a:endParaRPr lang="en-US" sz="2000" dirty="0" smtClean="0">
              <a:solidFill>
                <a:schemeClr val="tx1"/>
              </a:solidFill>
              <a:cs typeface="+mn-cs"/>
            </a:endParaRPr>
          </a:p>
          <a:p>
            <a:pPr marL="0" indent="0" eaLnBrk="1" hangingPunct="1">
              <a:buFontTx/>
              <a:buNone/>
              <a:defRPr/>
            </a:pPr>
            <a:endParaRPr lang="en-US" sz="2000" dirty="0">
              <a:solidFill>
                <a:schemeClr val="tx1"/>
              </a:solidFill>
              <a:cs typeface="+mn-cs"/>
            </a:endParaRPr>
          </a:p>
          <a:p>
            <a:pPr marL="0" indent="0" eaLnBrk="1" hangingPunct="1">
              <a:buFontTx/>
              <a:buNone/>
              <a:defRPr/>
            </a:pPr>
            <a:r>
              <a:rPr lang="en-US" sz="2000" dirty="0" smtClean="0">
                <a:solidFill>
                  <a:schemeClr val="tx1"/>
                </a:solidFill>
                <a:cs typeface="+mn-cs"/>
              </a:rPr>
              <a:t>A few things are a bit more interpretable…but not absolute slam dunks…</a:t>
            </a:r>
          </a:p>
          <a:p>
            <a:pPr eaLnBrk="1" hangingPunct="1">
              <a:defRPr/>
            </a:pPr>
            <a:endParaRPr lang="en-US" sz="2000" dirty="0">
              <a:solidFill>
                <a:schemeClr val="tx1"/>
              </a:solidFill>
              <a:cs typeface="+mn-cs"/>
            </a:endParaRPr>
          </a:p>
          <a:p>
            <a:pPr eaLnBrk="1" hangingPunct="1">
              <a:defRPr/>
            </a:pPr>
            <a:r>
              <a:rPr lang="en-US" sz="2000" dirty="0" smtClean="0">
                <a:solidFill>
                  <a:schemeClr val="tx1"/>
                </a:solidFill>
                <a:cs typeface="+mn-cs"/>
              </a:rPr>
              <a:t>~1 </a:t>
            </a:r>
            <a:r>
              <a:rPr lang="en-US" sz="2000" i="1" dirty="0" smtClean="0">
                <a:solidFill>
                  <a:schemeClr val="tx1"/>
                </a:solidFill>
                <a:cs typeface="+mn-cs"/>
              </a:rPr>
              <a:t>de novo </a:t>
            </a:r>
            <a:r>
              <a:rPr lang="en-US" sz="2000" dirty="0" smtClean="0">
                <a:solidFill>
                  <a:schemeClr val="tx1"/>
                </a:solidFill>
                <a:cs typeface="+mn-cs"/>
              </a:rPr>
              <a:t>variant per </a:t>
            </a:r>
            <a:r>
              <a:rPr lang="en-US" sz="2000" dirty="0" err="1" smtClean="0">
                <a:solidFill>
                  <a:schemeClr val="tx1"/>
                </a:solidFill>
                <a:cs typeface="+mn-cs"/>
              </a:rPr>
              <a:t>exome</a:t>
            </a:r>
            <a:r>
              <a:rPr lang="en-US" sz="2000" dirty="0" smtClean="0">
                <a:solidFill>
                  <a:schemeClr val="tx1"/>
                </a:solidFill>
                <a:cs typeface="+mn-cs"/>
              </a:rPr>
              <a:t> (only ~5% </a:t>
            </a:r>
            <a:r>
              <a:rPr lang="en-US" sz="2000" dirty="0" err="1" smtClean="0">
                <a:solidFill>
                  <a:schemeClr val="tx1"/>
                </a:solidFill>
                <a:cs typeface="+mn-cs"/>
              </a:rPr>
              <a:t>LoF</a:t>
            </a:r>
            <a:r>
              <a:rPr lang="en-US" sz="2000" dirty="0" smtClean="0">
                <a:solidFill>
                  <a:schemeClr val="tx1"/>
                </a:solidFill>
                <a:cs typeface="+mn-cs"/>
              </a:rPr>
              <a:t>)</a:t>
            </a:r>
          </a:p>
          <a:p>
            <a:pPr eaLnBrk="1" hangingPunct="1">
              <a:defRPr/>
            </a:pPr>
            <a:r>
              <a:rPr lang="en-US" sz="2000" dirty="0" smtClean="0">
                <a:solidFill>
                  <a:schemeClr val="tx1"/>
                </a:solidFill>
                <a:cs typeface="+mn-cs"/>
              </a:rPr>
              <a:t>&lt;5% chance that an individual has a complete knockout of a single well-preserved* gene anywhere in the genome</a:t>
            </a:r>
            <a:endParaRPr lang="en-US" sz="2000" dirty="0">
              <a:solidFill>
                <a:schemeClr val="tx1"/>
              </a:solidFill>
              <a:cs typeface="+mn-cs"/>
            </a:endParaRPr>
          </a:p>
        </p:txBody>
      </p:sp>
      <p:pic>
        <p:nvPicPr>
          <p:cNvPr id="9933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338388"/>
            <a:ext cx="14351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4000" y="6456949"/>
            <a:ext cx="6649890" cy="369332"/>
          </a:xfrm>
          <a:prstGeom prst="rect">
            <a:avLst/>
          </a:prstGeom>
          <a:noFill/>
        </p:spPr>
        <p:txBody>
          <a:bodyPr wrap="none" rtlCol="0">
            <a:spAutoFit/>
          </a:bodyPr>
          <a:lstStyle/>
          <a:p>
            <a:r>
              <a:rPr lang="en-US" dirty="0" smtClean="0"/>
              <a:t>* well-preserved = 98-99% of genes without a common </a:t>
            </a:r>
            <a:r>
              <a:rPr lang="en-US" dirty="0" err="1" smtClean="0"/>
              <a:t>LoF</a:t>
            </a:r>
            <a:r>
              <a:rPr lang="en-US" dirty="0" smtClean="0"/>
              <a:t> mutation</a:t>
            </a:r>
            <a:endParaRPr lang="en-US" dirty="0"/>
          </a:p>
        </p:txBody>
      </p:sp>
    </p:spTree>
    <p:extLst>
      <p:ext uri="{BB962C8B-B14F-4D97-AF65-F5344CB8AC3E}">
        <p14:creationId xmlns:p14="http://schemas.microsoft.com/office/powerpoint/2010/main" val="27156197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Fundamental Challenges</a:t>
            </a:r>
            <a:endParaRPr lang="en-US" dirty="0"/>
          </a:p>
        </p:txBody>
      </p:sp>
      <p:sp>
        <p:nvSpPr>
          <p:cNvPr id="6" name="Content Placeholder 5"/>
          <p:cNvSpPr>
            <a:spLocks noGrp="1"/>
          </p:cNvSpPr>
          <p:nvPr>
            <p:ph idx="1"/>
          </p:nvPr>
        </p:nvSpPr>
        <p:spPr/>
        <p:txBody>
          <a:bodyPr>
            <a:normAutofit fontScale="92500"/>
          </a:bodyPr>
          <a:lstStyle/>
          <a:p>
            <a:r>
              <a:rPr lang="en-US" b="1" dirty="0" smtClean="0"/>
              <a:t>Extreme </a:t>
            </a:r>
            <a:r>
              <a:rPr lang="en-US" b="1" dirty="0" err="1" smtClean="0"/>
              <a:t>polygenicity</a:t>
            </a:r>
            <a:endParaRPr lang="en-US" b="1" dirty="0" smtClean="0"/>
          </a:p>
          <a:p>
            <a:pPr lvl="1"/>
            <a:r>
              <a:rPr lang="en-US" dirty="0" smtClean="0"/>
              <a:t>If rare variants in a particular gene confer risk, it is likely only a small fraction of cases carry them</a:t>
            </a:r>
          </a:p>
          <a:p>
            <a:pPr lvl="1"/>
            <a:endParaRPr lang="en-US" dirty="0" smtClean="0"/>
          </a:p>
          <a:p>
            <a:r>
              <a:rPr lang="en-US" b="1" dirty="0" smtClean="0"/>
              <a:t>Extremely high background rate of neutral variation</a:t>
            </a:r>
          </a:p>
          <a:p>
            <a:pPr lvl="1"/>
            <a:r>
              <a:rPr lang="en-US" dirty="0" smtClean="0"/>
              <a:t>&gt;300,000 variants found ‘on target’ to date</a:t>
            </a:r>
          </a:p>
          <a:p>
            <a:pPr lvl="1"/>
            <a:r>
              <a:rPr lang="en-US" dirty="0" smtClean="0"/>
              <a:t>Additional complexity vs. GWAS since neutral variants will exist even in ‘causal’ genes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ARRA Autism Sequencing Collaboration</a:t>
            </a:r>
            <a:endParaRPr lang="en-US" dirty="0"/>
          </a:p>
        </p:txBody>
      </p:sp>
      <p:sp>
        <p:nvSpPr>
          <p:cNvPr id="3" name="Content Placeholder 2"/>
          <p:cNvSpPr>
            <a:spLocks noGrp="1"/>
          </p:cNvSpPr>
          <p:nvPr>
            <p:ph idx="1"/>
          </p:nvPr>
        </p:nvSpPr>
        <p:spPr>
          <a:xfrm>
            <a:off x="267369" y="1600200"/>
            <a:ext cx="8876632" cy="4525963"/>
          </a:xfrm>
        </p:spPr>
        <p:txBody>
          <a:bodyPr>
            <a:normAutofit fontScale="92500" lnSpcReduction="10000"/>
          </a:bodyPr>
          <a:lstStyle/>
          <a:p>
            <a:pPr>
              <a:spcAft>
                <a:spcPts val="1200"/>
              </a:spcAft>
            </a:pPr>
            <a:r>
              <a:rPr lang="en-US" sz="2600" dirty="0" smtClean="0"/>
              <a:t>Collaboration among expert sequencing centers with experienced autism genetics labs</a:t>
            </a:r>
          </a:p>
          <a:p>
            <a:pPr>
              <a:spcAft>
                <a:spcPts val="1200"/>
              </a:spcAft>
            </a:pPr>
            <a:r>
              <a:rPr lang="en-US" sz="2600" dirty="0" smtClean="0"/>
              <a:t>Co-funded by NIMH and NHGRI</a:t>
            </a:r>
          </a:p>
          <a:p>
            <a:pPr lvl="1">
              <a:spcAft>
                <a:spcPts val="1200"/>
              </a:spcAft>
            </a:pPr>
            <a:r>
              <a:rPr lang="en-US" sz="2600" dirty="0" smtClean="0"/>
              <a:t>Particular thanks to Thomas </a:t>
            </a:r>
            <a:r>
              <a:rPr lang="en-US" sz="2600" dirty="0" err="1" smtClean="0"/>
              <a:t>Lehner</a:t>
            </a:r>
            <a:r>
              <a:rPr lang="en-US" sz="2600" dirty="0"/>
              <a:t>,</a:t>
            </a:r>
            <a:r>
              <a:rPr lang="en-US" sz="2600" dirty="0" smtClean="0"/>
              <a:t> Adam </a:t>
            </a:r>
            <a:r>
              <a:rPr lang="en-US" sz="2600" dirty="0" err="1" smtClean="0"/>
              <a:t>Felsenfeld</a:t>
            </a:r>
            <a:r>
              <a:rPr lang="en-US" sz="2600" dirty="0" smtClean="0"/>
              <a:t> and Pat Bender</a:t>
            </a:r>
          </a:p>
          <a:p>
            <a:pPr>
              <a:spcAft>
                <a:spcPts val="1200"/>
              </a:spcAft>
            </a:pPr>
            <a:r>
              <a:rPr lang="en-US" sz="2600" dirty="0" smtClean="0"/>
              <a:t>Investigators:</a:t>
            </a:r>
          </a:p>
          <a:p>
            <a:pPr lvl="1">
              <a:spcAft>
                <a:spcPts val="1200"/>
              </a:spcAft>
            </a:pPr>
            <a:r>
              <a:rPr lang="en-US" sz="2600" dirty="0" smtClean="0"/>
              <a:t>Joe </a:t>
            </a:r>
            <a:r>
              <a:rPr lang="en-US" sz="2600" dirty="0" err="1" smtClean="0"/>
              <a:t>Buxbaum</a:t>
            </a:r>
            <a:r>
              <a:rPr lang="en-US" sz="2600" dirty="0" smtClean="0"/>
              <a:t> (MSSM), Mark Daly (Broad/MGH), Bernie Devlin, Kathryn Roeder (Pittsburgh/CMU), Richard Gibbs, Eric </a:t>
            </a:r>
            <a:r>
              <a:rPr lang="en-US" sz="2600" dirty="0" err="1" smtClean="0"/>
              <a:t>Boerwinkle</a:t>
            </a:r>
            <a:r>
              <a:rPr lang="en-US" sz="2600" dirty="0" smtClean="0"/>
              <a:t> (Baylor), Jerry </a:t>
            </a:r>
            <a:r>
              <a:rPr lang="en-US" sz="2600" dirty="0" err="1" smtClean="0"/>
              <a:t>Schellenberg</a:t>
            </a:r>
            <a:r>
              <a:rPr lang="en-US" sz="2600" dirty="0" smtClean="0"/>
              <a:t> (Penn), Jim Sutcliffe (Vanderbilt)</a:t>
            </a:r>
            <a:endParaRPr lang="en-US" sz="2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collected to date</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Phase 1: 920 cases and 892 controls </a:t>
            </a:r>
          </a:p>
          <a:p>
            <a:pPr lvl="1"/>
            <a:r>
              <a:rPr lang="en-US" dirty="0" smtClean="0"/>
              <a:t>Match autism cases to NIMH Controls on PCA distance using common variation</a:t>
            </a:r>
          </a:p>
          <a:p>
            <a:pPr lvl="1"/>
            <a:r>
              <a:rPr lang="en-US" dirty="0" smtClean="0"/>
              <a:t>Sequencing split between Broad and Baylor</a:t>
            </a:r>
          </a:p>
          <a:p>
            <a:pPr lvl="1"/>
            <a:r>
              <a:rPr lang="en-US" dirty="0" smtClean="0"/>
              <a:t>Pair samples through NGS process</a:t>
            </a:r>
          </a:p>
          <a:p>
            <a:pPr lvl="1"/>
            <a:r>
              <a:rPr lang="en-US" dirty="0" smtClean="0"/>
              <a:t>Production recently completed, analysis ongoing</a:t>
            </a:r>
          </a:p>
          <a:p>
            <a:pPr lvl="1"/>
            <a:endParaRPr lang="en-US" dirty="0" smtClean="0"/>
          </a:p>
          <a:p>
            <a:r>
              <a:rPr lang="en-US" dirty="0" smtClean="0"/>
              <a:t>Phase 2: 300+ trios</a:t>
            </a:r>
          </a:p>
          <a:p>
            <a:pPr lvl="1"/>
            <a:r>
              <a:rPr lang="en-US" dirty="0" smtClean="0"/>
              <a:t>Sequencing performed at all consortium sites</a:t>
            </a:r>
          </a:p>
          <a:p>
            <a:pPr lvl="1"/>
            <a:r>
              <a:rPr lang="en-US" dirty="0" smtClean="0"/>
              <a:t>Many more in process</a:t>
            </a:r>
          </a:p>
          <a:p>
            <a:endParaRPr lang="en-US" dirty="0"/>
          </a:p>
        </p:txBody>
      </p:sp>
      <p:sp>
        <p:nvSpPr>
          <p:cNvPr id="3" name="TextBox 2"/>
          <p:cNvSpPr txBox="1"/>
          <p:nvPr/>
        </p:nvSpPr>
        <p:spPr>
          <a:xfrm>
            <a:off x="267368" y="6336636"/>
            <a:ext cx="6955750" cy="400110"/>
          </a:xfrm>
          <a:prstGeom prst="rect">
            <a:avLst/>
          </a:prstGeom>
          <a:noFill/>
        </p:spPr>
        <p:txBody>
          <a:bodyPr wrap="none" rtlCol="0">
            <a:spAutoFit/>
          </a:bodyPr>
          <a:lstStyle/>
          <a:p>
            <a:r>
              <a:rPr lang="en-US" sz="2000" dirty="0" smtClean="0"/>
              <a:t>Data deposited to </a:t>
            </a:r>
            <a:r>
              <a:rPr lang="en-US" sz="2000" dirty="0" err="1" smtClean="0"/>
              <a:t>dbGAP</a:t>
            </a:r>
            <a:r>
              <a:rPr lang="en-US" sz="2000" dirty="0" smtClean="0"/>
              <a:t> rapidly and available to the community  </a:t>
            </a:r>
            <a:endParaRPr lang="en-US" sz="2000" dirty="0"/>
          </a:p>
        </p:txBody>
      </p:sp>
    </p:spTree>
    <p:extLst>
      <p:ext uri="{BB962C8B-B14F-4D97-AF65-F5344CB8AC3E}">
        <p14:creationId xmlns:p14="http://schemas.microsoft.com/office/powerpoint/2010/main" val="2862925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Nonsense mutations specific to cases or controls</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7766858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272632" y="2413338"/>
            <a:ext cx="5481052" cy="1631216"/>
          </a:xfrm>
          <a:prstGeom prst="rect">
            <a:avLst/>
          </a:prstGeom>
        </p:spPr>
        <p:txBody>
          <a:bodyPr wrap="square">
            <a:spAutoFit/>
          </a:bodyPr>
          <a:lstStyle/>
          <a:p>
            <a:r>
              <a:rPr lang="en-US" sz="2000" b="1" dirty="0"/>
              <a:t>Many nonsense mutations seen in </a:t>
            </a:r>
            <a:r>
              <a:rPr lang="en-US" sz="2000" b="1" dirty="0" smtClean="0"/>
              <a:t>~1% </a:t>
            </a:r>
            <a:r>
              <a:rPr lang="en-US" sz="2000" b="1" dirty="0"/>
              <a:t>of cases</a:t>
            </a:r>
          </a:p>
          <a:p>
            <a:r>
              <a:rPr lang="en-US" sz="2000" b="1" dirty="0"/>
              <a:t>and no controls – </a:t>
            </a:r>
            <a:r>
              <a:rPr lang="en-US" sz="2000" b="1" dirty="0" smtClean="0"/>
              <a:t>however nearly </a:t>
            </a:r>
            <a:r>
              <a:rPr lang="en-US" sz="2000" b="1" dirty="0"/>
              <a:t>just as many </a:t>
            </a:r>
            <a:endParaRPr lang="en-US" sz="2000" b="1" dirty="0" smtClean="0"/>
          </a:p>
          <a:p>
            <a:r>
              <a:rPr lang="en-US" sz="2000" b="1" dirty="0" smtClean="0"/>
              <a:t>seen </a:t>
            </a:r>
            <a:r>
              <a:rPr lang="en-US" sz="2000" b="1" dirty="0"/>
              <a:t>uniquely in controls</a:t>
            </a:r>
          </a:p>
          <a:p>
            <a:endParaRPr lang="en-US" sz="2000" b="1" dirty="0"/>
          </a:p>
          <a:p>
            <a:r>
              <a:rPr lang="en-US" sz="2000" b="1" dirty="0" smtClean="0"/>
              <a:t>Likely some are relevant – but which ones?!?!</a:t>
            </a:r>
            <a:endParaRPr lang="en-US" sz="2000" b="1" dirty="0"/>
          </a:p>
        </p:txBody>
      </p:sp>
    </p:spTree>
    <p:extLst>
      <p:ext uri="{BB962C8B-B14F-4D97-AF65-F5344CB8AC3E}">
        <p14:creationId xmlns:p14="http://schemas.microsoft.com/office/powerpoint/2010/main" val="1552928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1" y="154326"/>
            <a:ext cx="8622631" cy="1143000"/>
          </a:xfrm>
        </p:spPr>
        <p:txBody>
          <a:bodyPr>
            <a:normAutofit fontScale="90000"/>
          </a:bodyPr>
          <a:lstStyle/>
          <a:p>
            <a:r>
              <a:rPr lang="en-US" dirty="0" smtClean="0"/>
              <a:t>Explanations not difficult to come by</a:t>
            </a:r>
            <a:endParaRPr lang="en-US" dirty="0"/>
          </a:p>
        </p:txBody>
      </p:sp>
      <p:grpSp>
        <p:nvGrpSpPr>
          <p:cNvPr id="3" name="Group 27"/>
          <p:cNvGrpSpPr>
            <a:grpSpLocks/>
          </p:cNvGrpSpPr>
          <p:nvPr/>
        </p:nvGrpSpPr>
        <p:grpSpPr bwMode="auto">
          <a:xfrm>
            <a:off x="260689" y="3896789"/>
            <a:ext cx="4645526" cy="2862234"/>
            <a:chOff x="685800" y="1066800"/>
            <a:chExt cx="7620000" cy="4953000"/>
          </a:xfrm>
        </p:grpSpPr>
        <p:sp>
          <p:nvSpPr>
            <p:cNvPr id="4" name="Rectangle 3"/>
            <p:cNvSpPr>
              <a:spLocks noChangeArrowheads="1"/>
            </p:cNvSpPr>
            <p:nvPr/>
          </p:nvSpPr>
          <p:spPr bwMode="auto">
            <a:xfrm>
              <a:off x="5860192" y="2848935"/>
              <a:ext cx="2445608" cy="859896"/>
            </a:xfrm>
            <a:prstGeom prst="rect">
              <a:avLst/>
            </a:prstGeom>
            <a:gradFill rotWithShape="0">
              <a:gsLst>
                <a:gs pos="0">
                  <a:srgbClr val="FF7C80"/>
                </a:gs>
                <a:gs pos="100000">
                  <a:srgbClr val="FF7C80">
                    <a:gamma/>
                    <a:shade val="96863"/>
                    <a:invGamma/>
                  </a:srgbClr>
                </a:gs>
              </a:gsLst>
              <a:path path="shape">
                <a:fillToRect l="50000" t="50000" r="50000" b="50000"/>
              </a:path>
            </a:gradFill>
            <a:ln w="9525">
              <a:solidFill>
                <a:schemeClr val="tx1"/>
              </a:solidFill>
              <a:miter lim="800000"/>
              <a:headEnd/>
              <a:tailEnd/>
            </a:ln>
            <a:effectLst>
              <a:outerShdw blurRad="63500" dist="107763" dir="13500000" algn="ctr" rotWithShape="0">
                <a:schemeClr val="bg2">
                  <a:alpha val="74998"/>
                </a:schemeClr>
              </a:outerShdw>
            </a:effectLst>
          </p:spPr>
          <p:txBody>
            <a:bodyPr wrap="none" anchor="ctr"/>
            <a:lstStyle/>
            <a:p>
              <a:pPr algn="ctr" eaLnBrk="0" hangingPunct="0">
                <a:defRPr/>
              </a:pPr>
              <a:r>
                <a:rPr lang="en-US" sz="1600" b="1"/>
                <a:t>disease state</a:t>
              </a:r>
              <a:endParaRPr lang="en-US" sz="1600">
                <a:latin typeface="Times New Roman" charset="0"/>
              </a:endParaRPr>
            </a:p>
          </p:txBody>
        </p:sp>
        <p:sp>
          <p:nvSpPr>
            <p:cNvPr id="5" name="Rectangle 4"/>
            <p:cNvSpPr>
              <a:spLocks noChangeArrowheads="1"/>
            </p:cNvSpPr>
            <p:nvPr/>
          </p:nvSpPr>
          <p:spPr bwMode="auto">
            <a:xfrm>
              <a:off x="3633788" y="1066800"/>
              <a:ext cx="1797050" cy="571500"/>
            </a:xfrm>
            <a:prstGeom prst="rect">
              <a:avLst/>
            </a:prstGeom>
            <a:solidFill>
              <a:srgbClr val="33CC33"/>
            </a:solidFill>
            <a:ln w="9525">
              <a:solidFill>
                <a:schemeClr val="tx1"/>
              </a:solidFill>
              <a:miter lim="800000"/>
              <a:headEnd/>
              <a:tailEnd/>
            </a:ln>
          </p:spPr>
          <p:txBody>
            <a:bodyPr wrap="none" anchor="ctr"/>
            <a:lstStyle/>
            <a:p>
              <a:pPr algn="ctr" eaLnBrk="0" hangingPunct="0"/>
              <a:r>
                <a:rPr lang="en-US" sz="1600" b="1"/>
                <a:t>phenotype</a:t>
              </a:r>
              <a:r>
                <a:rPr lang="en-US" sz="1600" b="1" baseline="-25000"/>
                <a:t>1</a:t>
              </a:r>
              <a:endParaRPr lang="en-US" sz="1600">
                <a:latin typeface="Times New Roman" charset="0"/>
              </a:endParaRPr>
            </a:p>
          </p:txBody>
        </p:sp>
        <p:sp>
          <p:nvSpPr>
            <p:cNvPr id="6" name="Rectangle 5"/>
            <p:cNvSpPr>
              <a:spLocks noChangeArrowheads="1"/>
            </p:cNvSpPr>
            <p:nvPr/>
          </p:nvSpPr>
          <p:spPr bwMode="auto">
            <a:xfrm>
              <a:off x="3633788" y="2057400"/>
              <a:ext cx="1797050" cy="571500"/>
            </a:xfrm>
            <a:prstGeom prst="rect">
              <a:avLst/>
            </a:prstGeom>
            <a:solidFill>
              <a:srgbClr val="33CC33"/>
            </a:solidFill>
            <a:ln w="9525">
              <a:solidFill>
                <a:schemeClr val="tx1"/>
              </a:solidFill>
              <a:miter lim="800000"/>
              <a:headEnd/>
              <a:tailEnd/>
            </a:ln>
          </p:spPr>
          <p:txBody>
            <a:bodyPr wrap="none" anchor="ctr"/>
            <a:lstStyle/>
            <a:p>
              <a:pPr algn="ctr" eaLnBrk="0" hangingPunct="0"/>
              <a:r>
                <a:rPr lang="en-US" sz="1600" b="1"/>
                <a:t>phenotype</a:t>
              </a:r>
              <a:r>
                <a:rPr lang="en-US" sz="1600" b="1" baseline="-25000"/>
                <a:t>2</a:t>
              </a:r>
              <a:endParaRPr lang="en-US" sz="1600">
                <a:latin typeface="Times New Roman" charset="0"/>
              </a:endParaRPr>
            </a:p>
          </p:txBody>
        </p:sp>
        <p:sp>
          <p:nvSpPr>
            <p:cNvPr id="7" name="Rectangle 6"/>
            <p:cNvSpPr>
              <a:spLocks noChangeArrowheads="1"/>
            </p:cNvSpPr>
            <p:nvPr/>
          </p:nvSpPr>
          <p:spPr bwMode="auto">
            <a:xfrm>
              <a:off x="3633788" y="3048000"/>
              <a:ext cx="1797050" cy="571500"/>
            </a:xfrm>
            <a:prstGeom prst="rect">
              <a:avLst/>
            </a:prstGeom>
            <a:solidFill>
              <a:srgbClr val="33CC33"/>
            </a:solidFill>
            <a:ln w="9525">
              <a:solidFill>
                <a:schemeClr val="tx1"/>
              </a:solidFill>
              <a:miter lim="800000"/>
              <a:headEnd/>
              <a:tailEnd/>
            </a:ln>
          </p:spPr>
          <p:txBody>
            <a:bodyPr wrap="none" anchor="ctr"/>
            <a:lstStyle/>
            <a:p>
              <a:pPr algn="ctr" eaLnBrk="0" hangingPunct="0"/>
              <a:r>
                <a:rPr lang="en-US" sz="1600" b="1"/>
                <a:t>phenotype</a:t>
              </a:r>
              <a:r>
                <a:rPr lang="en-US" sz="1600" b="1" baseline="-25000"/>
                <a:t>3</a:t>
              </a:r>
              <a:endParaRPr lang="en-US" sz="1600">
                <a:latin typeface="Times New Roman" charset="0"/>
              </a:endParaRPr>
            </a:p>
          </p:txBody>
        </p:sp>
        <p:sp>
          <p:nvSpPr>
            <p:cNvPr id="8" name="Rectangle 7"/>
            <p:cNvSpPr>
              <a:spLocks noChangeArrowheads="1"/>
            </p:cNvSpPr>
            <p:nvPr/>
          </p:nvSpPr>
          <p:spPr bwMode="auto">
            <a:xfrm>
              <a:off x="3633788" y="4038600"/>
              <a:ext cx="1797050" cy="571500"/>
            </a:xfrm>
            <a:prstGeom prst="rect">
              <a:avLst/>
            </a:prstGeom>
            <a:solidFill>
              <a:srgbClr val="33CC33"/>
            </a:solidFill>
            <a:ln w="9525">
              <a:solidFill>
                <a:schemeClr val="tx1"/>
              </a:solidFill>
              <a:miter lim="800000"/>
              <a:headEnd/>
              <a:tailEnd/>
            </a:ln>
          </p:spPr>
          <p:txBody>
            <a:bodyPr wrap="none" anchor="ctr"/>
            <a:lstStyle/>
            <a:p>
              <a:pPr algn="ctr" eaLnBrk="0" hangingPunct="0"/>
              <a:r>
                <a:rPr lang="en-US" sz="1600" b="1"/>
                <a:t>phenotype</a:t>
              </a:r>
              <a:r>
                <a:rPr lang="en-US" sz="1600" b="1" baseline="-25000"/>
                <a:t>4</a:t>
              </a:r>
              <a:endParaRPr lang="en-US" sz="1600">
                <a:latin typeface="Times New Roman" charset="0"/>
              </a:endParaRPr>
            </a:p>
          </p:txBody>
        </p:sp>
        <p:sp>
          <p:nvSpPr>
            <p:cNvPr id="9" name="Rectangle 8"/>
            <p:cNvSpPr>
              <a:spLocks noChangeArrowheads="1"/>
            </p:cNvSpPr>
            <p:nvPr/>
          </p:nvSpPr>
          <p:spPr bwMode="auto">
            <a:xfrm>
              <a:off x="5789613" y="4038600"/>
              <a:ext cx="1797050" cy="571500"/>
            </a:xfrm>
            <a:prstGeom prst="rect">
              <a:avLst/>
            </a:prstGeom>
            <a:solidFill>
              <a:srgbClr val="33CC33"/>
            </a:solidFill>
            <a:ln w="9525">
              <a:solidFill>
                <a:schemeClr val="tx1"/>
              </a:solidFill>
              <a:miter lim="800000"/>
              <a:headEnd/>
              <a:tailEnd/>
            </a:ln>
          </p:spPr>
          <p:txBody>
            <a:bodyPr wrap="none" anchor="ctr"/>
            <a:lstStyle/>
            <a:p>
              <a:pPr algn="ctr" eaLnBrk="0" hangingPunct="0"/>
              <a:r>
                <a:rPr lang="en-US" sz="1600" b="1"/>
                <a:t>phenotype</a:t>
              </a:r>
              <a:r>
                <a:rPr lang="en-US" sz="1600" b="1" baseline="-25000"/>
                <a:t>5</a:t>
              </a:r>
              <a:endParaRPr lang="en-US" sz="1600">
                <a:latin typeface="Times New Roman" charset="0"/>
              </a:endParaRPr>
            </a:p>
          </p:txBody>
        </p:sp>
        <p:sp>
          <p:nvSpPr>
            <p:cNvPr id="10" name="Rectangle 9"/>
            <p:cNvSpPr>
              <a:spLocks noChangeArrowheads="1"/>
            </p:cNvSpPr>
            <p:nvPr/>
          </p:nvSpPr>
          <p:spPr bwMode="auto">
            <a:xfrm>
              <a:off x="685800" y="5292725"/>
              <a:ext cx="7475538" cy="727075"/>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1600" b="1"/>
                <a:t>Exposures / environment</a:t>
              </a:r>
            </a:p>
          </p:txBody>
        </p:sp>
        <p:sp>
          <p:nvSpPr>
            <p:cNvPr id="11" name="Line 10"/>
            <p:cNvSpPr>
              <a:spLocks noChangeShapeType="1"/>
            </p:cNvSpPr>
            <p:nvPr/>
          </p:nvSpPr>
          <p:spPr bwMode="auto">
            <a:xfrm flipV="1">
              <a:off x="4567238" y="4632325"/>
              <a:ext cx="0" cy="660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1"/>
            <p:cNvSpPr>
              <a:spLocks noChangeShapeType="1"/>
            </p:cNvSpPr>
            <p:nvPr/>
          </p:nvSpPr>
          <p:spPr bwMode="auto">
            <a:xfrm flipV="1">
              <a:off x="6796088" y="4632325"/>
              <a:ext cx="0" cy="660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2"/>
            <p:cNvSpPr>
              <a:spLocks noChangeShapeType="1"/>
            </p:cNvSpPr>
            <p:nvPr/>
          </p:nvSpPr>
          <p:spPr bwMode="auto">
            <a:xfrm flipV="1">
              <a:off x="7947025" y="3708400"/>
              <a:ext cx="0" cy="15843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3"/>
            <p:cNvSpPr>
              <a:spLocks noChangeShapeType="1"/>
            </p:cNvSpPr>
            <p:nvPr/>
          </p:nvSpPr>
          <p:spPr bwMode="auto">
            <a:xfrm flipV="1">
              <a:off x="2554288" y="1265238"/>
              <a:ext cx="1079500" cy="11890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Rectangle 14"/>
            <p:cNvSpPr>
              <a:spLocks noChangeArrowheads="1"/>
            </p:cNvSpPr>
            <p:nvPr/>
          </p:nvSpPr>
          <p:spPr bwMode="auto">
            <a:xfrm>
              <a:off x="685800" y="1660525"/>
              <a:ext cx="1868488" cy="2906713"/>
            </a:xfrm>
            <a:prstGeom prst="rect">
              <a:avLst/>
            </a:prstGeom>
            <a:solidFill>
              <a:srgbClr val="0033CC"/>
            </a:solidFill>
            <a:ln w="9525">
              <a:solidFill>
                <a:schemeClr val="tx1"/>
              </a:solidFill>
              <a:miter lim="800000"/>
              <a:headEnd/>
              <a:tailEnd/>
            </a:ln>
            <a:effectLst>
              <a:prstShdw prst="shdw13" dist="53882" dir="13500000">
                <a:schemeClr val="bg2">
                  <a:alpha val="74997"/>
                </a:schemeClr>
              </a:prstShdw>
            </a:effectLst>
          </p:spPr>
          <p:txBody>
            <a:bodyPr wrap="none" anchor="ctr"/>
            <a:lstStyle/>
            <a:p>
              <a:pPr algn="ctr" eaLnBrk="0" hangingPunct="0"/>
              <a:endParaRPr lang="en-US" sz="1600" b="1"/>
            </a:p>
            <a:p>
              <a:pPr algn="ctr" eaLnBrk="0" hangingPunct="0"/>
              <a:endParaRPr lang="en-US" sz="1600" b="1"/>
            </a:p>
            <a:p>
              <a:pPr algn="ctr" eaLnBrk="0" hangingPunct="0"/>
              <a:endParaRPr lang="en-US" sz="1600" b="1"/>
            </a:p>
            <a:p>
              <a:pPr algn="ctr" eaLnBrk="0" hangingPunct="0"/>
              <a:endParaRPr lang="en-US" sz="1600" b="1"/>
            </a:p>
            <a:p>
              <a:pPr algn="ctr" eaLnBrk="0" hangingPunct="0"/>
              <a:endParaRPr lang="en-US" sz="1600" b="1"/>
            </a:p>
          </p:txBody>
        </p:sp>
        <p:sp>
          <p:nvSpPr>
            <p:cNvPr id="16" name="Rectangle 15"/>
            <p:cNvSpPr>
              <a:spLocks noChangeArrowheads="1"/>
            </p:cNvSpPr>
            <p:nvPr/>
          </p:nvSpPr>
          <p:spPr bwMode="auto">
            <a:xfrm>
              <a:off x="1189939" y="2848935"/>
              <a:ext cx="1651858" cy="859896"/>
            </a:xfrm>
            <a:prstGeom prst="rect">
              <a:avLst/>
            </a:prstGeom>
            <a:gradFill rotWithShape="0">
              <a:gsLst>
                <a:gs pos="0">
                  <a:srgbClr val="0099FF"/>
                </a:gs>
                <a:gs pos="100000">
                  <a:srgbClr val="0099FF">
                    <a:gamma/>
                    <a:shade val="94118"/>
                    <a:invGamma/>
                  </a:srgbClr>
                </a:gs>
              </a:gsLst>
              <a:path path="shape">
                <a:fillToRect l="50000" t="50000" r="50000" b="50000"/>
              </a:path>
            </a:gradFill>
            <a:ln w="9525">
              <a:solidFill>
                <a:schemeClr val="tx1"/>
              </a:solidFill>
              <a:miter lim="800000"/>
              <a:headEnd/>
              <a:tailEnd/>
            </a:ln>
            <a:effectLst>
              <a:outerShdw blurRad="63500" dist="107763" dir="13500000" algn="ctr" rotWithShape="0">
                <a:schemeClr val="bg2">
                  <a:alpha val="74998"/>
                </a:schemeClr>
              </a:outerShdw>
            </a:effectLst>
          </p:spPr>
          <p:txBody>
            <a:bodyPr wrap="none" anchor="ctr"/>
            <a:lstStyle/>
            <a:p>
              <a:pPr algn="ctr" eaLnBrk="0" hangingPunct="0">
                <a:defRPr/>
              </a:pPr>
              <a:r>
                <a:rPr lang="en-US" sz="1600" b="1"/>
                <a:t>genotype</a:t>
              </a:r>
            </a:p>
          </p:txBody>
        </p:sp>
        <p:sp>
          <p:nvSpPr>
            <p:cNvPr id="17" name="Line 16"/>
            <p:cNvSpPr>
              <a:spLocks noChangeShapeType="1"/>
            </p:cNvSpPr>
            <p:nvPr/>
          </p:nvSpPr>
          <p:spPr bwMode="auto">
            <a:xfrm flipV="1">
              <a:off x="2841625" y="3311525"/>
              <a:ext cx="79216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7"/>
            <p:cNvSpPr>
              <a:spLocks noChangeShapeType="1"/>
            </p:cNvSpPr>
            <p:nvPr/>
          </p:nvSpPr>
          <p:spPr bwMode="auto">
            <a:xfrm>
              <a:off x="5430838" y="2320925"/>
              <a:ext cx="503237" cy="5286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8"/>
            <p:cNvSpPr>
              <a:spLocks noChangeShapeType="1"/>
            </p:cNvSpPr>
            <p:nvPr/>
          </p:nvSpPr>
          <p:spPr bwMode="auto">
            <a:xfrm flipV="1">
              <a:off x="5430838" y="3708400"/>
              <a:ext cx="430212" cy="660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9"/>
            <p:cNvSpPr>
              <a:spLocks noChangeShapeType="1"/>
            </p:cNvSpPr>
            <p:nvPr/>
          </p:nvSpPr>
          <p:spPr bwMode="auto">
            <a:xfrm flipV="1">
              <a:off x="6796088" y="3708400"/>
              <a:ext cx="0" cy="33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0"/>
            <p:cNvSpPr>
              <a:spLocks noChangeShapeType="1"/>
            </p:cNvSpPr>
            <p:nvPr/>
          </p:nvSpPr>
          <p:spPr bwMode="auto">
            <a:xfrm flipV="1">
              <a:off x="2554288" y="2454275"/>
              <a:ext cx="1079500" cy="1968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21"/>
            <p:cNvSpPr txBox="1">
              <a:spLocks noChangeArrowheads="1"/>
            </p:cNvSpPr>
            <p:nvPr/>
          </p:nvSpPr>
          <p:spPr bwMode="auto">
            <a:xfrm>
              <a:off x="742949" y="1827214"/>
              <a:ext cx="1275614" cy="101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t>other </a:t>
              </a:r>
              <a:endParaRPr lang="en-US" sz="1600" b="1" dirty="0" smtClean="0"/>
            </a:p>
            <a:p>
              <a:r>
                <a:rPr lang="en-US" sz="1600" b="1" dirty="0" smtClean="0"/>
                <a:t>genes</a:t>
              </a:r>
              <a:endParaRPr lang="en-US" sz="1600" dirty="0">
                <a:latin typeface="Times New Roman" charset="0"/>
              </a:endParaRPr>
            </a:p>
          </p:txBody>
        </p:sp>
        <p:sp>
          <p:nvSpPr>
            <p:cNvPr id="23" name="Line 22"/>
            <p:cNvSpPr>
              <a:spLocks noChangeShapeType="1"/>
            </p:cNvSpPr>
            <p:nvPr/>
          </p:nvSpPr>
          <p:spPr bwMode="auto">
            <a:xfrm>
              <a:off x="4495800" y="1660525"/>
              <a:ext cx="0" cy="3968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23"/>
            <p:cNvSpPr>
              <a:spLocks noChangeShapeType="1"/>
            </p:cNvSpPr>
            <p:nvPr/>
          </p:nvSpPr>
          <p:spPr bwMode="auto">
            <a:xfrm>
              <a:off x="4495800" y="2651125"/>
              <a:ext cx="0" cy="3968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24"/>
            <p:cNvSpPr>
              <a:spLocks noChangeShapeType="1"/>
            </p:cNvSpPr>
            <p:nvPr/>
          </p:nvSpPr>
          <p:spPr bwMode="auto">
            <a:xfrm>
              <a:off x="2841625" y="3509963"/>
              <a:ext cx="779463" cy="8588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25"/>
            <p:cNvSpPr>
              <a:spLocks noChangeShapeType="1"/>
            </p:cNvSpPr>
            <p:nvPr/>
          </p:nvSpPr>
          <p:spPr bwMode="auto">
            <a:xfrm>
              <a:off x="5430838" y="3311525"/>
              <a:ext cx="43021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26"/>
            <p:cNvSpPr>
              <a:spLocks noChangeShapeType="1"/>
            </p:cNvSpPr>
            <p:nvPr/>
          </p:nvSpPr>
          <p:spPr bwMode="auto">
            <a:xfrm flipV="1">
              <a:off x="2554288" y="4368800"/>
              <a:ext cx="10064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7"/>
            <p:cNvSpPr>
              <a:spLocks noChangeShapeType="1"/>
            </p:cNvSpPr>
            <p:nvPr/>
          </p:nvSpPr>
          <p:spPr bwMode="auto">
            <a:xfrm flipV="1">
              <a:off x="1524000" y="4572000"/>
              <a:ext cx="0" cy="660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9" name="Rectangle 53"/>
          <p:cNvSpPr>
            <a:spLocks noChangeArrowheads="1"/>
          </p:cNvSpPr>
          <p:nvPr/>
        </p:nvSpPr>
        <p:spPr bwMode="auto">
          <a:xfrm>
            <a:off x="5137473" y="4249029"/>
            <a:ext cx="369904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600" dirty="0"/>
              <a:t>“</a:t>
            </a:r>
            <a:r>
              <a:rPr lang="en-US" altLang="ja-JP" sz="1600" dirty="0"/>
              <a:t>We suggest that evolutionary changes in anatomy and way of life are more often based on changes in the mechanisms controlling the expression of genes than on sequence changes in proteins. We therefore propose that regulatory mutations account for the major biological diﬀerences between humans and chimpanzees.</a:t>
            </a:r>
            <a:r>
              <a:rPr lang="ja-JP" altLang="en-US" sz="1600" dirty="0"/>
              <a:t>”</a:t>
            </a:r>
            <a:r>
              <a:rPr lang="en-US" altLang="ja-JP" sz="1600" dirty="0"/>
              <a:t> – </a:t>
            </a:r>
            <a:endParaRPr lang="en-US" altLang="ja-JP" sz="1600" dirty="0" smtClean="0"/>
          </a:p>
          <a:p>
            <a:r>
              <a:rPr lang="en-US" altLang="ja-JP" sz="1600" dirty="0" smtClean="0"/>
              <a:t>King </a:t>
            </a:r>
            <a:r>
              <a:rPr lang="en-US" altLang="ja-JP" sz="1600" dirty="0"/>
              <a:t>&amp; Wilson. </a:t>
            </a:r>
            <a:r>
              <a:rPr lang="en-US" altLang="ja-JP" sz="1600" i="1" dirty="0"/>
              <a:t>Science</a:t>
            </a:r>
            <a:r>
              <a:rPr lang="en-US" altLang="ja-JP" sz="1600" dirty="0"/>
              <a:t>. April, 1975. </a:t>
            </a:r>
            <a:endParaRPr lang="en-US" sz="1600" dirty="0"/>
          </a:p>
        </p:txBody>
      </p:sp>
      <p:pic>
        <p:nvPicPr>
          <p:cNvPr id="30" name="Picture 7" descr="livinghistogr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1272" y="1783345"/>
            <a:ext cx="6149550" cy="194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240631" y="1783345"/>
            <a:ext cx="2331287" cy="1477328"/>
          </a:xfrm>
          <a:prstGeom prst="rect">
            <a:avLst/>
          </a:prstGeom>
          <a:noFill/>
        </p:spPr>
        <p:txBody>
          <a:bodyPr wrap="none" rtlCol="0">
            <a:spAutoFit/>
          </a:bodyPr>
          <a:lstStyle/>
          <a:p>
            <a:r>
              <a:rPr lang="en-US" sz="2400" dirty="0" smtClean="0"/>
              <a:t>Many genes vs. 1</a:t>
            </a:r>
          </a:p>
          <a:p>
            <a:endParaRPr lang="en-US" dirty="0"/>
          </a:p>
          <a:p>
            <a:r>
              <a:rPr lang="en-US" sz="2400" dirty="0" smtClean="0"/>
              <a:t>Incomplete </a:t>
            </a:r>
          </a:p>
          <a:p>
            <a:r>
              <a:rPr lang="en-US" sz="2400" dirty="0" smtClean="0"/>
              <a:t>Penetrance</a:t>
            </a:r>
            <a:endParaRPr lang="en-US" sz="2400" dirty="0"/>
          </a:p>
        </p:txBody>
      </p:sp>
    </p:spTree>
    <p:extLst>
      <p:ext uri="{BB962C8B-B14F-4D97-AF65-F5344CB8AC3E}">
        <p14:creationId xmlns:p14="http://schemas.microsoft.com/office/powerpoint/2010/main" val="2143972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fontScale="90000"/>
          </a:bodyPr>
          <a:lstStyle/>
          <a:p>
            <a:r>
              <a:rPr lang="en-US" dirty="0" smtClean="0"/>
              <a:t>Distribution of gene-wise statistics</a:t>
            </a:r>
            <a:br>
              <a:rPr lang="en-US" dirty="0" smtClean="0"/>
            </a:br>
            <a:r>
              <a:rPr lang="en-US" sz="2400" dirty="0" smtClean="0"/>
              <a:t>full case-control data set</a:t>
            </a:r>
            <a:endParaRPr lang="en-US" dirty="0"/>
          </a:p>
        </p:txBody>
      </p:sp>
      <p:pic>
        <p:nvPicPr>
          <p:cNvPr id="5" name="Picture 4"/>
          <p:cNvPicPr>
            <a:picLocks noChangeAspect="1"/>
          </p:cNvPicPr>
          <p:nvPr/>
        </p:nvPicPr>
        <p:blipFill>
          <a:blip r:embed="rId2"/>
          <a:stretch>
            <a:fillRect/>
          </a:stretch>
        </p:blipFill>
        <p:spPr>
          <a:xfrm>
            <a:off x="1288733" y="1143000"/>
            <a:ext cx="5743074" cy="5754676"/>
          </a:xfrm>
          <a:prstGeom prst="rect">
            <a:avLst/>
          </a:prstGeom>
        </p:spPr>
      </p:pic>
      <p:sp>
        <p:nvSpPr>
          <p:cNvPr id="6" name="TextBox 5"/>
          <p:cNvSpPr txBox="1"/>
          <p:nvPr/>
        </p:nvSpPr>
        <p:spPr>
          <a:xfrm>
            <a:off x="7432843" y="5922204"/>
            <a:ext cx="1650700" cy="923330"/>
          </a:xfrm>
          <a:prstGeom prst="rect">
            <a:avLst/>
          </a:prstGeom>
          <a:noFill/>
        </p:spPr>
        <p:txBody>
          <a:bodyPr wrap="none" rtlCol="0">
            <a:spAutoFit/>
          </a:bodyPr>
          <a:lstStyle/>
          <a:p>
            <a:r>
              <a:rPr lang="en-US" dirty="0" smtClean="0"/>
              <a:t>Li Liu</a:t>
            </a:r>
          </a:p>
          <a:p>
            <a:r>
              <a:rPr lang="en-US" dirty="0" smtClean="0"/>
              <a:t>Ben Neale</a:t>
            </a:r>
          </a:p>
          <a:p>
            <a:r>
              <a:rPr lang="en-US" dirty="0" smtClean="0"/>
              <a:t>Kathryn Roeder</a:t>
            </a:r>
          </a:p>
        </p:txBody>
      </p:sp>
      <p:sp>
        <p:nvSpPr>
          <p:cNvPr id="2" name="TextBox 1"/>
          <p:cNvSpPr txBox="1"/>
          <p:nvPr/>
        </p:nvSpPr>
        <p:spPr>
          <a:xfrm>
            <a:off x="7312531" y="2152315"/>
            <a:ext cx="1711157" cy="2308324"/>
          </a:xfrm>
          <a:prstGeom prst="rect">
            <a:avLst/>
          </a:prstGeom>
          <a:noFill/>
        </p:spPr>
        <p:txBody>
          <a:bodyPr wrap="square" rtlCol="0">
            <a:spAutoFit/>
          </a:bodyPr>
          <a:lstStyle/>
          <a:p>
            <a:r>
              <a:rPr lang="en-US" dirty="0" smtClean="0"/>
              <a:t>Consistent with a variety of gene-wise tests</a:t>
            </a:r>
          </a:p>
          <a:p>
            <a:r>
              <a:rPr lang="en-US" dirty="0" smtClean="0"/>
              <a:t>(CAST, CMC, VT, </a:t>
            </a:r>
            <a:r>
              <a:rPr lang="en-US" dirty="0" err="1" smtClean="0"/>
              <a:t>C</a:t>
            </a:r>
            <a:r>
              <a:rPr lang="en-US" dirty="0" err="1" smtClean="0">
                <a:latin typeface="Symbol" charset="2"/>
                <a:cs typeface="Symbol" charset="2"/>
              </a:rPr>
              <a:t>a</a:t>
            </a:r>
            <a:r>
              <a:rPr lang="en-US" dirty="0" smtClean="0"/>
              <a:t>, SKAT)  and many differently weighted single marker tests</a:t>
            </a:r>
            <a:endParaRPr lang="en-US" dirty="0"/>
          </a:p>
        </p:txBody>
      </p:sp>
    </p:spTree>
    <p:extLst>
      <p:ext uri="{BB962C8B-B14F-4D97-AF65-F5344CB8AC3E}">
        <p14:creationId xmlns:p14="http://schemas.microsoft.com/office/powerpoint/2010/main" val="109046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598305"/>
            <a:ext cx="7772400" cy="1470025"/>
          </a:xfrm>
        </p:spPr>
        <p:txBody>
          <a:bodyPr>
            <a:noAutofit/>
          </a:bodyPr>
          <a:lstStyle/>
          <a:p>
            <a:r>
              <a:rPr lang="en-US" sz="3600" dirty="0" smtClean="0"/>
              <a:t>Similar story in many complex diseases</a:t>
            </a:r>
            <a:endParaRPr lang="en-US" sz="3600" dirty="0"/>
          </a:p>
        </p:txBody>
      </p:sp>
      <p:sp>
        <p:nvSpPr>
          <p:cNvPr id="6" name="Subtitle 5"/>
          <p:cNvSpPr>
            <a:spLocks noGrp="1"/>
          </p:cNvSpPr>
          <p:nvPr>
            <p:ph type="subTitle" idx="1"/>
          </p:nvPr>
        </p:nvSpPr>
        <p:spPr>
          <a:xfrm>
            <a:off x="1371600" y="4367448"/>
            <a:ext cx="6400800" cy="1752600"/>
          </a:xfrm>
        </p:spPr>
        <p:txBody>
          <a:bodyPr>
            <a:normAutofit fontScale="77500" lnSpcReduction="20000"/>
          </a:bodyPr>
          <a:lstStyle/>
          <a:p>
            <a:endParaRPr lang="en-US" dirty="0" smtClean="0"/>
          </a:p>
          <a:p>
            <a:r>
              <a:rPr lang="en-US" dirty="0" smtClean="0"/>
              <a:t>As in the early waves of GWAS, large </a:t>
            </a:r>
            <a:r>
              <a:rPr lang="en-US" dirty="0" err="1" smtClean="0"/>
              <a:t>exome</a:t>
            </a:r>
            <a:r>
              <a:rPr lang="en-US" dirty="0" smtClean="0"/>
              <a:t>-based studies of schizophrenia, diabetes, MI, etc. (N ~ 2500 cases) are not deviating from the null distribution</a:t>
            </a:r>
            <a:endParaRPr lang="en-US" dirty="0"/>
          </a:p>
        </p:txBody>
      </p:sp>
      <p:pic>
        <p:nvPicPr>
          <p:cNvPr id="7" name="Picture 6"/>
          <p:cNvPicPr>
            <a:picLocks noChangeAspect="1"/>
          </p:cNvPicPr>
          <p:nvPr/>
        </p:nvPicPr>
        <p:blipFill>
          <a:blip r:embed="rId2"/>
          <a:stretch>
            <a:fillRect/>
          </a:stretch>
        </p:blipFill>
        <p:spPr>
          <a:xfrm>
            <a:off x="5847364" y="-219960"/>
            <a:ext cx="2812584" cy="2818265"/>
          </a:xfrm>
          <a:prstGeom prst="rect">
            <a:avLst/>
          </a:prstGeom>
        </p:spPr>
      </p:pic>
    </p:spTree>
    <p:extLst>
      <p:ext uri="{BB962C8B-B14F-4D97-AF65-F5344CB8AC3E}">
        <p14:creationId xmlns:p14="http://schemas.microsoft.com/office/powerpoint/2010/main" val="4292310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Power is </a:t>
            </a:r>
            <a:r>
              <a:rPr lang="en-US" u="sng" dirty="0" smtClean="0"/>
              <a:t>very</a:t>
            </a:r>
            <a:r>
              <a:rPr lang="en-US" dirty="0" smtClean="0"/>
              <a:t> limited…</a:t>
            </a:r>
            <a:endParaRPr lang="en-US" dirty="0"/>
          </a:p>
        </p:txBody>
      </p:sp>
      <p:pic>
        <p:nvPicPr>
          <p:cNvPr id="6" name="Picture 5"/>
          <p:cNvPicPr>
            <a:picLocks noChangeAspect="1"/>
          </p:cNvPicPr>
          <p:nvPr/>
        </p:nvPicPr>
        <p:blipFill>
          <a:blip r:embed="rId2"/>
          <a:stretch>
            <a:fillRect/>
          </a:stretch>
        </p:blipFill>
        <p:spPr>
          <a:xfrm>
            <a:off x="3530600" y="4138807"/>
            <a:ext cx="5537200" cy="2795393"/>
          </a:xfrm>
          <a:prstGeom prst="rect">
            <a:avLst/>
          </a:prstGeom>
        </p:spPr>
      </p:pic>
      <p:pic>
        <p:nvPicPr>
          <p:cNvPr id="7" name="Picture 6"/>
          <p:cNvPicPr>
            <a:picLocks noChangeAspect="1"/>
          </p:cNvPicPr>
          <p:nvPr/>
        </p:nvPicPr>
        <p:blipFill>
          <a:blip r:embed="rId3"/>
          <a:stretch>
            <a:fillRect/>
          </a:stretch>
        </p:blipFill>
        <p:spPr>
          <a:xfrm>
            <a:off x="0" y="1285456"/>
            <a:ext cx="6477000" cy="2753144"/>
          </a:xfrm>
          <a:prstGeom prst="rect">
            <a:avLst/>
          </a:prstGeom>
        </p:spPr>
      </p:pic>
      <p:sp>
        <p:nvSpPr>
          <p:cNvPr id="8" name="TextBox 7"/>
          <p:cNvSpPr txBox="1"/>
          <p:nvPr/>
        </p:nvSpPr>
        <p:spPr>
          <a:xfrm>
            <a:off x="152400" y="4661118"/>
            <a:ext cx="3124200" cy="1815882"/>
          </a:xfrm>
          <a:prstGeom prst="rect">
            <a:avLst/>
          </a:prstGeom>
          <a:noFill/>
        </p:spPr>
        <p:txBody>
          <a:bodyPr wrap="square" rtlCol="0">
            <a:spAutoFit/>
          </a:bodyPr>
          <a:lstStyle/>
          <a:p>
            <a:r>
              <a:rPr lang="en-US" sz="1600" i="1" dirty="0" smtClean="0"/>
              <a:t>Even for best case scenarios</a:t>
            </a:r>
          </a:p>
          <a:p>
            <a:r>
              <a:rPr lang="en-US" sz="1600" i="1" dirty="0" smtClean="0"/>
              <a:t>(genes with known strong effect of rare variants on phenotype) – numbers of samples currently examined in </a:t>
            </a:r>
            <a:r>
              <a:rPr lang="en-US" sz="1600" i="1" dirty="0" err="1" smtClean="0"/>
              <a:t>exome</a:t>
            </a:r>
            <a:r>
              <a:rPr lang="en-US" sz="1600" i="1" dirty="0" smtClean="0"/>
              <a:t> studies don’t remotely achieve genome-wide significance</a:t>
            </a:r>
            <a:endParaRPr lang="en-US" sz="1600" i="1" dirty="0"/>
          </a:p>
        </p:txBody>
      </p:sp>
    </p:spTree>
    <p:extLst>
      <p:ext uri="{BB962C8B-B14F-4D97-AF65-F5344CB8AC3E}">
        <p14:creationId xmlns:p14="http://schemas.microsoft.com/office/powerpoint/2010/main" val="488553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to do?</a:t>
            </a:r>
            <a:endParaRPr lang="en-US" dirty="0"/>
          </a:p>
        </p:txBody>
      </p:sp>
      <p:sp>
        <p:nvSpPr>
          <p:cNvPr id="4" name="Content Placeholder 3"/>
          <p:cNvSpPr>
            <a:spLocks noGrp="1"/>
          </p:cNvSpPr>
          <p:nvPr>
            <p:ph idx="1"/>
          </p:nvPr>
        </p:nvSpPr>
        <p:spPr/>
        <p:txBody>
          <a:bodyPr/>
          <a:lstStyle/>
          <a:p>
            <a:r>
              <a:rPr lang="en-US" dirty="0" smtClean="0"/>
              <a:t>Focus on genes with prior genetic evidence</a:t>
            </a:r>
          </a:p>
          <a:p>
            <a:endParaRPr lang="en-US" dirty="0" smtClean="0"/>
          </a:p>
          <a:p>
            <a:r>
              <a:rPr lang="en-US" dirty="0" smtClean="0"/>
              <a:t>Focus on rare, interpretable categories of variation</a:t>
            </a:r>
          </a:p>
          <a:p>
            <a:endParaRPr lang="en-US" dirty="0"/>
          </a:p>
          <a:p>
            <a:r>
              <a:rPr lang="en-US" dirty="0" smtClean="0"/>
              <a:t>Dramatically increase sample size</a:t>
            </a:r>
          </a:p>
        </p:txBody>
      </p:sp>
    </p:spTree>
    <p:extLst>
      <p:ext uri="{BB962C8B-B14F-4D97-AF65-F5344CB8AC3E}">
        <p14:creationId xmlns:p14="http://schemas.microsoft.com/office/powerpoint/2010/main" val="1899074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0" y="0"/>
            <a:ext cx="9143999" cy="1143000"/>
          </a:xfrm>
        </p:spPr>
        <p:txBody>
          <a:bodyPr>
            <a:normAutofit/>
          </a:bodyPr>
          <a:lstStyle/>
          <a:p>
            <a:r>
              <a:rPr lang="en-US" sz="3200" dirty="0" smtClean="0">
                <a:solidFill>
                  <a:srgbClr val="1F497D"/>
                </a:solidFill>
                <a:latin typeface="Arial" charset="0"/>
                <a:ea typeface="ＭＳ Ｐゴシック" charset="0"/>
                <a:cs typeface="ＭＳ Ｐゴシック" charset="0"/>
              </a:rPr>
              <a:t>Rare, strong acting alleles can be found alongside weaker, common alleles from GWAS</a:t>
            </a:r>
            <a:endParaRPr lang="en-US" sz="3200" dirty="0">
              <a:solidFill>
                <a:srgbClr val="1F497D"/>
              </a:solidFill>
              <a:latin typeface="Arial" charset="0"/>
              <a:ea typeface="ＭＳ Ｐゴシック" charset="0"/>
              <a:cs typeface="ＭＳ Ｐゴシック" charset="0"/>
            </a:endParaRPr>
          </a:p>
        </p:txBody>
      </p:sp>
      <p:pic>
        <p:nvPicPr>
          <p:cNvPr id="430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716" y="1244602"/>
            <a:ext cx="5370285" cy="202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3975"/>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2" name="TextBox 6"/>
          <p:cNvSpPr txBox="1">
            <a:spLocks noChangeArrowheads="1"/>
          </p:cNvSpPr>
          <p:nvPr/>
        </p:nvSpPr>
        <p:spPr bwMode="auto">
          <a:xfrm>
            <a:off x="457200" y="6172200"/>
            <a:ext cx="8107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Splice variant in </a:t>
            </a:r>
            <a:r>
              <a:rPr lang="en-US" sz="1800" i="1" dirty="0"/>
              <a:t>CARD9</a:t>
            </a:r>
            <a:r>
              <a:rPr lang="en-US" sz="1800" dirty="0"/>
              <a:t> </a:t>
            </a:r>
            <a:r>
              <a:rPr lang="en-US" sz="1800" dirty="0" smtClean="0"/>
              <a:t>(MAF ~ 0.5</a:t>
            </a:r>
            <a:r>
              <a:rPr lang="en-US" sz="1800" smtClean="0"/>
              <a:t>%) causes </a:t>
            </a:r>
            <a:r>
              <a:rPr lang="en-US" sz="1800" dirty="0"/>
              <a:t>premature truncation of protein </a:t>
            </a:r>
          </a:p>
          <a:p>
            <a:pPr eaLnBrk="1" hangingPunct="1"/>
            <a:r>
              <a:rPr lang="en-US" sz="1800" dirty="0"/>
              <a:t>a</a:t>
            </a:r>
            <a:r>
              <a:rPr lang="en-US" sz="1800" dirty="0" smtClean="0"/>
              <a:t>nd strongly </a:t>
            </a:r>
            <a:r>
              <a:rPr lang="en-US" sz="1800" dirty="0"/>
              <a:t>protects against the development of </a:t>
            </a:r>
            <a:r>
              <a:rPr lang="en-US" sz="1800" dirty="0" err="1"/>
              <a:t>Crohn’s</a:t>
            </a:r>
            <a:r>
              <a:rPr lang="en-US" sz="1800" dirty="0"/>
              <a:t> disease (p &lt; 10</a:t>
            </a:r>
            <a:r>
              <a:rPr lang="en-US" sz="1800" baseline="30000" dirty="0"/>
              <a:t>-16</a:t>
            </a:r>
            <a:r>
              <a:rPr lang="en-US" sz="1800" dirty="0"/>
              <a:t>)</a:t>
            </a:r>
          </a:p>
        </p:txBody>
      </p:sp>
    </p:spTree>
    <p:extLst>
      <p:ext uri="{BB962C8B-B14F-4D97-AF65-F5344CB8AC3E}">
        <p14:creationId xmlns:p14="http://schemas.microsoft.com/office/powerpoint/2010/main" val="39701751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hord 43"/>
          <p:cNvSpPr/>
          <p:nvPr/>
        </p:nvSpPr>
        <p:spPr>
          <a:xfrm rot="1267740">
            <a:off x="4526310" y="3159550"/>
            <a:ext cx="429086" cy="410610"/>
          </a:xfrm>
          <a:prstGeom prst="chord">
            <a:avLst/>
          </a:prstGeom>
          <a:solidFill>
            <a:srgbClr val="100F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9" name="Chord 48"/>
          <p:cNvSpPr/>
          <p:nvPr/>
        </p:nvSpPr>
        <p:spPr>
          <a:xfrm rot="1267740">
            <a:off x="2978182" y="2811547"/>
            <a:ext cx="429086" cy="410610"/>
          </a:xfrm>
          <a:prstGeom prst="chord">
            <a:avLst/>
          </a:prstGeom>
          <a:solidFill>
            <a:srgbClr val="100FC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a:cs typeface="Arial"/>
            </a:endParaRPr>
          </a:p>
        </p:txBody>
      </p:sp>
      <p:cxnSp>
        <p:nvCxnSpPr>
          <p:cNvPr id="5" name="Straight Arrow Connector 4"/>
          <p:cNvCxnSpPr/>
          <p:nvPr/>
        </p:nvCxnSpPr>
        <p:spPr>
          <a:xfrm>
            <a:off x="3383287" y="4036143"/>
            <a:ext cx="0" cy="2618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850479" y="4246450"/>
            <a:ext cx="1065616" cy="276999"/>
          </a:xfrm>
          <a:prstGeom prst="rect">
            <a:avLst/>
          </a:prstGeom>
        </p:spPr>
        <p:txBody>
          <a:bodyPr wrap="none">
            <a:spAutoFit/>
          </a:bodyPr>
          <a:lstStyle/>
          <a:p>
            <a:pPr algn="ctr"/>
            <a:r>
              <a:rPr lang="en-US" sz="1200" dirty="0" smtClean="0">
                <a:latin typeface="Arial"/>
                <a:cs typeface="Arial"/>
              </a:rPr>
              <a:t>Inflammation</a:t>
            </a:r>
            <a:endParaRPr lang="en-US" sz="1200" dirty="0">
              <a:latin typeface="Arial"/>
              <a:cs typeface="Arial"/>
            </a:endParaRPr>
          </a:p>
        </p:txBody>
      </p:sp>
      <p:sp>
        <p:nvSpPr>
          <p:cNvPr id="8" name="Rectangle 7"/>
          <p:cNvSpPr/>
          <p:nvPr/>
        </p:nvSpPr>
        <p:spPr>
          <a:xfrm>
            <a:off x="2739844" y="2662674"/>
            <a:ext cx="1325654" cy="188899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51" name="Rectangle 50"/>
          <p:cNvSpPr/>
          <p:nvPr/>
        </p:nvSpPr>
        <p:spPr>
          <a:xfrm>
            <a:off x="4241091" y="2658656"/>
            <a:ext cx="1325654" cy="189608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52" name="Straight Arrow Connector 51"/>
          <p:cNvCxnSpPr/>
          <p:nvPr/>
        </p:nvCxnSpPr>
        <p:spPr>
          <a:xfrm>
            <a:off x="4926500" y="3967637"/>
            <a:ext cx="0" cy="2618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 name="Group 13"/>
          <p:cNvGrpSpPr/>
          <p:nvPr/>
        </p:nvGrpSpPr>
        <p:grpSpPr>
          <a:xfrm>
            <a:off x="4802365" y="3971820"/>
            <a:ext cx="248787" cy="253515"/>
            <a:chOff x="5086728" y="3105105"/>
            <a:chExt cx="248787" cy="253515"/>
          </a:xfrm>
        </p:grpSpPr>
        <p:cxnSp>
          <p:nvCxnSpPr>
            <p:cNvPr id="12" name="Straight Connector 11"/>
            <p:cNvCxnSpPr/>
            <p:nvPr/>
          </p:nvCxnSpPr>
          <p:spPr>
            <a:xfrm>
              <a:off x="5086728" y="3107469"/>
              <a:ext cx="248787" cy="2487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5089095" y="3105105"/>
              <a:ext cx="244053" cy="2535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4119618" y="2354026"/>
            <a:ext cx="1567642" cy="307777"/>
          </a:xfrm>
          <a:prstGeom prst="rect">
            <a:avLst/>
          </a:prstGeom>
        </p:spPr>
        <p:txBody>
          <a:bodyPr wrap="square">
            <a:spAutoFit/>
          </a:bodyPr>
          <a:lstStyle/>
          <a:p>
            <a:pPr algn="ctr"/>
            <a:r>
              <a:rPr lang="en-US" sz="1400" dirty="0">
                <a:latin typeface="Arial"/>
                <a:cs typeface="Arial"/>
              </a:rPr>
              <a:t>P</a:t>
            </a:r>
            <a:r>
              <a:rPr lang="en-US" sz="1400" dirty="0" smtClean="0">
                <a:latin typeface="Arial"/>
                <a:cs typeface="Arial"/>
              </a:rPr>
              <a:t>rotective variant</a:t>
            </a:r>
            <a:endParaRPr lang="en-US" sz="1400" dirty="0">
              <a:latin typeface="Arial"/>
              <a:cs typeface="Arial"/>
            </a:endParaRPr>
          </a:p>
        </p:txBody>
      </p:sp>
      <p:sp>
        <p:nvSpPr>
          <p:cNvPr id="92" name="Rectangle 91"/>
          <p:cNvSpPr/>
          <p:nvPr/>
        </p:nvSpPr>
        <p:spPr>
          <a:xfrm>
            <a:off x="2798085" y="2376586"/>
            <a:ext cx="1202521" cy="307777"/>
          </a:xfrm>
          <a:prstGeom prst="rect">
            <a:avLst/>
          </a:prstGeom>
        </p:spPr>
        <p:txBody>
          <a:bodyPr wrap="square">
            <a:spAutoFit/>
          </a:bodyPr>
          <a:lstStyle/>
          <a:p>
            <a:pPr algn="ctr"/>
            <a:r>
              <a:rPr lang="en-US" sz="1400" dirty="0" smtClean="0">
                <a:latin typeface="Arial"/>
                <a:cs typeface="Arial"/>
              </a:rPr>
              <a:t>Risk variant</a:t>
            </a:r>
            <a:endParaRPr lang="en-US" sz="1400" dirty="0">
              <a:latin typeface="Arial"/>
              <a:cs typeface="Arial"/>
            </a:endParaRPr>
          </a:p>
        </p:txBody>
      </p:sp>
      <p:sp>
        <p:nvSpPr>
          <p:cNvPr id="41" name="Rectangle 40"/>
          <p:cNvSpPr/>
          <p:nvPr/>
        </p:nvSpPr>
        <p:spPr>
          <a:xfrm>
            <a:off x="3403379" y="2834285"/>
            <a:ext cx="117276" cy="98577"/>
          </a:xfrm>
          <a:prstGeom prst="rect">
            <a:avLst/>
          </a:prstGeom>
          <a:solidFill>
            <a:schemeClr val="bg1"/>
          </a:solidFill>
          <a:ln w="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3" name="Group 52"/>
          <p:cNvGrpSpPr/>
          <p:nvPr/>
        </p:nvGrpSpPr>
        <p:grpSpPr>
          <a:xfrm>
            <a:off x="4915113" y="2755677"/>
            <a:ext cx="472158" cy="382639"/>
            <a:chOff x="1506023" y="2214425"/>
            <a:chExt cx="472159" cy="398922"/>
          </a:xfrm>
          <a:solidFill>
            <a:srgbClr val="53FF2E"/>
          </a:solidFill>
        </p:grpSpPr>
        <p:sp>
          <p:nvSpPr>
            <p:cNvPr id="46" name="Rectangle 45"/>
            <p:cNvSpPr/>
            <p:nvPr/>
          </p:nvSpPr>
          <p:spPr>
            <a:xfrm>
              <a:off x="1506023" y="2328402"/>
              <a:ext cx="211657" cy="122119"/>
            </a:xfrm>
            <a:prstGeom prst="rect">
              <a:avLst/>
            </a:prstGeom>
            <a:grpFill/>
            <a:ln>
              <a:solidFill>
                <a:srgbClr val="53F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7" name="Rectangle 46"/>
            <p:cNvSpPr/>
            <p:nvPr/>
          </p:nvSpPr>
          <p:spPr>
            <a:xfrm>
              <a:off x="1685118" y="2214425"/>
              <a:ext cx="293064" cy="398922"/>
            </a:xfrm>
            <a:prstGeom prst="rect">
              <a:avLst/>
            </a:prstGeom>
            <a:grpFill/>
            <a:ln>
              <a:solidFill>
                <a:srgbClr val="53F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cxnSp>
        <p:nvCxnSpPr>
          <p:cNvPr id="108" name="Straight Arrow Connector 107"/>
          <p:cNvCxnSpPr/>
          <p:nvPr/>
        </p:nvCxnSpPr>
        <p:spPr>
          <a:xfrm>
            <a:off x="3381015" y="3194658"/>
            <a:ext cx="0" cy="2618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9" name="Chord 108"/>
          <p:cNvSpPr/>
          <p:nvPr/>
        </p:nvSpPr>
        <p:spPr>
          <a:xfrm rot="1267740">
            <a:off x="3008467" y="3497851"/>
            <a:ext cx="429086" cy="410610"/>
          </a:xfrm>
          <a:prstGeom prst="chord">
            <a:avLst/>
          </a:prstGeom>
          <a:solidFill>
            <a:srgbClr val="100FC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a:cs typeface="Arial"/>
            </a:endParaRPr>
          </a:p>
        </p:txBody>
      </p:sp>
      <p:sp>
        <p:nvSpPr>
          <p:cNvPr id="110" name="Rectangle 109"/>
          <p:cNvSpPr/>
          <p:nvPr/>
        </p:nvSpPr>
        <p:spPr>
          <a:xfrm>
            <a:off x="3352254" y="3621700"/>
            <a:ext cx="117276" cy="98577"/>
          </a:xfrm>
          <a:prstGeom prst="rect">
            <a:avLst/>
          </a:prstGeom>
          <a:solidFill>
            <a:schemeClr val="bg1"/>
          </a:solidFill>
          <a:ln w="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4" name="Group 110"/>
          <p:cNvGrpSpPr/>
          <p:nvPr/>
        </p:nvGrpSpPr>
        <p:grpSpPr>
          <a:xfrm>
            <a:off x="3124277" y="3565356"/>
            <a:ext cx="472158" cy="382639"/>
            <a:chOff x="1506023" y="2214425"/>
            <a:chExt cx="472159" cy="398922"/>
          </a:xfrm>
          <a:solidFill>
            <a:srgbClr val="53FF2E"/>
          </a:solidFill>
        </p:grpSpPr>
        <p:sp>
          <p:nvSpPr>
            <p:cNvPr id="112" name="Rectangle 111"/>
            <p:cNvSpPr/>
            <p:nvPr/>
          </p:nvSpPr>
          <p:spPr>
            <a:xfrm>
              <a:off x="1506023" y="2328402"/>
              <a:ext cx="211657" cy="122119"/>
            </a:xfrm>
            <a:prstGeom prst="rect">
              <a:avLst/>
            </a:prstGeom>
            <a:grpFill/>
            <a:ln>
              <a:solidFill>
                <a:srgbClr val="53F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13" name="Rectangle 112"/>
            <p:cNvSpPr/>
            <p:nvPr/>
          </p:nvSpPr>
          <p:spPr>
            <a:xfrm>
              <a:off x="1685118" y="2214425"/>
              <a:ext cx="293064" cy="398922"/>
            </a:xfrm>
            <a:prstGeom prst="rect">
              <a:avLst/>
            </a:prstGeom>
            <a:grpFill/>
            <a:ln>
              <a:solidFill>
                <a:srgbClr val="53F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grpSp>
        <p:nvGrpSpPr>
          <p:cNvPr id="6" name="Group 113"/>
          <p:cNvGrpSpPr/>
          <p:nvPr/>
        </p:nvGrpSpPr>
        <p:grpSpPr>
          <a:xfrm>
            <a:off x="3409221" y="2742438"/>
            <a:ext cx="472158" cy="382639"/>
            <a:chOff x="1506023" y="2214425"/>
            <a:chExt cx="472159" cy="398922"/>
          </a:xfrm>
          <a:solidFill>
            <a:srgbClr val="53FF2E"/>
          </a:solidFill>
        </p:grpSpPr>
        <p:sp>
          <p:nvSpPr>
            <p:cNvPr id="115" name="Rectangle 114"/>
            <p:cNvSpPr/>
            <p:nvPr/>
          </p:nvSpPr>
          <p:spPr>
            <a:xfrm>
              <a:off x="1506023" y="2328402"/>
              <a:ext cx="211657" cy="122119"/>
            </a:xfrm>
            <a:prstGeom prst="rect">
              <a:avLst/>
            </a:prstGeom>
            <a:grpFill/>
            <a:ln>
              <a:solidFill>
                <a:srgbClr val="53F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16" name="Rectangle 115"/>
            <p:cNvSpPr/>
            <p:nvPr/>
          </p:nvSpPr>
          <p:spPr>
            <a:xfrm>
              <a:off x="1685118" y="2214425"/>
              <a:ext cx="293064" cy="398922"/>
            </a:xfrm>
            <a:prstGeom prst="rect">
              <a:avLst/>
            </a:prstGeom>
            <a:grpFill/>
            <a:ln>
              <a:solidFill>
                <a:srgbClr val="53F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sp>
        <p:nvSpPr>
          <p:cNvPr id="117" name="Rectangle 116"/>
          <p:cNvSpPr/>
          <p:nvPr/>
        </p:nvSpPr>
        <p:spPr>
          <a:xfrm>
            <a:off x="4387706" y="4239165"/>
            <a:ext cx="1065616" cy="276999"/>
          </a:xfrm>
          <a:prstGeom prst="rect">
            <a:avLst/>
          </a:prstGeom>
        </p:spPr>
        <p:txBody>
          <a:bodyPr wrap="none">
            <a:spAutoFit/>
          </a:bodyPr>
          <a:lstStyle/>
          <a:p>
            <a:pPr algn="ctr"/>
            <a:r>
              <a:rPr lang="en-US" sz="1200" dirty="0" smtClean="0">
                <a:latin typeface="Arial"/>
                <a:cs typeface="Arial"/>
              </a:rPr>
              <a:t>Inflammation</a:t>
            </a:r>
            <a:endParaRPr lang="en-US" sz="1200" dirty="0">
              <a:latin typeface="Arial"/>
              <a:cs typeface="Arial"/>
            </a:endParaRPr>
          </a:p>
        </p:txBody>
      </p:sp>
      <p:sp>
        <p:nvSpPr>
          <p:cNvPr id="71" name="Rectangle 70"/>
          <p:cNvSpPr/>
          <p:nvPr/>
        </p:nvSpPr>
        <p:spPr>
          <a:xfrm>
            <a:off x="3115643" y="2956729"/>
            <a:ext cx="203482" cy="118951"/>
          </a:xfrm>
          <a:prstGeom prst="rect">
            <a:avLst/>
          </a:prstGeom>
          <a:solidFill>
            <a:schemeClr val="bg1"/>
          </a:solidFill>
          <a:ln w="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00" name="Rectangle 99"/>
          <p:cNvSpPr/>
          <p:nvPr/>
        </p:nvSpPr>
        <p:spPr>
          <a:xfrm>
            <a:off x="6723406" y="4958195"/>
            <a:ext cx="205828" cy="164179"/>
          </a:xfrm>
          <a:prstGeom prst="rect">
            <a:avLst/>
          </a:prstGeom>
          <a:solidFill>
            <a:schemeClr val="bg1"/>
          </a:solidFill>
          <a:ln w="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03" name="Curved Connector 102"/>
          <p:cNvCxnSpPr/>
          <p:nvPr/>
        </p:nvCxnSpPr>
        <p:spPr>
          <a:xfrm rot="5400000">
            <a:off x="7004790" y="4565093"/>
            <a:ext cx="350075" cy="34191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flipV="1">
            <a:off x="7337749" y="4864521"/>
            <a:ext cx="474386"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nvGrpSpPr>
          <p:cNvPr id="7" name="Group 60"/>
          <p:cNvGrpSpPr/>
          <p:nvPr/>
        </p:nvGrpSpPr>
        <p:grpSpPr>
          <a:xfrm>
            <a:off x="8244282" y="4218641"/>
            <a:ext cx="472158" cy="382639"/>
            <a:chOff x="1506023" y="2214425"/>
            <a:chExt cx="472159" cy="398922"/>
          </a:xfrm>
          <a:solidFill>
            <a:srgbClr val="53FF2E"/>
          </a:solidFill>
        </p:grpSpPr>
        <p:sp>
          <p:nvSpPr>
            <p:cNvPr id="66" name="Rectangle 65"/>
            <p:cNvSpPr/>
            <p:nvPr/>
          </p:nvSpPr>
          <p:spPr>
            <a:xfrm>
              <a:off x="1506023" y="2328402"/>
              <a:ext cx="211657" cy="122119"/>
            </a:xfrm>
            <a:prstGeom prst="rect">
              <a:avLst/>
            </a:prstGeom>
            <a:grpFill/>
            <a:ln>
              <a:solidFill>
                <a:srgbClr val="53F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67" name="Rectangle 66"/>
            <p:cNvSpPr/>
            <p:nvPr/>
          </p:nvSpPr>
          <p:spPr>
            <a:xfrm>
              <a:off x="1685118" y="2214425"/>
              <a:ext cx="293064" cy="398922"/>
            </a:xfrm>
            <a:prstGeom prst="rect">
              <a:avLst/>
            </a:prstGeom>
            <a:grpFill/>
            <a:ln>
              <a:solidFill>
                <a:srgbClr val="53F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sp>
        <p:nvSpPr>
          <p:cNvPr id="72" name="Chord 71"/>
          <p:cNvSpPr/>
          <p:nvPr/>
        </p:nvSpPr>
        <p:spPr>
          <a:xfrm rot="1267740">
            <a:off x="6594044" y="4681449"/>
            <a:ext cx="429086" cy="410610"/>
          </a:xfrm>
          <a:prstGeom prst="chord">
            <a:avLst/>
          </a:prstGeom>
          <a:solidFill>
            <a:srgbClr val="100FC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a:cs typeface="Arial"/>
            </a:endParaRPr>
          </a:p>
        </p:txBody>
      </p:sp>
      <p:sp>
        <p:nvSpPr>
          <p:cNvPr id="74" name="Rectangle 73"/>
          <p:cNvSpPr/>
          <p:nvPr/>
        </p:nvSpPr>
        <p:spPr>
          <a:xfrm>
            <a:off x="6731505" y="4826631"/>
            <a:ext cx="203482" cy="118951"/>
          </a:xfrm>
          <a:prstGeom prst="rect">
            <a:avLst/>
          </a:prstGeom>
          <a:solidFill>
            <a:schemeClr val="bg1"/>
          </a:solidFill>
          <a:ln w="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6" name="Rectangle 85"/>
          <p:cNvSpPr/>
          <p:nvPr/>
        </p:nvSpPr>
        <p:spPr>
          <a:xfrm>
            <a:off x="6455546" y="4139840"/>
            <a:ext cx="2429739" cy="10404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9" name="Rectangle 19"/>
          <p:cNvSpPr>
            <a:spLocks noChangeArrowheads="1"/>
          </p:cNvSpPr>
          <p:nvPr/>
        </p:nvSpPr>
        <p:spPr bwMode="auto">
          <a:xfrm>
            <a:off x="28327" y="1430621"/>
            <a:ext cx="2003491" cy="400110"/>
          </a:xfrm>
          <a:prstGeom prst="rect">
            <a:avLst/>
          </a:prstGeom>
          <a:noFill/>
          <a:ln w="9525">
            <a:noFill/>
            <a:miter lim="800000"/>
            <a:headEnd/>
            <a:tailEnd/>
          </a:ln>
        </p:spPr>
        <p:txBody>
          <a:bodyPr wrap="square">
            <a:prstTxWarp prst="textNoShape">
              <a:avLst/>
            </a:prstTxWarp>
            <a:spAutoFit/>
          </a:bodyPr>
          <a:lstStyle/>
          <a:p>
            <a:pPr algn="ctr"/>
            <a:r>
              <a:rPr lang="en-US" sz="2000" b="1" dirty="0" err="1" smtClean="0">
                <a:solidFill>
                  <a:schemeClr val="accent2"/>
                </a:solidFill>
                <a:latin typeface="Arial"/>
                <a:cs typeface="Arial"/>
              </a:rPr>
              <a:t>Crohn’s</a:t>
            </a:r>
            <a:r>
              <a:rPr lang="en-US" sz="2000" b="1" dirty="0" smtClean="0">
                <a:solidFill>
                  <a:schemeClr val="accent2"/>
                </a:solidFill>
                <a:latin typeface="Arial"/>
                <a:cs typeface="Arial"/>
              </a:rPr>
              <a:t>  gene</a:t>
            </a:r>
            <a:endParaRPr lang="en-US" sz="2000" b="1" dirty="0">
              <a:solidFill>
                <a:schemeClr val="accent2"/>
              </a:solidFill>
              <a:latin typeface="Arial"/>
              <a:cs typeface="Arial"/>
            </a:endParaRPr>
          </a:p>
        </p:txBody>
      </p:sp>
      <p:sp>
        <p:nvSpPr>
          <p:cNvPr id="90" name="Rectangle 20"/>
          <p:cNvSpPr>
            <a:spLocks noChangeArrowheads="1"/>
          </p:cNvSpPr>
          <p:nvPr/>
        </p:nvSpPr>
        <p:spPr bwMode="auto">
          <a:xfrm>
            <a:off x="2829066" y="1430621"/>
            <a:ext cx="2668588" cy="400110"/>
          </a:xfrm>
          <a:prstGeom prst="rect">
            <a:avLst/>
          </a:prstGeom>
          <a:noFill/>
          <a:ln w="9525">
            <a:noFill/>
            <a:miter lim="800000"/>
            <a:headEnd/>
            <a:tailEnd/>
          </a:ln>
        </p:spPr>
        <p:txBody>
          <a:bodyPr>
            <a:prstTxWarp prst="textNoShape">
              <a:avLst/>
            </a:prstTxWarp>
            <a:spAutoFit/>
          </a:bodyPr>
          <a:lstStyle/>
          <a:p>
            <a:pPr algn="ctr"/>
            <a:r>
              <a:rPr lang="en-US" sz="2000" b="1" dirty="0" smtClean="0">
                <a:solidFill>
                  <a:schemeClr val="accent2"/>
                </a:solidFill>
                <a:latin typeface="Arial"/>
                <a:cs typeface="Arial"/>
              </a:rPr>
              <a:t>Cell model</a:t>
            </a:r>
            <a:endParaRPr lang="en-US" sz="2000" b="1" dirty="0">
              <a:solidFill>
                <a:schemeClr val="accent2"/>
              </a:solidFill>
              <a:latin typeface="Arial"/>
              <a:cs typeface="Arial"/>
            </a:endParaRPr>
          </a:p>
        </p:txBody>
      </p:sp>
      <p:sp>
        <p:nvSpPr>
          <p:cNvPr id="59" name="Text Box 11"/>
          <p:cNvSpPr txBox="1">
            <a:spLocks noChangeArrowheads="1"/>
          </p:cNvSpPr>
          <p:nvPr/>
        </p:nvSpPr>
        <p:spPr bwMode="auto">
          <a:xfrm>
            <a:off x="190500" y="152400"/>
            <a:ext cx="8724900" cy="461665"/>
          </a:xfrm>
          <a:prstGeom prst="rect">
            <a:avLst/>
          </a:prstGeom>
          <a:noFill/>
          <a:ln w="9525">
            <a:noFill/>
            <a:miter lim="800000"/>
            <a:headEnd/>
            <a:tailEnd/>
          </a:ln>
        </p:spPr>
        <p:txBody>
          <a:bodyPr>
            <a:prstTxWarp prst="textNoShape">
              <a:avLst/>
            </a:prstTxWarp>
            <a:spAutoFit/>
          </a:bodyPr>
          <a:lstStyle/>
          <a:p>
            <a:pPr defTabSz="914400">
              <a:spcAft>
                <a:spcPts val="0"/>
              </a:spcAft>
            </a:pPr>
            <a:r>
              <a:rPr lang="en-US" sz="2400" b="1" dirty="0" smtClean="0">
                <a:solidFill>
                  <a:srgbClr val="000000"/>
                </a:solidFill>
                <a:latin typeface="Arial"/>
                <a:ea typeface="ＭＳ Ｐゴシック" charset="0"/>
                <a:cs typeface="Arial"/>
              </a:rPr>
              <a:t>CD: </a:t>
            </a:r>
            <a:r>
              <a:rPr lang="en-US" sz="2400" dirty="0" smtClean="0">
                <a:solidFill>
                  <a:srgbClr val="000000"/>
                </a:solidFill>
                <a:latin typeface="Arial"/>
                <a:ea typeface="ＭＳ Ｐゴシック" charset="0"/>
                <a:cs typeface="Arial"/>
              </a:rPr>
              <a:t>insights about CARD9 suggest therapeutic hypothesis</a:t>
            </a:r>
            <a:endParaRPr lang="en-US" sz="2400" b="1" dirty="0">
              <a:solidFill>
                <a:srgbClr val="000000"/>
              </a:solidFill>
              <a:latin typeface="Arial"/>
              <a:ea typeface="ＭＳ Ｐゴシック" charset="0"/>
              <a:cs typeface="Arial"/>
            </a:endParaRPr>
          </a:p>
        </p:txBody>
      </p:sp>
      <p:sp>
        <p:nvSpPr>
          <p:cNvPr id="63" name="AutoShape 37"/>
          <p:cNvSpPr>
            <a:spLocks noChangeArrowheads="1"/>
          </p:cNvSpPr>
          <p:nvPr/>
        </p:nvSpPr>
        <p:spPr bwMode="auto">
          <a:xfrm>
            <a:off x="177968" y="3462520"/>
            <a:ext cx="889252" cy="529903"/>
          </a:xfrm>
          <a:prstGeom prst="roundRect">
            <a:avLst>
              <a:gd name="adj" fmla="val 16667"/>
            </a:avLst>
          </a:prstGeom>
          <a:solidFill>
            <a:srgbClr val="00CCFF">
              <a:alpha val="50195"/>
            </a:srgbClr>
          </a:solidFill>
          <a:ln w="9525">
            <a:noFill/>
            <a:round/>
            <a:headEnd/>
            <a:tailEnd/>
          </a:ln>
        </p:spPr>
        <p:txBody>
          <a:bodyPr wrap="none" anchor="ctr">
            <a:prstTxWarp prst="textNoShape">
              <a:avLst/>
            </a:prstTxWarp>
          </a:bodyPr>
          <a:lstStyle/>
          <a:p>
            <a:pPr algn="ctr" defTabSz="457200"/>
            <a:r>
              <a:rPr lang="en-US" sz="1400" i="1" dirty="0" smtClean="0">
                <a:solidFill>
                  <a:prstClr val="black"/>
                </a:solidFill>
                <a:latin typeface="Arial"/>
                <a:ea typeface="ＭＳ Ｐゴシック" charset="0"/>
                <a:cs typeface="Arial"/>
              </a:rPr>
              <a:t>CARD9</a:t>
            </a:r>
          </a:p>
          <a:p>
            <a:pPr algn="ctr" defTabSz="457200"/>
            <a:r>
              <a:rPr lang="en-US" sz="1400" i="1" dirty="0" smtClean="0">
                <a:solidFill>
                  <a:prstClr val="black"/>
                </a:solidFill>
                <a:latin typeface="Arial"/>
                <a:ea typeface="ＭＳ Ｐゴシック" charset="0"/>
                <a:cs typeface="Arial"/>
              </a:rPr>
              <a:t>protective</a:t>
            </a:r>
            <a:endParaRPr lang="en-US" sz="1400" i="1" dirty="0">
              <a:solidFill>
                <a:prstClr val="black"/>
              </a:solidFill>
              <a:latin typeface="Arial"/>
              <a:ea typeface="ＭＳ Ｐゴシック" charset="0"/>
              <a:cs typeface="Arial"/>
            </a:endParaRPr>
          </a:p>
        </p:txBody>
      </p:sp>
      <p:sp>
        <p:nvSpPr>
          <p:cNvPr id="64" name="Chord 63"/>
          <p:cNvSpPr/>
          <p:nvPr/>
        </p:nvSpPr>
        <p:spPr>
          <a:xfrm rot="1267740">
            <a:off x="1214949" y="3508153"/>
            <a:ext cx="429086" cy="410610"/>
          </a:xfrm>
          <a:prstGeom prst="chord">
            <a:avLst/>
          </a:prstGeom>
          <a:solidFill>
            <a:srgbClr val="100F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65" name="Chord 64"/>
          <p:cNvSpPr/>
          <p:nvPr/>
        </p:nvSpPr>
        <p:spPr>
          <a:xfrm rot="1267740">
            <a:off x="1236391" y="2807306"/>
            <a:ext cx="429086" cy="410610"/>
          </a:xfrm>
          <a:prstGeom prst="chord">
            <a:avLst/>
          </a:prstGeom>
          <a:solidFill>
            <a:srgbClr val="100FC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a:cs typeface="Arial"/>
            </a:endParaRPr>
          </a:p>
        </p:txBody>
      </p:sp>
      <p:sp>
        <p:nvSpPr>
          <p:cNvPr id="70" name="Rectangle 69"/>
          <p:cNvSpPr/>
          <p:nvPr/>
        </p:nvSpPr>
        <p:spPr>
          <a:xfrm>
            <a:off x="1373852" y="2952488"/>
            <a:ext cx="203482" cy="118951"/>
          </a:xfrm>
          <a:prstGeom prst="rect">
            <a:avLst/>
          </a:prstGeom>
          <a:solidFill>
            <a:schemeClr val="bg1"/>
          </a:solidFill>
          <a:ln w="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3" name="AutoShape 37"/>
          <p:cNvSpPr>
            <a:spLocks noChangeArrowheads="1"/>
          </p:cNvSpPr>
          <p:nvPr/>
        </p:nvSpPr>
        <p:spPr bwMode="auto">
          <a:xfrm>
            <a:off x="176202" y="2792703"/>
            <a:ext cx="889252" cy="529903"/>
          </a:xfrm>
          <a:prstGeom prst="roundRect">
            <a:avLst>
              <a:gd name="adj" fmla="val 16667"/>
            </a:avLst>
          </a:prstGeom>
          <a:solidFill>
            <a:srgbClr val="00CCFF">
              <a:alpha val="50195"/>
            </a:srgbClr>
          </a:solidFill>
          <a:ln w="9525">
            <a:noFill/>
            <a:round/>
            <a:headEnd/>
            <a:tailEnd/>
          </a:ln>
        </p:spPr>
        <p:txBody>
          <a:bodyPr wrap="none" anchor="ctr">
            <a:prstTxWarp prst="textNoShape">
              <a:avLst/>
            </a:prstTxWarp>
          </a:bodyPr>
          <a:lstStyle/>
          <a:p>
            <a:pPr algn="ctr" defTabSz="457200"/>
            <a:r>
              <a:rPr lang="en-US" sz="1400" i="1" dirty="0" smtClean="0">
                <a:solidFill>
                  <a:prstClr val="black"/>
                </a:solidFill>
                <a:latin typeface="Arial"/>
                <a:ea typeface="ＭＳ Ｐゴシック" charset="0"/>
                <a:cs typeface="Arial"/>
              </a:rPr>
              <a:t>CARD9</a:t>
            </a:r>
          </a:p>
          <a:p>
            <a:pPr algn="ctr" defTabSz="457200"/>
            <a:r>
              <a:rPr lang="en-US" sz="1400" i="1" dirty="0" smtClean="0">
                <a:solidFill>
                  <a:prstClr val="black"/>
                </a:solidFill>
                <a:latin typeface="Arial"/>
                <a:ea typeface="ＭＳ Ｐゴシック" charset="0"/>
                <a:cs typeface="Arial"/>
              </a:rPr>
              <a:t>risk</a:t>
            </a:r>
            <a:endParaRPr lang="en-US" sz="1400" i="1" dirty="0">
              <a:solidFill>
                <a:prstClr val="black"/>
              </a:solidFill>
              <a:latin typeface="Arial"/>
              <a:ea typeface="ＭＳ Ｐゴシック" charset="0"/>
              <a:cs typeface="Arial"/>
            </a:endParaRPr>
          </a:p>
        </p:txBody>
      </p:sp>
      <p:sp>
        <p:nvSpPr>
          <p:cNvPr id="62" name="Rectangle 61"/>
          <p:cNvSpPr/>
          <p:nvPr/>
        </p:nvSpPr>
        <p:spPr>
          <a:xfrm>
            <a:off x="6535456" y="2791402"/>
            <a:ext cx="2336834" cy="1200329"/>
          </a:xfrm>
          <a:prstGeom prst="rect">
            <a:avLst/>
          </a:prstGeom>
        </p:spPr>
        <p:txBody>
          <a:bodyPr wrap="square">
            <a:spAutoFit/>
          </a:bodyPr>
          <a:lstStyle/>
          <a:p>
            <a:pPr algn="ctr"/>
            <a:r>
              <a:rPr lang="en-US" dirty="0" smtClean="0">
                <a:solidFill>
                  <a:srgbClr val="000000"/>
                </a:solidFill>
                <a:latin typeface="Arial"/>
                <a:ea typeface="ＭＳ Ｐゴシック" charset="0"/>
                <a:cs typeface="Arial"/>
              </a:rPr>
              <a:t>Drug leads that mimic the protective variant may reduce inflammation</a:t>
            </a:r>
            <a:endParaRPr lang="en-US" b="1" dirty="0">
              <a:latin typeface="Arial"/>
              <a:cs typeface="Arial"/>
            </a:endParaRPr>
          </a:p>
        </p:txBody>
      </p:sp>
      <p:cxnSp>
        <p:nvCxnSpPr>
          <p:cNvPr id="61" name="Straight Arrow Connector 21"/>
          <p:cNvCxnSpPr>
            <a:cxnSpLocks noChangeShapeType="1"/>
          </p:cNvCxnSpPr>
          <p:nvPr/>
        </p:nvCxnSpPr>
        <p:spPr bwMode="auto">
          <a:xfrm>
            <a:off x="2117790" y="3354629"/>
            <a:ext cx="456831" cy="0"/>
          </a:xfrm>
          <a:prstGeom prst="straightConnector1">
            <a:avLst/>
          </a:prstGeom>
          <a:noFill/>
          <a:ln w="9525">
            <a:solidFill>
              <a:schemeClr val="tx1"/>
            </a:solidFill>
            <a:round/>
            <a:headEnd/>
            <a:tailEnd type="arrow" w="med" len="med"/>
          </a:ln>
        </p:spPr>
      </p:cxnSp>
      <p:pic>
        <p:nvPicPr>
          <p:cNvPr id="75" name="Picture 91"/>
          <p:cNvPicPr>
            <a:picLocks noChangeAspect="1"/>
          </p:cNvPicPr>
          <p:nvPr/>
        </p:nvPicPr>
        <p:blipFill>
          <a:blip r:embed="rId3"/>
          <a:srcRect/>
          <a:stretch>
            <a:fillRect/>
          </a:stretch>
        </p:blipFill>
        <p:spPr bwMode="auto">
          <a:xfrm rot="20460804">
            <a:off x="7223960" y="4219893"/>
            <a:ext cx="359950" cy="287960"/>
          </a:xfrm>
          <a:prstGeom prst="rect">
            <a:avLst/>
          </a:prstGeom>
          <a:noFill/>
          <a:ln w="9525">
            <a:noFill/>
            <a:miter lim="800000"/>
            <a:headEnd/>
            <a:tailEnd/>
          </a:ln>
        </p:spPr>
      </p:pic>
      <p:sp>
        <p:nvSpPr>
          <p:cNvPr id="85" name="Rectangle 84"/>
          <p:cNvSpPr/>
          <p:nvPr/>
        </p:nvSpPr>
        <p:spPr>
          <a:xfrm>
            <a:off x="8031506" y="4958195"/>
            <a:ext cx="205828" cy="164179"/>
          </a:xfrm>
          <a:prstGeom prst="rect">
            <a:avLst/>
          </a:prstGeom>
          <a:solidFill>
            <a:schemeClr val="bg1"/>
          </a:solidFill>
          <a:ln w="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7" name="Chord 86"/>
          <p:cNvSpPr/>
          <p:nvPr/>
        </p:nvSpPr>
        <p:spPr>
          <a:xfrm rot="1267740">
            <a:off x="7902144" y="4681449"/>
            <a:ext cx="429086" cy="410610"/>
          </a:xfrm>
          <a:prstGeom prst="chord">
            <a:avLst/>
          </a:prstGeom>
          <a:solidFill>
            <a:srgbClr val="100FCD"/>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latin typeface="Arial"/>
              <a:cs typeface="Arial"/>
            </a:endParaRPr>
          </a:p>
        </p:txBody>
      </p:sp>
      <p:sp>
        <p:nvSpPr>
          <p:cNvPr id="88" name="Rectangle 87"/>
          <p:cNvSpPr/>
          <p:nvPr/>
        </p:nvSpPr>
        <p:spPr>
          <a:xfrm>
            <a:off x="8039605" y="4826631"/>
            <a:ext cx="203482" cy="118951"/>
          </a:xfrm>
          <a:prstGeom prst="rect">
            <a:avLst/>
          </a:prstGeom>
          <a:solidFill>
            <a:schemeClr val="bg1"/>
          </a:solidFill>
          <a:ln w="0" cap="flat" cmpd="sng" algn="ctr">
            <a:solidFill>
              <a:schemeClr val="bg1">
                <a:alpha val="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pic>
        <p:nvPicPr>
          <p:cNvPr id="91" name="Picture 91"/>
          <p:cNvPicPr>
            <a:picLocks noChangeAspect="1"/>
          </p:cNvPicPr>
          <p:nvPr/>
        </p:nvPicPr>
        <p:blipFill>
          <a:blip r:embed="rId3"/>
          <a:srcRect/>
          <a:stretch>
            <a:fillRect/>
          </a:stretch>
        </p:blipFill>
        <p:spPr bwMode="auto">
          <a:xfrm rot="20460804">
            <a:off x="8024060" y="4715193"/>
            <a:ext cx="359950" cy="287960"/>
          </a:xfrm>
          <a:prstGeom prst="rect">
            <a:avLst/>
          </a:prstGeom>
          <a:noFill/>
          <a:ln w="9525">
            <a:noFill/>
            <a:miter lim="800000"/>
            <a:headEnd/>
            <a:tailEnd/>
          </a:ln>
        </p:spPr>
      </p:pic>
      <p:sp>
        <p:nvSpPr>
          <p:cNvPr id="118" name="Isosceles Triangle 117"/>
          <p:cNvSpPr>
            <a:spLocks noChangeArrowheads="1"/>
          </p:cNvSpPr>
          <p:nvPr/>
        </p:nvSpPr>
        <p:spPr bwMode="auto">
          <a:xfrm rot="5400000">
            <a:off x="4803256" y="3392584"/>
            <a:ext cx="2374900" cy="268385"/>
          </a:xfrm>
          <a:prstGeom prst="triangle">
            <a:avLst>
              <a:gd name="adj" fmla="val 50000"/>
            </a:avLst>
          </a:prstGeom>
          <a:solidFill>
            <a:schemeClr val="bg1"/>
          </a:solidFill>
          <a:ln w="19050" cap="flat" cmpd="sng" algn="ctr">
            <a:solidFill>
              <a:srgbClr val="000000"/>
            </a:solidFill>
            <a:prstDash val="solid"/>
            <a:miter lim="800000"/>
            <a:headEnd type="none" w="med" len="med"/>
            <a:tailEnd type="none" w="med" len="me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Arial"/>
              <a:ea typeface="+mn-ea"/>
              <a:cs typeface="Arial"/>
            </a:endParaRPr>
          </a:p>
        </p:txBody>
      </p:sp>
      <p:sp>
        <p:nvSpPr>
          <p:cNvPr id="119" name="Rectangle 20"/>
          <p:cNvSpPr>
            <a:spLocks noChangeArrowheads="1"/>
          </p:cNvSpPr>
          <p:nvPr/>
        </p:nvSpPr>
        <p:spPr bwMode="auto">
          <a:xfrm>
            <a:off x="6369579" y="1430621"/>
            <a:ext cx="2668588" cy="707886"/>
          </a:xfrm>
          <a:prstGeom prst="rect">
            <a:avLst/>
          </a:prstGeom>
          <a:noFill/>
          <a:ln w="9525">
            <a:noFill/>
            <a:miter lim="800000"/>
            <a:headEnd/>
            <a:tailEnd/>
          </a:ln>
        </p:spPr>
        <p:txBody>
          <a:bodyPr>
            <a:prstTxWarp prst="textNoShape">
              <a:avLst/>
            </a:prstTxWarp>
            <a:spAutoFit/>
          </a:bodyPr>
          <a:lstStyle/>
          <a:p>
            <a:pPr algn="ctr"/>
            <a:r>
              <a:rPr lang="en-US" sz="2000" b="1" dirty="0" smtClean="0">
                <a:solidFill>
                  <a:schemeClr val="accent2"/>
                </a:solidFill>
                <a:latin typeface="Arial"/>
                <a:cs typeface="Arial"/>
              </a:rPr>
              <a:t>Therapeutic hypothesis</a:t>
            </a:r>
            <a:endParaRPr lang="en-US" sz="2000" b="1" dirty="0">
              <a:solidFill>
                <a:schemeClr val="accent2"/>
              </a:solidFill>
              <a:latin typeface="Arial"/>
              <a:cs typeface="Arial"/>
            </a:endParaRPr>
          </a:p>
        </p:txBody>
      </p:sp>
      <p:grpSp>
        <p:nvGrpSpPr>
          <p:cNvPr id="76" name="Group 75"/>
          <p:cNvGrpSpPr/>
          <p:nvPr/>
        </p:nvGrpSpPr>
        <p:grpSpPr>
          <a:xfrm>
            <a:off x="6292734" y="5837289"/>
            <a:ext cx="2759685" cy="928103"/>
            <a:chOff x="0" y="1624262"/>
            <a:chExt cx="9144000" cy="2372394"/>
          </a:xfrm>
        </p:grpSpPr>
        <p:pic>
          <p:nvPicPr>
            <p:cNvPr id="77" name="Picture 76" descr="suspensionbridge3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4262"/>
              <a:ext cx="9144000" cy="2372394"/>
            </a:xfrm>
            <a:prstGeom prst="rect">
              <a:avLst/>
            </a:prstGeom>
          </p:spPr>
        </p:pic>
        <p:sp>
          <p:nvSpPr>
            <p:cNvPr id="78" name="Rectangle 77"/>
            <p:cNvSpPr/>
            <p:nvPr/>
          </p:nvSpPr>
          <p:spPr>
            <a:xfrm>
              <a:off x="2134637" y="3118835"/>
              <a:ext cx="4795537" cy="2507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79" name="Rectangle 78"/>
            <p:cNvSpPr/>
            <p:nvPr/>
          </p:nvSpPr>
          <p:spPr>
            <a:xfrm>
              <a:off x="2205416" y="3175306"/>
              <a:ext cx="866569" cy="137825"/>
            </a:xfrm>
            <a:prstGeom prst="rect">
              <a:avLst/>
            </a:prstGeom>
            <a:solidFill>
              <a:schemeClr val="bg1">
                <a:lumMod val="85000"/>
                <a:alpha val="33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0" name="Rectangle 79"/>
            <p:cNvSpPr/>
            <p:nvPr/>
          </p:nvSpPr>
          <p:spPr>
            <a:xfrm>
              <a:off x="3157848" y="3175306"/>
              <a:ext cx="866569" cy="137825"/>
            </a:xfrm>
            <a:prstGeom prst="rect">
              <a:avLst/>
            </a:prstGeom>
            <a:solidFill>
              <a:schemeClr val="bg1">
                <a:lumMod val="85000"/>
                <a:alpha val="33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1" name="Rectangle 80"/>
            <p:cNvSpPr/>
            <p:nvPr/>
          </p:nvSpPr>
          <p:spPr>
            <a:xfrm>
              <a:off x="4114443" y="3175306"/>
              <a:ext cx="866569" cy="137825"/>
            </a:xfrm>
            <a:prstGeom prst="rect">
              <a:avLst/>
            </a:prstGeom>
            <a:solidFill>
              <a:schemeClr val="bg1">
                <a:lumMod val="85000"/>
                <a:alpha val="33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2" name="Rectangle 81"/>
            <p:cNvSpPr/>
            <p:nvPr/>
          </p:nvSpPr>
          <p:spPr>
            <a:xfrm>
              <a:off x="5061086" y="3175306"/>
              <a:ext cx="866569" cy="137825"/>
            </a:xfrm>
            <a:prstGeom prst="rect">
              <a:avLst/>
            </a:prstGeom>
            <a:solidFill>
              <a:schemeClr val="bg1">
                <a:lumMod val="85000"/>
                <a:alpha val="33000"/>
              </a:schemeClr>
            </a:solidFill>
            <a:ln w="9525" cap="flat" cmpd="sng" algn="ctr">
              <a:solidFill>
                <a:schemeClr val="accent1">
                  <a:shade val="95000"/>
                  <a:satMod val="105000"/>
                </a:schemeClr>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83" name="Rectangle 82"/>
            <p:cNvSpPr/>
            <p:nvPr/>
          </p:nvSpPr>
          <p:spPr>
            <a:xfrm>
              <a:off x="6006457" y="3175306"/>
              <a:ext cx="866569" cy="137825"/>
            </a:xfrm>
            <a:prstGeom prst="rect">
              <a:avLst/>
            </a:prstGeom>
            <a:solidFill>
              <a:schemeClr val="bg1">
                <a:lumMod val="85000"/>
                <a:alpha val="33000"/>
              </a:schemeClr>
            </a:solidFill>
            <a:ln w="9525" cap="flat" cmpd="sng" algn="ctr">
              <a:solidFill>
                <a:schemeClr val="accent1">
                  <a:shade val="95000"/>
                  <a:satMod val="105000"/>
                </a:schemeClr>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cxnSp>
        <p:nvCxnSpPr>
          <p:cNvPr id="84" name="Straight Connector 83"/>
          <p:cNvCxnSpPr/>
          <p:nvPr/>
        </p:nvCxnSpPr>
        <p:spPr>
          <a:xfrm flipV="1">
            <a:off x="6302423" y="6471656"/>
            <a:ext cx="464151" cy="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endCxn id="79" idx="3"/>
          </p:cNvCxnSpPr>
          <p:nvPr/>
        </p:nvCxnSpPr>
        <p:spPr>
          <a:xfrm>
            <a:off x="6943263" y="6469374"/>
            <a:ext cx="276605" cy="1657"/>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9" name="Rectangle 20"/>
          <p:cNvSpPr>
            <a:spLocks noChangeArrowheads="1"/>
          </p:cNvSpPr>
          <p:nvPr/>
        </p:nvSpPr>
        <p:spPr bwMode="auto">
          <a:xfrm>
            <a:off x="7273983" y="5765800"/>
            <a:ext cx="661194"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solidFill>
                  <a:schemeClr val="accent2"/>
                </a:solidFill>
                <a:latin typeface="Arial"/>
                <a:cs typeface="Arial"/>
              </a:rPr>
              <a:t>CD</a:t>
            </a:r>
            <a:endParaRPr lang="en-US" sz="2000" b="1" dirty="0">
              <a:solidFill>
                <a:schemeClr val="accent2"/>
              </a:solidFill>
              <a:latin typeface="Arial"/>
              <a:cs typeface="Arial"/>
            </a:endParaRPr>
          </a:p>
        </p:txBody>
      </p:sp>
    </p:spTree>
    <p:extLst>
      <p:ext uri="{BB962C8B-B14F-4D97-AF65-F5344CB8AC3E}">
        <p14:creationId xmlns:p14="http://schemas.microsoft.com/office/powerpoint/2010/main" val="37820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032914"/>
            <a:ext cx="4727575" cy="279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TextBox 4"/>
          <p:cNvSpPr txBox="1"/>
          <p:nvPr/>
        </p:nvSpPr>
        <p:spPr>
          <a:xfrm>
            <a:off x="7696200" y="4724400"/>
            <a:ext cx="1239079" cy="369332"/>
          </a:xfrm>
          <a:prstGeom prst="rect">
            <a:avLst/>
          </a:prstGeom>
          <a:noFill/>
        </p:spPr>
        <p:txBody>
          <a:bodyPr wrap="none" rtlCol="0">
            <a:spAutoFit/>
          </a:bodyPr>
          <a:lstStyle/>
          <a:p>
            <a:r>
              <a:rPr lang="en-US" b="1" dirty="0">
                <a:solidFill>
                  <a:srgbClr val="FF0000"/>
                </a:solidFill>
              </a:rPr>
              <a:t>p</a:t>
            </a:r>
            <a:r>
              <a:rPr lang="en-US" b="1" dirty="0" smtClean="0">
                <a:solidFill>
                  <a:srgbClr val="FF0000"/>
                </a:solidFill>
              </a:rPr>
              <a:t>=2 x 10</a:t>
            </a:r>
            <a:r>
              <a:rPr lang="en-US" b="1" baseline="30000" dirty="0" smtClean="0">
                <a:solidFill>
                  <a:srgbClr val="FF0000"/>
                </a:solidFill>
              </a:rPr>
              <a:t>-6</a:t>
            </a:r>
            <a:endParaRPr lang="en-US" b="1" baseline="30000" dirty="0">
              <a:solidFill>
                <a:srgbClr val="FF0000"/>
              </a:solidFill>
            </a:endParaRPr>
          </a:p>
        </p:txBody>
      </p:sp>
      <p:sp>
        <p:nvSpPr>
          <p:cNvPr id="6" name="TextBox 5"/>
          <p:cNvSpPr txBox="1"/>
          <p:nvPr/>
        </p:nvSpPr>
        <p:spPr>
          <a:xfrm>
            <a:off x="304800" y="4876800"/>
            <a:ext cx="3581400" cy="1200329"/>
          </a:xfrm>
          <a:prstGeom prst="rect">
            <a:avLst/>
          </a:prstGeom>
          <a:noFill/>
        </p:spPr>
        <p:txBody>
          <a:bodyPr wrap="square" rtlCol="0">
            <a:spAutoFit/>
          </a:bodyPr>
          <a:lstStyle/>
          <a:p>
            <a:r>
              <a:rPr lang="en-US" i="1" dirty="0"/>
              <a:t>r</a:t>
            </a:r>
            <a:r>
              <a:rPr lang="en-US" i="1" dirty="0" smtClean="0"/>
              <a:t>are R1210C variant of CFH</a:t>
            </a:r>
          </a:p>
          <a:p>
            <a:r>
              <a:rPr lang="en-US" i="1" dirty="0"/>
              <a:t>c</a:t>
            </a:r>
            <a:r>
              <a:rPr lang="en-US" i="1" dirty="0" smtClean="0"/>
              <a:t>onfers strong risk (OR ~ 10-20)</a:t>
            </a:r>
          </a:p>
          <a:p>
            <a:r>
              <a:rPr lang="en-US" i="1" dirty="0"/>
              <a:t>t</a:t>
            </a:r>
            <a:r>
              <a:rPr lang="en-US" i="1" dirty="0" smtClean="0"/>
              <a:t>o disease and significantly earlier onset within cases</a:t>
            </a:r>
            <a:endParaRPr lang="en-US" i="1" dirty="0"/>
          </a:p>
        </p:txBody>
      </p:sp>
      <p:pic>
        <p:nvPicPr>
          <p:cNvPr id="7" name="Picture 6"/>
          <p:cNvPicPr>
            <a:picLocks noChangeAspect="1"/>
          </p:cNvPicPr>
          <p:nvPr/>
        </p:nvPicPr>
        <p:blipFill>
          <a:blip r:embed="rId3"/>
          <a:stretch>
            <a:fillRect/>
          </a:stretch>
        </p:blipFill>
        <p:spPr>
          <a:xfrm>
            <a:off x="762000" y="-76200"/>
            <a:ext cx="7675732" cy="1752599"/>
          </a:xfrm>
          <a:prstGeom prst="rect">
            <a:avLst/>
          </a:prstGeom>
        </p:spPr>
      </p:pic>
      <p:graphicFrame>
        <p:nvGraphicFramePr>
          <p:cNvPr id="3" name="Group 2"/>
          <p:cNvGraphicFramePr>
            <a:graphicFrameLocks noGrp="1"/>
          </p:cNvGraphicFramePr>
          <p:nvPr>
            <p:extLst>
              <p:ext uri="{D42A27DB-BD31-4B8C-83A1-F6EECF244321}">
                <p14:modId xmlns:p14="http://schemas.microsoft.com/office/powerpoint/2010/main" val="3581185129"/>
              </p:ext>
            </p:extLst>
          </p:nvPr>
        </p:nvGraphicFramePr>
        <p:xfrm>
          <a:off x="457200" y="1295400"/>
          <a:ext cx="5410200" cy="2585114"/>
        </p:xfrm>
        <a:graphic>
          <a:graphicData uri="http://schemas.openxmlformats.org/drawingml/2006/table">
            <a:tbl>
              <a:tblPr/>
              <a:tblGrid>
                <a:gridCol w="1479464"/>
                <a:gridCol w="427401"/>
                <a:gridCol w="623697"/>
                <a:gridCol w="427401"/>
                <a:gridCol w="644969"/>
                <a:gridCol w="863505"/>
                <a:gridCol w="943763"/>
              </a:tblGrid>
              <a:tr h="357986">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200" b="0" i="0" u="none" strike="noStrike" cap="none" normalizeH="0" baseline="0" dirty="0">
                        <a:ln>
                          <a:noFill/>
                        </a:ln>
                        <a:solidFill>
                          <a:srgbClr val="FFFFFF"/>
                        </a:solidFill>
                        <a:effectLst>
                          <a:outerShdw blurRad="38100" dist="38100" dir="2700000" algn="tl">
                            <a:srgbClr val="000000"/>
                          </a:outerShdw>
                        </a:effectLst>
                        <a:latin typeface="Arial" charset="0"/>
                        <a:ea typeface="ヒラギノ角ゴ ProN W3" charset="0"/>
                        <a:cs typeface="ヒラギノ角ゴ ProN W3" charset="0"/>
                        <a:sym typeface="Arial" charset="0"/>
                      </a:endParaRP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solidFill>
                      <a:srgbClr val="5D5D5D"/>
                    </a:solidFill>
                  </a:tcPr>
                </a:tc>
                <a:tc gridSpan="2">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R1210C Hets</a:t>
                      </a:r>
                    </a:p>
                  </a:txBody>
                  <a:tcPr marL="35719" marR="35719" marT="35719" marB="35719"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a:noFill/>
                    </a:lnT>
                    <a:lnB>
                      <a:noFill/>
                    </a:lnB>
                    <a:lnTlToBr>
                      <a:noFill/>
                    </a:lnTlToBr>
                    <a:lnBlToTr>
                      <a:noFill/>
                    </a:lnBlToTr>
                    <a:solidFill>
                      <a:srgbClr val="5D5D5D"/>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No R1210C</a:t>
                      </a:r>
                    </a:p>
                  </a:txBody>
                  <a:tcPr marL="35719" marR="35719" marT="35719" marB="35719"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a:noFill/>
                    </a:lnT>
                    <a:lnB>
                      <a:noFill/>
                    </a:lnB>
                    <a:lnTlToBr>
                      <a:noFill/>
                    </a:lnTlToBr>
                    <a:lnBlToTr>
                      <a:noFill/>
                    </a:lnBlToTr>
                    <a:solidFill>
                      <a:srgbClr val="5D5D5D"/>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exact p</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w="38100" cap="flat" cmpd="sng" algn="ctr">
                      <a:solidFill>
                        <a:srgbClr val="000000"/>
                      </a:solidFill>
                      <a:prstDash val="solid"/>
                      <a:round/>
                      <a:headEnd type="none" w="med" len="med"/>
                      <a:tailEnd type="none" w="med" len="med"/>
                    </a:lnB>
                    <a:lnTlToBr>
                      <a:noFill/>
                    </a:lnTlToBr>
                    <a:lnBlToTr>
                      <a:noFill/>
                    </a:lnBlToTr>
                    <a:solidFill>
                      <a:srgbClr val="5D5D5D"/>
                    </a:solidFill>
                  </a:tcPr>
                </a:tc>
                <a:tc rowSpan="2">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exact p (condition Y402H)</a:t>
                      </a:r>
                    </a:p>
                  </a:txBody>
                  <a:tcPr marL="35719" marR="35719" marT="35719" marB="35719" anchor="ctr" horzOverflow="overflow">
                    <a:lnL>
                      <a:noFill/>
                    </a:lnL>
                    <a:lnR>
                      <a:noFill/>
                    </a:lnR>
                    <a:lnT>
                      <a:noFill/>
                    </a:lnT>
                    <a:lnB w="38100" cap="flat" cmpd="sng" algn="ctr">
                      <a:solidFill>
                        <a:srgbClr val="000000"/>
                      </a:solidFill>
                      <a:prstDash val="solid"/>
                      <a:round/>
                      <a:headEnd type="none" w="med" len="med"/>
                      <a:tailEnd type="none" w="med" len="med"/>
                    </a:lnB>
                    <a:lnTlToBr>
                      <a:noFill/>
                    </a:lnTlToBr>
                    <a:lnBlToTr>
                      <a:noFill/>
                    </a:lnBlToTr>
                    <a:solidFill>
                      <a:srgbClr val="5D5D5D"/>
                    </a:solidFill>
                  </a:tcPr>
                </a:tc>
              </a:tr>
              <a:tr h="357986">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200" b="0" i="0" u="none" strike="noStrike" cap="none" normalizeH="0" baseline="0" dirty="0">
                        <a:ln>
                          <a:noFill/>
                        </a:ln>
                        <a:solidFill>
                          <a:srgbClr val="FFFFFF"/>
                        </a:solidFill>
                        <a:effectLst>
                          <a:outerShdw blurRad="38100" dist="38100" dir="2700000" algn="tl">
                            <a:srgbClr val="000000"/>
                          </a:outerShdw>
                        </a:effectLst>
                        <a:latin typeface="Arial" charset="0"/>
                        <a:ea typeface="ヒラギノ角ゴ ProN W3" charset="0"/>
                        <a:cs typeface="ヒラギノ角ゴ ProN W3" charset="0"/>
                        <a:sym typeface="Arial" charset="0"/>
                      </a:endParaRP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lnTlToBr>
                      <a:noFill/>
                    </a:lnTlToBr>
                    <a:lnBlToTr>
                      <a:noFill/>
                    </a:lnBlToTr>
                    <a:solidFill>
                      <a:srgbClr val="5D5D5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Case</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w="38100" cap="flat" cmpd="sng" algn="ctr">
                      <a:solidFill>
                        <a:srgbClr val="000000"/>
                      </a:solidFill>
                      <a:prstDash val="solid"/>
                      <a:round/>
                      <a:headEnd type="none" w="med" len="med"/>
                      <a:tailEnd type="none" w="med" len="med"/>
                    </a:lnB>
                    <a:lnTlToBr>
                      <a:noFill/>
                    </a:lnTlToBr>
                    <a:lnBlToTr>
                      <a:noFill/>
                    </a:lnBlToTr>
                    <a:solidFill>
                      <a:srgbClr val="5D5D5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Control</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lnTlToBr>
                      <a:noFill/>
                    </a:lnTlToBr>
                    <a:lnBlToTr>
                      <a:noFill/>
                    </a:lnBlToTr>
                    <a:solidFill>
                      <a:srgbClr val="5D5D5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Case</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w="38100" cap="flat" cmpd="sng" algn="ctr">
                      <a:solidFill>
                        <a:srgbClr val="000000"/>
                      </a:solidFill>
                      <a:prstDash val="solid"/>
                      <a:round/>
                      <a:headEnd type="none" w="med" len="med"/>
                      <a:tailEnd type="none" w="med" len="med"/>
                    </a:lnB>
                    <a:lnTlToBr>
                      <a:noFill/>
                    </a:lnTlToBr>
                    <a:lnBlToTr>
                      <a:noFill/>
                    </a:lnBlToTr>
                    <a:solidFill>
                      <a:srgbClr val="5D5D5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sym typeface="Arial" charset="0"/>
                        </a:rPr>
                        <a:t>Control</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lnTlToBr>
                      <a:noFill/>
                    </a:lnTlToBr>
                    <a:lnBlToTr>
                      <a:noFill/>
                    </a:lnBlToTr>
                    <a:solidFill>
                      <a:srgbClr val="5D5D5D"/>
                    </a:solidFill>
                  </a:tcPr>
                </a:tc>
                <a:tc vMerge="1">
                  <a:txBody>
                    <a:bodyPr/>
                    <a:lstStyle/>
                    <a:p>
                      <a:endParaRPr lang="en-US"/>
                    </a:p>
                  </a:txBody>
                  <a:tcPr/>
                </a:tc>
                <a:tc vMerge="1">
                  <a:txBody>
                    <a:bodyPr/>
                    <a:lstStyle/>
                    <a:p>
                      <a:endParaRPr lang="en-US"/>
                    </a:p>
                  </a:txBody>
                  <a:tcPr/>
                </a:tc>
              </a:tr>
              <a:tr h="3579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Boston-GWAS</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lnTlToBr>
                      <a:noFill/>
                    </a:lnTlToBr>
                    <a:lnBlToTr>
                      <a:noFill/>
                    </a:lnBlToTr>
                    <a:solidFill>
                      <a:srgbClr val="CECECE"/>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13</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a:noFill/>
                    </a:lnB>
                    <a:lnTlToBr>
                      <a:noFill/>
                    </a:lnTlToBr>
                    <a:lnBlToTr>
                      <a:noFill/>
                    </a:lnBlToTr>
                    <a:solidFill>
                      <a:srgbClr val="CECECE"/>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lnTlToBr>
                      <a:noFill/>
                    </a:lnTlToBr>
                    <a:lnBlToTr>
                      <a:noFill/>
                    </a:lnBlToTr>
                    <a:solidFill>
                      <a:srgbClr val="CECECE"/>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694</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a:noFill/>
                    </a:lnB>
                    <a:lnTlToBr>
                      <a:noFill/>
                    </a:lnTlToBr>
                    <a:lnBlToTr>
                      <a:noFill/>
                    </a:lnBlToTr>
                    <a:solidFill>
                      <a:srgbClr val="CECECE"/>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303</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lnTlToBr>
                      <a:noFill/>
                    </a:lnTlToBr>
                    <a:lnBlToTr>
                      <a:noFill/>
                    </a:lnBlToTr>
                    <a:solidFill>
                      <a:srgbClr val="CECECE"/>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0.0094</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0.0030</a:t>
                      </a:r>
                    </a:p>
                  </a:txBody>
                  <a:tcPr marL="35719" marR="35719" marT="35719" marB="35719" anchor="ctr" horzOverflow="overflow">
                    <a:lnL>
                      <a:noFill/>
                    </a:lnL>
                    <a:lnR>
                      <a:noFill/>
                    </a:lnR>
                    <a:lnT w="38100" cap="flat" cmpd="sng" algn="ctr">
                      <a:solidFill>
                        <a:srgbClr val="000000"/>
                      </a:solidFill>
                      <a:prstDash val="solid"/>
                      <a:round/>
                      <a:headEnd type="none" w="med" len="med"/>
                      <a:tailEnd type="none" w="med" len="med"/>
                    </a:lnT>
                    <a:lnB>
                      <a:noFill/>
                    </a:lnB>
                    <a:lnTlToBr>
                      <a:noFill/>
                    </a:lnTlToBr>
                    <a:lnBlToTr>
                      <a:noFill/>
                    </a:lnBlToTr>
                    <a:noFill/>
                  </a:tcPr>
                </a:tc>
              </a:tr>
              <a:tr h="3579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Boston-Replication</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10</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dirty="0">
                          <a:ln>
                            <a:noFill/>
                          </a:ln>
                          <a:solidFill>
                            <a:schemeClr val="tx1"/>
                          </a:solidFill>
                          <a:effectLst/>
                          <a:latin typeface="Arial" charset="0"/>
                          <a:ea typeface="ＭＳ Ｐゴシック" charset="0"/>
                          <a:cs typeface="Arial" charset="0"/>
                          <a:sym typeface="Arial" charset="0"/>
                        </a:rPr>
                        <a:t>1</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1195</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656</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0.058</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0.0086</a:t>
                      </a:r>
                    </a:p>
                  </a:txBody>
                  <a:tcPr marL="35719" marR="35719" marT="35719" marB="35719" anchor="ctr" horzOverflow="overflow">
                    <a:lnL>
                      <a:noFill/>
                    </a:lnL>
                    <a:lnR>
                      <a:noFill/>
                    </a:lnR>
                    <a:lnT>
                      <a:noFill/>
                    </a:lnT>
                    <a:lnB>
                      <a:noFill/>
                    </a:lnB>
                    <a:lnTlToBr>
                      <a:noFill/>
                    </a:lnTlToBr>
                    <a:lnBlToTr>
                      <a:noFill/>
                    </a:lnBlToTr>
                    <a:noFill/>
                  </a:tcPr>
                </a:tc>
              </a:tr>
              <a:tr h="395261">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Baltimore Replication</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10</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492</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160</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0.062</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0.016</a:t>
                      </a:r>
                    </a:p>
                  </a:txBody>
                  <a:tcPr marL="35719" marR="35719" marT="35719" marB="35719" anchor="ctr" horzOverflow="overflow">
                    <a:lnL>
                      <a:noFill/>
                    </a:lnL>
                    <a:lnR>
                      <a:noFill/>
                    </a:lnR>
                    <a:lnT>
                      <a:noFill/>
                    </a:lnT>
                    <a:lnB>
                      <a:noFill/>
                    </a:lnB>
                    <a:lnTlToBr>
                      <a:noFill/>
                    </a:lnTlToBr>
                    <a:lnBlToTr>
                      <a:noFill/>
                    </a:lnBlToTr>
                    <a:noFill/>
                  </a:tcPr>
                </a:tc>
              </a:tr>
              <a:tr h="3579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Siblings</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7</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2</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2</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0.033</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2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5719" marR="35719" marT="35719" marB="35719" anchor="ctr" horzOverflow="overflow">
                    <a:lnL>
                      <a:noFill/>
                    </a:lnL>
                    <a:lnR>
                      <a:noFill/>
                    </a:lnR>
                    <a:lnT>
                      <a:noFill/>
                    </a:lnT>
                    <a:lnB>
                      <a:noFill/>
                    </a:lnB>
                    <a:lnTlToBr>
                      <a:noFill/>
                    </a:lnTlToBr>
                    <a:lnBlToTr>
                      <a:noFill/>
                    </a:lnBlToTr>
                    <a:noFill/>
                  </a:tcPr>
                </a:tc>
              </a:tr>
              <a:tr h="3579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a:ln>
                            <a:noFill/>
                          </a:ln>
                          <a:solidFill>
                            <a:schemeClr val="tx1"/>
                          </a:solidFill>
                          <a:effectLst/>
                          <a:latin typeface="Arial" charset="0"/>
                          <a:ea typeface="ＭＳ Ｐゴシック" charset="0"/>
                          <a:cs typeface="Arial" charset="0"/>
                          <a:sym typeface="Arial" charset="0"/>
                        </a:rPr>
                        <a:t>Meta-analysis</a:t>
                      </a: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2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2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2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2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endParaRPr>
                    </a:p>
                  </a:txBody>
                  <a:tcPr marL="35719" marR="35719" marT="35719" marB="35719" anchor="ctr" horzOverflow="overflow">
                    <a:lnL>
                      <a:noFill/>
                    </a:lnL>
                    <a:lnR w="31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200" b="0" i="0" u="none" strike="noStrike" cap="none" normalizeH="0" baseline="0" dirty="0">
                          <a:ln>
                            <a:noFill/>
                          </a:ln>
                          <a:solidFill>
                            <a:schemeClr val="tx1"/>
                          </a:solidFill>
                          <a:effectLst/>
                          <a:latin typeface="Arial" charset="0"/>
                          <a:ea typeface="ＭＳ Ｐゴシック" charset="0"/>
                          <a:cs typeface="Arial" charset="0"/>
                          <a:sym typeface="Arial" charset="0"/>
                        </a:rPr>
                        <a:t>7.0E-06</a:t>
                      </a:r>
                    </a:p>
                  </a:txBody>
                  <a:tcPr marL="35719" marR="35719" marT="35719" marB="35719" anchor="ctr" horzOverflow="overflow">
                    <a:lnL w="31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rgbClr val="FF0000"/>
                          </a:solidFill>
                          <a:effectLst/>
                          <a:latin typeface="Arial" charset="0"/>
                          <a:ea typeface="ＭＳ Ｐゴシック" charset="0"/>
                          <a:cs typeface="Arial" charset="0"/>
                          <a:sym typeface="Arial" charset="0"/>
                        </a:rPr>
                        <a:t>1.3E-07</a:t>
                      </a:r>
                    </a:p>
                  </a:txBody>
                  <a:tcPr marL="35719" marR="35719" marT="35719" marB="35719" anchor="ctr"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32136927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Oval 3"/>
          <p:cNvSpPr>
            <a:spLocks noChangeArrowheads="1"/>
          </p:cNvSpPr>
          <p:nvPr/>
        </p:nvSpPr>
        <p:spPr bwMode="auto">
          <a:xfrm>
            <a:off x="2362200" y="3352800"/>
            <a:ext cx="2895600" cy="2895600"/>
          </a:xfrm>
          <a:prstGeom prst="ellipse">
            <a:avLst/>
          </a:prstGeom>
          <a:solidFill>
            <a:srgbClr val="33CCCC">
              <a:alpha val="30196"/>
            </a:srgbClr>
          </a:solidFill>
          <a:ln w="9525">
            <a:solidFill>
              <a:schemeClr val="tx1"/>
            </a:solidFill>
            <a:round/>
            <a:headEnd/>
            <a:tailEnd/>
          </a:ln>
        </p:spPr>
        <p:txBody>
          <a:bodyPr wrap="none" anchor="ctr"/>
          <a:lstStyle/>
          <a:p>
            <a:pPr algn="ctr" fontAlgn="auto">
              <a:spcBef>
                <a:spcPts val="0"/>
              </a:spcBef>
              <a:spcAft>
                <a:spcPts val="0"/>
              </a:spcAft>
              <a:buClr>
                <a:srgbClr val="000000"/>
              </a:buClr>
              <a:buSzPct val="100000"/>
              <a:buFont typeface="Calibri" charset="0"/>
              <a:buNone/>
            </a:pPr>
            <a:r>
              <a:rPr lang="en-US" sz="1400">
                <a:solidFill>
                  <a:srgbClr val="000000"/>
                </a:solidFill>
                <a:latin typeface="Calibri"/>
              </a:rPr>
              <a:t>HMGCR, NPC1L1</a:t>
            </a:r>
            <a:endParaRPr lang="en-US">
              <a:solidFill>
                <a:srgbClr val="FFFFFF"/>
              </a:solidFill>
              <a:latin typeface="Calibri"/>
            </a:endParaRPr>
          </a:p>
          <a:p>
            <a:pPr algn="ctr" fontAlgn="auto">
              <a:lnSpc>
                <a:spcPct val="102000"/>
              </a:lnSpc>
              <a:spcBef>
                <a:spcPts val="0"/>
              </a:spcBef>
              <a:spcAft>
                <a:spcPts val="0"/>
              </a:spcAft>
              <a:buClr>
                <a:srgbClr val="000000"/>
              </a:buClr>
              <a:buSzPct val="100000"/>
              <a:buFont typeface="Calibri" charset="0"/>
              <a:buNone/>
            </a:pPr>
            <a:endParaRPr lang="en-US">
              <a:solidFill>
                <a:srgbClr val="FFFFFF"/>
              </a:solidFill>
              <a:latin typeface="Calibri"/>
            </a:endParaRPr>
          </a:p>
        </p:txBody>
      </p:sp>
      <p:sp>
        <p:nvSpPr>
          <p:cNvPr id="71683" name="Text Box 4"/>
          <p:cNvSpPr txBox="1">
            <a:spLocks noChangeArrowheads="1"/>
          </p:cNvSpPr>
          <p:nvPr/>
        </p:nvSpPr>
        <p:spPr bwMode="auto">
          <a:xfrm>
            <a:off x="2865438" y="3505200"/>
            <a:ext cx="1325562"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lnSpc>
                <a:spcPct val="102000"/>
              </a:lnSpc>
              <a:spcBef>
                <a:spcPct val="50000"/>
              </a:spcBef>
              <a:spcAft>
                <a:spcPts val="0"/>
              </a:spcAft>
              <a:buClr>
                <a:srgbClr val="000000"/>
              </a:buClr>
              <a:buSzPct val="100000"/>
              <a:buFont typeface="Calibri" charset="0"/>
              <a:buNone/>
            </a:pPr>
            <a:r>
              <a:rPr lang="en-US" sz="1400">
                <a:solidFill>
                  <a:srgbClr val="000000"/>
                </a:solidFill>
              </a:rPr>
              <a:t>PCSK9, APOB, CETP LPL</a:t>
            </a:r>
            <a:endParaRPr lang="en-US" sz="1800">
              <a:solidFill>
                <a:srgbClr val="000000"/>
              </a:solidFill>
            </a:endParaRPr>
          </a:p>
        </p:txBody>
      </p:sp>
      <p:sp>
        <p:nvSpPr>
          <p:cNvPr id="71684" name="Text Box 5"/>
          <p:cNvSpPr txBox="1">
            <a:spLocks noChangeArrowheads="1"/>
          </p:cNvSpPr>
          <p:nvPr/>
        </p:nvSpPr>
        <p:spPr bwMode="auto">
          <a:xfrm>
            <a:off x="2819400" y="5334000"/>
            <a:ext cx="12192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lnSpc>
                <a:spcPct val="102000"/>
              </a:lnSpc>
              <a:spcBef>
                <a:spcPct val="50000"/>
              </a:spcBef>
              <a:spcAft>
                <a:spcPts val="0"/>
              </a:spcAft>
              <a:buClr>
                <a:srgbClr val="000000"/>
              </a:buClr>
              <a:buSzPct val="100000"/>
              <a:buFont typeface="Calibri" charset="0"/>
              <a:buNone/>
            </a:pPr>
            <a:r>
              <a:rPr lang="en-US" sz="1400">
                <a:solidFill>
                  <a:srgbClr val="000000"/>
                </a:solidFill>
              </a:rPr>
              <a:t>PPARA</a:t>
            </a:r>
            <a:endParaRPr lang="en-US" sz="1800">
              <a:solidFill>
                <a:srgbClr val="FFFFFF"/>
              </a:solidFill>
            </a:endParaRPr>
          </a:p>
        </p:txBody>
      </p:sp>
      <p:sp>
        <p:nvSpPr>
          <p:cNvPr id="71685" name="Text Box 6"/>
          <p:cNvSpPr txBox="1">
            <a:spLocks noChangeArrowheads="1"/>
          </p:cNvSpPr>
          <p:nvPr/>
        </p:nvSpPr>
        <p:spPr bwMode="auto">
          <a:xfrm>
            <a:off x="76200" y="1981200"/>
            <a:ext cx="13716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lnSpc>
                <a:spcPct val="102000"/>
              </a:lnSpc>
              <a:spcBef>
                <a:spcPct val="50000"/>
              </a:spcBef>
              <a:spcAft>
                <a:spcPts val="0"/>
              </a:spcAft>
              <a:buClr>
                <a:srgbClr val="000000"/>
              </a:buClr>
              <a:buSzPct val="100000"/>
              <a:buFont typeface="Calibri" charset="0"/>
              <a:buNone/>
            </a:pPr>
            <a:r>
              <a:rPr lang="en-US" sz="1600">
                <a:solidFill>
                  <a:srgbClr val="000000"/>
                </a:solidFill>
                <a:latin typeface="Gill Sans" charset="0"/>
              </a:rPr>
              <a:t>Loci causing Mendelian dyslipidemic syndromes</a:t>
            </a:r>
            <a:endParaRPr lang="en-US" sz="1600">
              <a:solidFill>
                <a:srgbClr val="000000"/>
              </a:solidFill>
            </a:endParaRPr>
          </a:p>
        </p:txBody>
      </p:sp>
      <p:sp>
        <p:nvSpPr>
          <p:cNvPr id="71686" name="Text Box 7"/>
          <p:cNvSpPr txBox="1">
            <a:spLocks noChangeArrowheads="1"/>
          </p:cNvSpPr>
          <p:nvPr/>
        </p:nvSpPr>
        <p:spPr bwMode="auto">
          <a:xfrm>
            <a:off x="1066800" y="4800600"/>
            <a:ext cx="12954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lnSpc>
                <a:spcPct val="102000"/>
              </a:lnSpc>
              <a:spcBef>
                <a:spcPct val="50000"/>
              </a:spcBef>
              <a:spcAft>
                <a:spcPts val="0"/>
              </a:spcAft>
              <a:buClr>
                <a:srgbClr val="000000"/>
              </a:buClr>
              <a:buSzPct val="100000"/>
              <a:buFont typeface="Calibri" charset="0"/>
              <a:buNone/>
            </a:pPr>
            <a:r>
              <a:rPr lang="en-US" sz="1600">
                <a:solidFill>
                  <a:srgbClr val="000000"/>
                </a:solidFill>
                <a:latin typeface="Gill Sans" charset="0"/>
              </a:rPr>
              <a:t>Loci targeted by lipid lowering therapies</a:t>
            </a:r>
            <a:endParaRPr lang="en-US" sz="1600">
              <a:solidFill>
                <a:srgbClr val="000000"/>
              </a:solidFill>
            </a:endParaRPr>
          </a:p>
        </p:txBody>
      </p:sp>
      <p:sp>
        <p:nvSpPr>
          <p:cNvPr id="71687" name="Text Box 5"/>
          <p:cNvSpPr txBox="1">
            <a:spLocks noChangeArrowheads="1"/>
          </p:cNvSpPr>
          <p:nvPr/>
        </p:nvSpPr>
        <p:spPr bwMode="auto">
          <a:xfrm>
            <a:off x="2895600" y="5181600"/>
            <a:ext cx="617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ct val="50000"/>
              </a:spcBef>
              <a:spcAft>
                <a:spcPts val="0"/>
              </a:spcAft>
            </a:pPr>
            <a:r>
              <a:rPr lang="en-US" sz="1600">
                <a:solidFill>
                  <a:srgbClr val="000000"/>
                </a:solidFill>
                <a:latin typeface="Gill Sans" charset="0"/>
              </a:rPr>
              <a:t>Rader and Hobbs, </a:t>
            </a:r>
            <a:r>
              <a:rPr lang="en-US" sz="1600" i="1">
                <a:solidFill>
                  <a:srgbClr val="000000"/>
                </a:solidFill>
                <a:latin typeface="Gill Sans" charset="0"/>
              </a:rPr>
              <a:t>Harrison</a:t>
            </a:r>
            <a:r>
              <a:rPr lang="ja-JP" altLang="en-US" sz="1600" i="1">
                <a:solidFill>
                  <a:srgbClr val="000000"/>
                </a:solidFill>
                <a:latin typeface="Gill Sans" charset="0"/>
              </a:rPr>
              <a:t>’</a:t>
            </a:r>
            <a:r>
              <a:rPr lang="en-US" sz="1600" i="1">
                <a:solidFill>
                  <a:srgbClr val="000000"/>
                </a:solidFill>
                <a:latin typeface="Gill Sans" charset="0"/>
              </a:rPr>
              <a:t>s</a:t>
            </a:r>
            <a:r>
              <a:rPr lang="en-US" sz="1600">
                <a:solidFill>
                  <a:srgbClr val="000000"/>
                </a:solidFill>
                <a:latin typeface="Gill Sans" charset="0"/>
              </a:rPr>
              <a:t> 17th ed. </a:t>
            </a:r>
            <a:endParaRPr lang="en-US" sz="1600">
              <a:solidFill>
                <a:srgbClr val="000000"/>
              </a:solidFill>
            </a:endParaRPr>
          </a:p>
        </p:txBody>
      </p:sp>
      <p:sp>
        <p:nvSpPr>
          <p:cNvPr id="15" name="Rectangle 14"/>
          <p:cNvSpPr txBox="1">
            <a:spLocks/>
          </p:cNvSpPr>
          <p:nvPr/>
        </p:nvSpPr>
        <p:spPr bwMode="auto">
          <a:xfrm>
            <a:off x="381000" y="304800"/>
            <a:ext cx="8229600" cy="1143000"/>
          </a:xfrm>
          <a:prstGeom prst="rect">
            <a:avLst/>
          </a:prstGeom>
          <a:noFill/>
          <a:ln w="9525">
            <a:noFill/>
            <a:miter lim="800000"/>
            <a:headEnd/>
            <a:tailEnd/>
          </a:ln>
          <a:effectLst>
            <a:outerShdw blurRad="63500" dist="38099" dir="2700000" algn="ctr" rotWithShape="0">
              <a:srgbClr val="000000">
                <a:alpha val="39999"/>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auto">
              <a:spcBef>
                <a:spcPts val="0"/>
              </a:spcBef>
              <a:spcAft>
                <a:spcPts val="0"/>
              </a:spcAft>
            </a:pPr>
            <a:r>
              <a:rPr lang="en-US" sz="3600">
                <a:solidFill>
                  <a:srgbClr val="000000"/>
                </a:solidFill>
                <a:latin typeface="Gill Sans" charset="0"/>
              </a:rPr>
              <a:t>Lipids: GWAS</a:t>
            </a:r>
          </a:p>
        </p:txBody>
      </p:sp>
      <p:sp>
        <p:nvSpPr>
          <p:cNvPr id="71689" name="TextBox 13"/>
          <p:cNvSpPr txBox="1">
            <a:spLocks noChangeArrowheads="1"/>
          </p:cNvSpPr>
          <p:nvPr/>
        </p:nvSpPr>
        <p:spPr bwMode="auto">
          <a:xfrm>
            <a:off x="2038350" y="1752600"/>
            <a:ext cx="161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400">
                <a:solidFill>
                  <a:prstClr val="black"/>
                </a:solidFill>
              </a:rPr>
              <a:t>MTTP, LMF1, </a:t>
            </a:r>
          </a:p>
          <a:p>
            <a:pPr eaLnBrk="1" fontAlgn="auto" hangingPunct="1">
              <a:spcBef>
                <a:spcPts val="0"/>
              </a:spcBef>
              <a:spcAft>
                <a:spcPts val="0"/>
              </a:spcAft>
            </a:pPr>
            <a:r>
              <a:rPr lang="en-US" sz="1400">
                <a:solidFill>
                  <a:prstClr val="black"/>
                </a:solidFill>
              </a:rPr>
              <a:t>SAR1B</a:t>
            </a:r>
          </a:p>
        </p:txBody>
      </p:sp>
      <p:grpSp>
        <p:nvGrpSpPr>
          <p:cNvPr id="71690" name="Group 22"/>
          <p:cNvGrpSpPr>
            <a:grpSpLocks/>
          </p:cNvGrpSpPr>
          <p:nvPr/>
        </p:nvGrpSpPr>
        <p:grpSpPr bwMode="auto">
          <a:xfrm>
            <a:off x="1592263" y="1600200"/>
            <a:ext cx="7620000" cy="5181600"/>
            <a:chOff x="1600200" y="1600200"/>
            <a:chExt cx="7620000" cy="5181600"/>
          </a:xfrm>
        </p:grpSpPr>
        <p:sp>
          <p:nvSpPr>
            <p:cNvPr id="71695" name="Text Box 5"/>
            <p:cNvSpPr txBox="1">
              <a:spLocks noChangeArrowheads="1"/>
            </p:cNvSpPr>
            <p:nvPr/>
          </p:nvSpPr>
          <p:spPr bwMode="auto">
            <a:xfrm>
              <a:off x="2895600" y="5791200"/>
              <a:ext cx="617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ct val="50000"/>
                </a:spcBef>
                <a:spcAft>
                  <a:spcPts val="0"/>
                </a:spcAft>
              </a:pPr>
              <a:r>
                <a:rPr lang="en-US" sz="1600">
                  <a:solidFill>
                    <a:srgbClr val="000000"/>
                  </a:solidFill>
                  <a:latin typeface="Gill Sans" charset="0"/>
                </a:rPr>
                <a:t>Kathiresan, et al  </a:t>
              </a:r>
              <a:r>
                <a:rPr lang="en-US" sz="1600" i="1">
                  <a:solidFill>
                    <a:srgbClr val="000000"/>
                  </a:solidFill>
                  <a:latin typeface="Gill Sans" charset="0"/>
                </a:rPr>
                <a:t>Nat Genet</a:t>
              </a:r>
              <a:r>
                <a:rPr lang="en-US" sz="1600">
                  <a:solidFill>
                    <a:srgbClr val="000000"/>
                  </a:solidFill>
                  <a:latin typeface="Gill Sans" charset="0"/>
                </a:rPr>
                <a:t> 2008 </a:t>
              </a:r>
              <a:endParaRPr lang="en-US" sz="1600">
                <a:solidFill>
                  <a:srgbClr val="000000"/>
                </a:solidFill>
              </a:endParaRPr>
            </a:p>
          </p:txBody>
        </p:sp>
        <p:sp>
          <p:nvSpPr>
            <p:cNvPr id="71696" name="Text Box 5"/>
            <p:cNvSpPr txBox="1">
              <a:spLocks noChangeArrowheads="1"/>
            </p:cNvSpPr>
            <p:nvPr/>
          </p:nvSpPr>
          <p:spPr bwMode="auto">
            <a:xfrm>
              <a:off x="2895600" y="6110288"/>
              <a:ext cx="617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ct val="50000"/>
                </a:spcBef>
                <a:spcAft>
                  <a:spcPts val="0"/>
                </a:spcAft>
              </a:pPr>
              <a:r>
                <a:rPr lang="en-US" sz="1600">
                  <a:solidFill>
                    <a:srgbClr val="000000"/>
                  </a:solidFill>
                  <a:latin typeface="Gill Sans" charset="0"/>
                </a:rPr>
                <a:t>Kathiresan*, Willer* et al , </a:t>
              </a:r>
              <a:r>
                <a:rPr lang="en-US" sz="1600" i="1">
                  <a:solidFill>
                    <a:srgbClr val="000000"/>
                  </a:solidFill>
                  <a:latin typeface="Gill Sans" charset="0"/>
                </a:rPr>
                <a:t>Nat Genet</a:t>
              </a:r>
              <a:r>
                <a:rPr lang="en-US" sz="1600">
                  <a:solidFill>
                    <a:srgbClr val="000000"/>
                  </a:solidFill>
                  <a:latin typeface="Gill Sans" charset="0"/>
                </a:rPr>
                <a:t> 2009 </a:t>
              </a:r>
              <a:endParaRPr lang="en-US" sz="1600">
                <a:solidFill>
                  <a:srgbClr val="000000"/>
                </a:solidFill>
              </a:endParaRPr>
            </a:p>
          </p:txBody>
        </p:sp>
        <p:sp>
          <p:nvSpPr>
            <p:cNvPr id="71697" name="Text Box 5"/>
            <p:cNvSpPr txBox="1">
              <a:spLocks noChangeArrowheads="1"/>
            </p:cNvSpPr>
            <p:nvPr/>
          </p:nvSpPr>
          <p:spPr bwMode="auto">
            <a:xfrm>
              <a:off x="2895600" y="5486400"/>
              <a:ext cx="617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ct val="50000"/>
                </a:spcBef>
                <a:spcAft>
                  <a:spcPts val="0"/>
                </a:spcAft>
              </a:pPr>
              <a:r>
                <a:rPr lang="en-US" sz="1600">
                  <a:solidFill>
                    <a:srgbClr val="000000"/>
                  </a:solidFill>
                  <a:latin typeface="Gill Sans" charset="0"/>
                </a:rPr>
                <a:t>Willer, et al </a:t>
              </a:r>
              <a:r>
                <a:rPr lang="en-US" sz="1600" i="1">
                  <a:solidFill>
                    <a:srgbClr val="000000"/>
                  </a:solidFill>
                  <a:latin typeface="Gill Sans" charset="0"/>
                </a:rPr>
                <a:t>Nat Genet</a:t>
              </a:r>
              <a:r>
                <a:rPr lang="en-US" sz="1600">
                  <a:solidFill>
                    <a:srgbClr val="000000"/>
                  </a:solidFill>
                  <a:latin typeface="Gill Sans" charset="0"/>
                </a:rPr>
                <a:t> 2008 </a:t>
              </a:r>
              <a:endParaRPr lang="en-US" sz="1600">
                <a:solidFill>
                  <a:srgbClr val="000000"/>
                </a:solidFill>
              </a:endParaRPr>
            </a:p>
          </p:txBody>
        </p:sp>
        <p:grpSp>
          <p:nvGrpSpPr>
            <p:cNvPr id="71698" name="Group 21"/>
            <p:cNvGrpSpPr>
              <a:grpSpLocks/>
            </p:cNvGrpSpPr>
            <p:nvPr/>
          </p:nvGrpSpPr>
          <p:grpSpPr bwMode="auto">
            <a:xfrm>
              <a:off x="1600200" y="1600200"/>
              <a:ext cx="7620000" cy="3657600"/>
              <a:chOff x="1600200" y="1600200"/>
              <a:chExt cx="7620000" cy="3657600"/>
            </a:xfrm>
          </p:grpSpPr>
          <p:sp>
            <p:nvSpPr>
              <p:cNvPr id="71700" name="Text Box 8"/>
              <p:cNvSpPr txBox="1">
                <a:spLocks noChangeArrowheads="1"/>
              </p:cNvSpPr>
              <p:nvPr/>
            </p:nvSpPr>
            <p:spPr bwMode="auto">
              <a:xfrm>
                <a:off x="7696200" y="1600200"/>
                <a:ext cx="1524000" cy="5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lnSpc>
                    <a:spcPct val="102000"/>
                  </a:lnSpc>
                  <a:spcBef>
                    <a:spcPct val="50000"/>
                  </a:spcBef>
                  <a:spcAft>
                    <a:spcPts val="0"/>
                  </a:spcAft>
                  <a:buClr>
                    <a:srgbClr val="000000"/>
                  </a:buClr>
                  <a:buSzPct val="100000"/>
                  <a:buFont typeface="Calibri" charset="0"/>
                  <a:buNone/>
                </a:pPr>
                <a:r>
                  <a:rPr lang="en-US" sz="1600">
                    <a:solidFill>
                      <a:srgbClr val="000000"/>
                    </a:solidFill>
                    <a:latin typeface="Gill Sans" charset="0"/>
                  </a:rPr>
                  <a:t>Loci identified by GWAS</a:t>
                </a:r>
                <a:endParaRPr lang="en-US" sz="1600">
                  <a:solidFill>
                    <a:srgbClr val="000000"/>
                  </a:solidFill>
                </a:endParaRPr>
              </a:p>
            </p:txBody>
          </p:sp>
          <p:grpSp>
            <p:nvGrpSpPr>
              <p:cNvPr id="71701" name="Group 20"/>
              <p:cNvGrpSpPr>
                <a:grpSpLocks/>
              </p:cNvGrpSpPr>
              <p:nvPr/>
            </p:nvGrpSpPr>
            <p:grpSpPr bwMode="auto">
              <a:xfrm>
                <a:off x="1600200" y="1676400"/>
                <a:ext cx="7018866" cy="3581400"/>
                <a:chOff x="1600200" y="1676400"/>
                <a:chExt cx="7018866" cy="3581400"/>
              </a:xfrm>
            </p:grpSpPr>
            <p:sp>
              <p:nvSpPr>
                <p:cNvPr id="71702" name="Oval 3"/>
                <p:cNvSpPr>
                  <a:spLocks noChangeArrowheads="1"/>
                </p:cNvSpPr>
                <p:nvPr/>
              </p:nvSpPr>
              <p:spPr bwMode="auto">
                <a:xfrm>
                  <a:off x="1600200" y="1676400"/>
                  <a:ext cx="7010400" cy="3581400"/>
                </a:xfrm>
                <a:prstGeom prst="ellipse">
                  <a:avLst/>
                </a:prstGeom>
                <a:solidFill>
                  <a:srgbClr val="33CCCC">
                    <a:alpha val="30196"/>
                  </a:srgbClr>
                </a:solidFill>
                <a:ln w="9525">
                  <a:solidFill>
                    <a:schemeClr val="tx1"/>
                  </a:solidFill>
                  <a:round/>
                  <a:headEnd/>
                  <a:tailEnd/>
                </a:ln>
              </p:spPr>
              <p:txBody>
                <a:bodyPr wrap="none" anchor="ctr"/>
                <a:lstStyle/>
                <a:p>
                  <a:pPr fontAlgn="auto">
                    <a:spcBef>
                      <a:spcPts val="0"/>
                    </a:spcBef>
                    <a:spcAft>
                      <a:spcPts val="0"/>
                    </a:spcAft>
                  </a:pPr>
                  <a:endParaRPr lang="en-US">
                    <a:solidFill>
                      <a:srgbClr val="000000"/>
                    </a:solidFill>
                    <a:latin typeface="Calibri"/>
                  </a:endParaRPr>
                </a:p>
              </p:txBody>
            </p:sp>
            <p:sp>
              <p:nvSpPr>
                <p:cNvPr id="71703" name="Text Box 7"/>
                <p:cNvSpPr txBox="1">
                  <a:spLocks noChangeArrowheads="1"/>
                </p:cNvSpPr>
                <p:nvPr/>
              </p:nvSpPr>
              <p:spPr bwMode="auto">
                <a:xfrm>
                  <a:off x="4343400" y="1924480"/>
                  <a:ext cx="4275666" cy="31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lnSpc>
                      <a:spcPct val="102000"/>
                    </a:lnSpc>
                    <a:spcBef>
                      <a:spcPts val="0"/>
                    </a:spcBef>
                    <a:spcAft>
                      <a:spcPts val="0"/>
                    </a:spcAft>
                    <a:buClr>
                      <a:srgbClr val="000000"/>
                    </a:buClr>
                    <a:buSzPct val="100000"/>
                  </a:pPr>
                  <a:r>
                    <a:rPr lang="en-US" sz="1400">
                      <a:solidFill>
                        <a:srgbClr val="000000"/>
                      </a:solidFill>
                    </a:rPr>
                    <a:t>SORT1, CSPG3, MAFB, HNF1A, </a:t>
                  </a:r>
                </a:p>
                <a:p>
                  <a:pPr eaLnBrk="1" fontAlgn="auto" hangingPunct="1">
                    <a:lnSpc>
                      <a:spcPct val="102000"/>
                    </a:lnSpc>
                    <a:spcBef>
                      <a:spcPts val="0"/>
                    </a:spcBef>
                    <a:spcAft>
                      <a:spcPts val="0"/>
                    </a:spcAft>
                    <a:buClr>
                      <a:srgbClr val="000000"/>
                    </a:buClr>
                    <a:buSzPct val="100000"/>
                  </a:pPr>
                  <a:r>
                    <a:rPr lang="en-US" sz="1400">
                      <a:solidFill>
                        <a:srgbClr val="000000"/>
                      </a:solidFill>
                    </a:rPr>
                    <a:t>TIMD4, GALNT2, MMAB, FADS, </a:t>
                  </a:r>
                </a:p>
                <a:p>
                  <a:pPr eaLnBrk="1" fontAlgn="auto" hangingPunct="1">
                    <a:lnSpc>
                      <a:spcPct val="102000"/>
                    </a:lnSpc>
                    <a:spcBef>
                      <a:spcPts val="0"/>
                    </a:spcBef>
                    <a:spcAft>
                      <a:spcPts val="0"/>
                    </a:spcAft>
                    <a:buClr>
                      <a:srgbClr val="000000"/>
                    </a:buClr>
                    <a:buSzPct val="100000"/>
                  </a:pPr>
                  <a:r>
                    <a:rPr lang="en-US" sz="1400">
                      <a:solidFill>
                        <a:srgbClr val="000000"/>
                      </a:solidFill>
                    </a:rPr>
                    <a:t>ANGPTL4, C9orf52, HNF4A, GCKR, MLXIPL, TRIB1, AMAC1L2, PLTP, PP1R3B, MYLIP, CILP2, DNAH11, KIAA1305, HLA, BRCA2, LIN3, HPR, GFI3, GPAM, ST3GAL4, ABO, YSK4, </a:t>
                  </a:r>
                  <a:endParaRPr lang="en-US" sz="1400" b="1">
                    <a:solidFill>
                      <a:srgbClr val="000000"/>
                    </a:solidFill>
                  </a:endParaRPr>
                </a:p>
                <a:p>
                  <a:pPr eaLnBrk="1" fontAlgn="auto" hangingPunct="1">
                    <a:lnSpc>
                      <a:spcPct val="102000"/>
                    </a:lnSpc>
                    <a:spcBef>
                      <a:spcPts val="0"/>
                    </a:spcBef>
                    <a:spcAft>
                      <a:spcPts val="0"/>
                    </a:spcAft>
                    <a:buClr>
                      <a:srgbClr val="000000"/>
                    </a:buClr>
                    <a:buSzPct val="100000"/>
                  </a:pPr>
                  <a:r>
                    <a:rPr lang="en-US" sz="1400">
                      <a:solidFill>
                        <a:srgbClr val="000000"/>
                      </a:solidFill>
                    </a:rPr>
                    <a:t>	GRINA, ANXA3, TIMD4,FN1,</a:t>
                  </a:r>
                </a:p>
                <a:p>
                  <a:pPr eaLnBrk="1" fontAlgn="auto" hangingPunct="1">
                    <a:lnSpc>
                      <a:spcPct val="102000"/>
                    </a:lnSpc>
                    <a:spcBef>
                      <a:spcPts val="0"/>
                    </a:spcBef>
                    <a:spcAft>
                      <a:spcPts val="0"/>
                    </a:spcAft>
                    <a:buClr>
                      <a:srgbClr val="000000"/>
                    </a:buClr>
                    <a:buSzPct val="100000"/>
                  </a:pPr>
                  <a:r>
                    <a:rPr lang="en-US" sz="1400">
                      <a:solidFill>
                        <a:srgbClr val="000000"/>
                      </a:solidFill>
                    </a:rPr>
                    <a:t>	 MOSC1, CR59641,UBE2L3, PGS1</a:t>
                  </a:r>
                </a:p>
                <a:p>
                  <a:pPr eaLnBrk="1" fontAlgn="auto" hangingPunct="1">
                    <a:lnSpc>
                      <a:spcPct val="102000"/>
                    </a:lnSpc>
                    <a:spcBef>
                      <a:spcPts val="0"/>
                    </a:spcBef>
                    <a:spcAft>
                      <a:spcPts val="0"/>
                    </a:spcAft>
                    <a:buClr>
                      <a:srgbClr val="000000"/>
                    </a:buClr>
                    <a:buSzPct val="100000"/>
                  </a:pPr>
                  <a:r>
                    <a:rPr lang="en-US" sz="1400">
                      <a:solidFill>
                        <a:srgbClr val="000000"/>
                      </a:solidFill>
                    </a:rPr>
                    <a:t>	PPP1R3B, TTC39B, PDE3A, MACF1 </a:t>
                  </a:r>
                </a:p>
                <a:p>
                  <a:pPr eaLnBrk="1" fontAlgn="auto" hangingPunct="1">
                    <a:lnSpc>
                      <a:spcPct val="102000"/>
                    </a:lnSpc>
                    <a:spcBef>
                      <a:spcPts val="0"/>
                    </a:spcBef>
                    <a:spcAft>
                      <a:spcPts val="0"/>
                    </a:spcAft>
                    <a:buClr>
                      <a:srgbClr val="000000"/>
                    </a:buClr>
                    <a:buSzPct val="100000"/>
                  </a:pPr>
                  <a:r>
                    <a:rPr lang="en-US" sz="1400">
                      <a:solidFill>
                        <a:srgbClr val="000000"/>
                      </a:solidFill>
                    </a:rPr>
                    <a:t> 	C6orf106,	RBMS,  OR4C46, ARLIS, 	RPS3A, LILRA, LACTB, JMJDIC, </a:t>
                  </a:r>
                </a:p>
                <a:p>
                  <a:pPr eaLnBrk="1" fontAlgn="auto" hangingPunct="1">
                    <a:lnSpc>
                      <a:spcPct val="102000"/>
                    </a:lnSpc>
                    <a:spcBef>
                      <a:spcPts val="0"/>
                    </a:spcBef>
                    <a:spcAft>
                      <a:spcPts val="0"/>
                    </a:spcAft>
                    <a:buClr>
                      <a:srgbClr val="000000"/>
                    </a:buClr>
                    <a:buSzPct val="100000"/>
                  </a:pPr>
                  <a:r>
                    <a:rPr lang="en-US" sz="1400">
                      <a:solidFill>
                        <a:srgbClr val="000000"/>
                      </a:solidFill>
                    </a:rPr>
                    <a:t>	CMIP, DR1, SLC39A8, MVK, </a:t>
                  </a:r>
                </a:p>
                <a:p>
                  <a:pPr eaLnBrk="1" fontAlgn="auto" hangingPunct="1">
                    <a:lnSpc>
                      <a:spcPct val="102000"/>
                    </a:lnSpc>
                    <a:spcBef>
                      <a:spcPts val="0"/>
                    </a:spcBef>
                    <a:spcAft>
                      <a:spcPts val="0"/>
                    </a:spcAft>
                    <a:buClr>
                      <a:srgbClr val="000000"/>
                    </a:buClr>
                    <a:buSzPct val="100000"/>
                  </a:pPr>
                  <a:r>
                    <a:rPr lang="en-US" sz="1400">
                      <a:solidFill>
                        <a:srgbClr val="000000"/>
                      </a:solidFill>
                    </a:rPr>
                    <a:t>	TRPS1, KLF14, COBLL1</a:t>
                  </a:r>
                </a:p>
                <a:p>
                  <a:pPr eaLnBrk="1" fontAlgn="auto" hangingPunct="1">
                    <a:lnSpc>
                      <a:spcPct val="102000"/>
                    </a:lnSpc>
                    <a:spcBef>
                      <a:spcPts val="0"/>
                    </a:spcBef>
                    <a:spcAft>
                      <a:spcPts val="0"/>
                    </a:spcAft>
                    <a:buClr>
                      <a:srgbClr val="000000"/>
                    </a:buClr>
                    <a:buSzPct val="100000"/>
                  </a:pPr>
                  <a:r>
                    <a:rPr lang="en-US" sz="1400">
                      <a:solidFill>
                        <a:srgbClr val="000000"/>
                      </a:solidFill>
                    </a:rPr>
                    <a:t>	etc, etc</a:t>
                  </a:r>
                </a:p>
              </p:txBody>
            </p:sp>
          </p:grpSp>
        </p:grpSp>
        <p:sp>
          <p:nvSpPr>
            <p:cNvPr id="71699" name="Text Box 5"/>
            <p:cNvSpPr txBox="1">
              <a:spLocks noChangeArrowheads="1"/>
            </p:cNvSpPr>
            <p:nvPr/>
          </p:nvSpPr>
          <p:spPr bwMode="auto">
            <a:xfrm>
              <a:off x="5852340" y="6443246"/>
              <a:ext cx="32154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ct val="50000"/>
                </a:spcBef>
                <a:spcAft>
                  <a:spcPts val="0"/>
                </a:spcAft>
              </a:pPr>
              <a:r>
                <a:rPr lang="en-US" sz="1600">
                  <a:solidFill>
                    <a:srgbClr val="000000"/>
                  </a:solidFill>
                  <a:latin typeface="Gill Sans" charset="0"/>
                </a:rPr>
                <a:t>Teslovich, Musunuru</a:t>
              </a:r>
              <a:r>
                <a:rPr lang="en-US" sz="1600" i="1">
                  <a:solidFill>
                    <a:srgbClr val="000000"/>
                  </a:solidFill>
                  <a:latin typeface="Gill Sans" charset="0"/>
                </a:rPr>
                <a:t>, Nature </a:t>
              </a:r>
              <a:r>
                <a:rPr lang="en-US" sz="1600">
                  <a:solidFill>
                    <a:srgbClr val="000000"/>
                  </a:solidFill>
                  <a:latin typeface="Gill Sans" charset="0"/>
                </a:rPr>
                <a:t>2010</a:t>
              </a:r>
              <a:endParaRPr lang="en-US" sz="1600">
                <a:solidFill>
                  <a:srgbClr val="000000"/>
                </a:solidFill>
              </a:endParaRPr>
            </a:p>
          </p:txBody>
        </p:sp>
      </p:grpSp>
      <p:sp>
        <p:nvSpPr>
          <p:cNvPr id="71691" name="Rectangle 42"/>
          <p:cNvSpPr>
            <a:spLocks noChangeArrowheads="1"/>
          </p:cNvSpPr>
          <p:nvPr/>
        </p:nvSpPr>
        <p:spPr bwMode="auto">
          <a:xfrm>
            <a:off x="5143500" y="252413"/>
            <a:ext cx="3648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sz="1400" i="1">
                <a:solidFill>
                  <a:prstClr val="black"/>
                </a:solidFill>
                <a:latin typeface="Calibri" charset="0"/>
              </a:rPr>
              <a:t>For purposes of presentation, loci are named according to a nearby gene of interest.  In only a few cases is the causal gene yet proven</a:t>
            </a:r>
            <a:r>
              <a:rPr lang="en-US" sz="1400" i="1">
                <a:solidFill>
                  <a:prstClr val="black"/>
                </a:solidFill>
                <a:latin typeface="Calibri"/>
              </a:rPr>
              <a:t>. </a:t>
            </a:r>
            <a:endParaRPr lang="en-US" sz="1400">
              <a:solidFill>
                <a:prstClr val="black"/>
              </a:solidFill>
              <a:latin typeface="Calibri"/>
            </a:endParaRPr>
          </a:p>
        </p:txBody>
      </p:sp>
      <p:sp>
        <p:nvSpPr>
          <p:cNvPr id="71692" name="Oval 2"/>
          <p:cNvSpPr>
            <a:spLocks noChangeArrowheads="1"/>
          </p:cNvSpPr>
          <p:nvPr/>
        </p:nvSpPr>
        <p:spPr bwMode="auto">
          <a:xfrm>
            <a:off x="1447800" y="1600200"/>
            <a:ext cx="2895600" cy="2819400"/>
          </a:xfrm>
          <a:prstGeom prst="ellipse">
            <a:avLst/>
          </a:prstGeom>
          <a:solidFill>
            <a:srgbClr val="33CCCC">
              <a:alpha val="30196"/>
            </a:srgbClr>
          </a:solidFill>
          <a:ln w="9525">
            <a:solidFill>
              <a:schemeClr val="tx1"/>
            </a:solidFill>
            <a:round/>
            <a:headEnd/>
            <a:tailEnd/>
          </a:ln>
        </p:spPr>
        <p:txBody>
          <a:bodyPr wrap="none" anchor="ctr"/>
          <a:lstStyle/>
          <a:p>
            <a:pPr algn="ctr" fontAlgn="auto">
              <a:lnSpc>
                <a:spcPct val="102000"/>
              </a:lnSpc>
              <a:spcBef>
                <a:spcPts val="0"/>
              </a:spcBef>
              <a:spcAft>
                <a:spcPts val="0"/>
              </a:spcAft>
              <a:buClr>
                <a:srgbClr val="000000"/>
              </a:buClr>
              <a:buSzPct val="100000"/>
              <a:buFont typeface="Calibri" charset="0"/>
              <a:buNone/>
            </a:pPr>
            <a:r>
              <a:rPr lang="en-US" sz="1400">
                <a:solidFill>
                  <a:srgbClr val="000000"/>
                </a:solidFill>
                <a:latin typeface="Calibri"/>
              </a:rPr>
              <a:t>                  ABCA1, ABCG5/G8, </a:t>
            </a:r>
          </a:p>
          <a:p>
            <a:pPr algn="ctr" fontAlgn="auto">
              <a:lnSpc>
                <a:spcPct val="102000"/>
              </a:lnSpc>
              <a:spcBef>
                <a:spcPts val="0"/>
              </a:spcBef>
              <a:spcAft>
                <a:spcPts val="0"/>
              </a:spcAft>
              <a:buClr>
                <a:srgbClr val="000000"/>
              </a:buClr>
              <a:buSzPct val="100000"/>
              <a:buFont typeface="Calibri" charset="0"/>
              <a:buNone/>
            </a:pPr>
            <a:r>
              <a:rPr lang="en-US" sz="1400">
                <a:solidFill>
                  <a:srgbClr val="000000"/>
                </a:solidFill>
                <a:latin typeface="Calibri"/>
              </a:rPr>
              <a:t>APOA1, APOA5, APOC2, </a:t>
            </a:r>
          </a:p>
          <a:p>
            <a:pPr algn="ctr" fontAlgn="auto">
              <a:lnSpc>
                <a:spcPct val="102000"/>
              </a:lnSpc>
              <a:spcBef>
                <a:spcPts val="0"/>
              </a:spcBef>
              <a:spcAft>
                <a:spcPts val="0"/>
              </a:spcAft>
              <a:buClr>
                <a:srgbClr val="000000"/>
              </a:buClr>
              <a:buSzPct val="100000"/>
              <a:buFont typeface="Calibri" charset="0"/>
              <a:buNone/>
            </a:pPr>
            <a:r>
              <a:rPr lang="en-US" sz="1400">
                <a:solidFill>
                  <a:srgbClr val="000000"/>
                </a:solidFill>
                <a:latin typeface="Calibri"/>
              </a:rPr>
              <a:t>APOE, LCAT, LDLR, </a:t>
            </a:r>
          </a:p>
          <a:p>
            <a:pPr algn="ctr" fontAlgn="auto">
              <a:lnSpc>
                <a:spcPct val="102000"/>
              </a:lnSpc>
              <a:spcBef>
                <a:spcPts val="0"/>
              </a:spcBef>
              <a:spcAft>
                <a:spcPts val="0"/>
              </a:spcAft>
              <a:buClr>
                <a:srgbClr val="000000"/>
              </a:buClr>
              <a:buSzPct val="100000"/>
              <a:buFont typeface="Calibri" charset="0"/>
              <a:buNone/>
            </a:pPr>
            <a:r>
              <a:rPr lang="en-US" sz="1400">
                <a:solidFill>
                  <a:srgbClr val="000000"/>
                </a:solidFill>
                <a:latin typeface="Calibri"/>
              </a:rPr>
              <a:t>LDLRAP1, LIPC</a:t>
            </a:r>
          </a:p>
          <a:p>
            <a:pPr algn="ctr" fontAlgn="auto">
              <a:lnSpc>
                <a:spcPct val="102000"/>
              </a:lnSpc>
              <a:spcBef>
                <a:spcPts val="0"/>
              </a:spcBef>
              <a:spcAft>
                <a:spcPts val="0"/>
              </a:spcAft>
              <a:buClr>
                <a:srgbClr val="000000"/>
              </a:buClr>
              <a:buSzPct val="100000"/>
            </a:pPr>
            <a:endParaRPr lang="en-US" sz="1400">
              <a:solidFill>
                <a:srgbClr val="000000"/>
              </a:solidFill>
              <a:latin typeface="Calibri"/>
            </a:endParaRPr>
          </a:p>
          <a:p>
            <a:pPr algn="ctr" fontAlgn="auto">
              <a:lnSpc>
                <a:spcPct val="102000"/>
              </a:lnSpc>
              <a:spcBef>
                <a:spcPts val="0"/>
              </a:spcBef>
              <a:spcAft>
                <a:spcPts val="0"/>
              </a:spcAft>
              <a:buClr>
                <a:srgbClr val="000000"/>
              </a:buClr>
              <a:buSzPct val="100000"/>
              <a:buFont typeface="Calibri" charset="0"/>
              <a:buNone/>
            </a:pPr>
            <a:endParaRPr lang="en-US">
              <a:solidFill>
                <a:srgbClr val="FFFFFF"/>
              </a:solidFill>
              <a:latin typeface="Calibri"/>
            </a:endParaRPr>
          </a:p>
        </p:txBody>
      </p:sp>
      <p:sp>
        <p:nvSpPr>
          <p:cNvPr id="71693" name="Rectangle 5"/>
          <p:cNvSpPr>
            <a:spLocks noChangeArrowheads="1"/>
          </p:cNvSpPr>
          <p:nvPr/>
        </p:nvSpPr>
        <p:spPr bwMode="auto">
          <a:xfrm>
            <a:off x="7304088" y="3011488"/>
            <a:ext cx="1022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pPr>
            <a:r>
              <a:rPr lang="en-US" sz="1400">
                <a:solidFill>
                  <a:srgbClr val="000000"/>
                </a:solidFill>
                <a:latin typeface="Calibri"/>
              </a:rPr>
              <a:t>ANGPTL3</a:t>
            </a:r>
            <a:endParaRPr lang="en-US" sz="1400">
              <a:solidFill>
                <a:prstClr val="black"/>
              </a:solidFill>
              <a:latin typeface="Calibri"/>
            </a:endParaRPr>
          </a:p>
        </p:txBody>
      </p:sp>
      <p:sp>
        <p:nvSpPr>
          <p:cNvPr id="71694" name="TextBox 23"/>
          <p:cNvSpPr txBox="1">
            <a:spLocks noChangeArrowheads="1"/>
          </p:cNvSpPr>
          <p:nvPr/>
        </p:nvSpPr>
        <p:spPr bwMode="auto">
          <a:xfrm>
            <a:off x="0" y="6519863"/>
            <a:ext cx="30473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600" dirty="0">
                <a:solidFill>
                  <a:prstClr val="black"/>
                </a:solidFill>
              </a:rPr>
              <a:t>Slide courtesy </a:t>
            </a:r>
            <a:r>
              <a:rPr lang="en-US" sz="1600" dirty="0" smtClean="0">
                <a:solidFill>
                  <a:prstClr val="black"/>
                </a:solidFill>
              </a:rPr>
              <a:t>of S</a:t>
            </a:r>
            <a:r>
              <a:rPr lang="en-US" sz="1600" dirty="0">
                <a:solidFill>
                  <a:prstClr val="black"/>
                </a:solidFill>
              </a:rPr>
              <a:t>. </a:t>
            </a:r>
            <a:r>
              <a:rPr lang="en-US" sz="1600" dirty="0" err="1">
                <a:solidFill>
                  <a:prstClr val="black"/>
                </a:solidFill>
              </a:rPr>
              <a:t>Kathiresan</a:t>
            </a:r>
            <a:endParaRPr lang="en-US" sz="1600" dirty="0">
              <a:solidFill>
                <a:prstClr val="black"/>
              </a:solidFill>
            </a:endParaRPr>
          </a:p>
        </p:txBody>
      </p:sp>
    </p:spTree>
    <p:extLst>
      <p:ext uri="{BB962C8B-B14F-4D97-AF65-F5344CB8AC3E}">
        <p14:creationId xmlns:p14="http://schemas.microsoft.com/office/powerpoint/2010/main" val="325396788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88562" y="49288"/>
            <a:ext cx="8229600" cy="1143000"/>
          </a:xfrm>
        </p:spPr>
        <p:txBody>
          <a:bodyPr>
            <a:normAutofit/>
          </a:bodyPr>
          <a:lstStyle/>
          <a:p>
            <a:r>
              <a:rPr lang="en-US" dirty="0" smtClean="0"/>
              <a:t>PGC-schizophrenia wave 2</a:t>
            </a:r>
            <a:br>
              <a:rPr lang="en-US" dirty="0" smtClean="0"/>
            </a:br>
            <a:r>
              <a:rPr lang="en-US" sz="2200" dirty="0" smtClean="0"/>
              <a:t>combined analysis of 25785 cases and 28441 controls</a:t>
            </a:r>
            <a:endParaRPr lang="en-US" sz="2000" dirty="0"/>
          </a:p>
        </p:txBody>
      </p:sp>
      <p:pic>
        <p:nvPicPr>
          <p:cNvPr id="2" name="Picture 1"/>
          <p:cNvPicPr>
            <a:picLocks noChangeAspect="1"/>
          </p:cNvPicPr>
          <p:nvPr/>
        </p:nvPicPr>
        <p:blipFill>
          <a:blip r:embed="rId2"/>
          <a:stretch>
            <a:fillRect/>
          </a:stretch>
        </p:blipFill>
        <p:spPr>
          <a:xfrm>
            <a:off x="0" y="1143856"/>
            <a:ext cx="9144000" cy="5700045"/>
          </a:xfrm>
          <a:prstGeom prst="rect">
            <a:avLst/>
          </a:prstGeom>
        </p:spPr>
      </p:pic>
      <p:sp>
        <p:nvSpPr>
          <p:cNvPr id="5" name="Content Placeholder 2"/>
          <p:cNvSpPr txBox="1">
            <a:spLocks/>
          </p:cNvSpPr>
          <p:nvPr/>
        </p:nvSpPr>
        <p:spPr>
          <a:xfrm>
            <a:off x="4864100" y="1272495"/>
            <a:ext cx="4178300" cy="2004105"/>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solidFill>
                  <a:srgbClr val="FF0000"/>
                </a:solidFill>
              </a:rPr>
              <a:t>62</a:t>
            </a:r>
            <a:r>
              <a:rPr lang="en-US" sz="2000" dirty="0" smtClean="0"/>
              <a:t> distinct regions with SNPs exceeding p &lt; 5x10</a:t>
            </a:r>
            <a:r>
              <a:rPr lang="en-US" sz="2000" baseline="30000" dirty="0" smtClean="0"/>
              <a:t>-8</a:t>
            </a:r>
          </a:p>
          <a:p>
            <a:pPr marL="0" indent="0">
              <a:buNone/>
            </a:pPr>
            <a:endParaRPr lang="en-US" sz="2000" baseline="30000" dirty="0" smtClean="0"/>
          </a:p>
          <a:p>
            <a:pPr marL="0" indent="0">
              <a:buNone/>
            </a:pPr>
            <a:r>
              <a:rPr lang="en-US" sz="2000" b="1" dirty="0" smtClean="0"/>
              <a:t>Unpublished and preliminary results presented at WCPG in Hamburg in October 2012</a:t>
            </a:r>
            <a:endParaRPr lang="en-US" sz="2000" b="1" baseline="30000" dirty="0" smtClean="0"/>
          </a:p>
          <a:p>
            <a:pPr marL="0" indent="0">
              <a:buNone/>
            </a:pPr>
            <a:endParaRPr lang="en-US" sz="2000" baseline="30000" dirty="0"/>
          </a:p>
          <a:p>
            <a:pPr marL="0" indent="0">
              <a:buNone/>
            </a:pPr>
            <a:endParaRPr lang="en-US" sz="1800" baseline="30000" dirty="0" smtClean="0"/>
          </a:p>
        </p:txBody>
      </p:sp>
      <p:pic>
        <p:nvPicPr>
          <p:cNvPr id="3" name="Picture 2"/>
          <p:cNvPicPr>
            <a:picLocks noChangeAspect="1"/>
          </p:cNvPicPr>
          <p:nvPr/>
        </p:nvPicPr>
        <p:blipFill>
          <a:blip r:embed="rId3"/>
          <a:stretch>
            <a:fillRect/>
          </a:stretch>
        </p:blipFill>
        <p:spPr>
          <a:xfrm>
            <a:off x="748634" y="1192289"/>
            <a:ext cx="2223166" cy="1331584"/>
          </a:xfrm>
          <a:prstGeom prst="rect">
            <a:avLst/>
          </a:prstGeom>
        </p:spPr>
      </p:pic>
      <p:sp>
        <p:nvSpPr>
          <p:cNvPr id="6" name="TextBox 5"/>
          <p:cNvSpPr txBox="1"/>
          <p:nvPr/>
        </p:nvSpPr>
        <p:spPr>
          <a:xfrm>
            <a:off x="762000" y="2438400"/>
            <a:ext cx="2147418" cy="1200329"/>
          </a:xfrm>
          <a:prstGeom prst="rect">
            <a:avLst/>
          </a:prstGeom>
          <a:noFill/>
        </p:spPr>
        <p:txBody>
          <a:bodyPr wrap="none" rtlCol="0">
            <a:spAutoFit/>
          </a:bodyPr>
          <a:lstStyle/>
          <a:p>
            <a:r>
              <a:rPr lang="en-US" dirty="0" smtClean="0"/>
              <a:t>Stephan </a:t>
            </a:r>
            <a:r>
              <a:rPr lang="en-US" dirty="0" err="1" smtClean="0"/>
              <a:t>Ripke</a:t>
            </a:r>
            <a:endParaRPr lang="en-US" dirty="0"/>
          </a:p>
          <a:p>
            <a:r>
              <a:rPr lang="en-US" dirty="0" smtClean="0"/>
              <a:t>Mick O’Donovan</a:t>
            </a:r>
          </a:p>
          <a:p>
            <a:r>
              <a:rPr lang="en-US" dirty="0" smtClean="0"/>
              <a:t>Pat Sullivan and a </a:t>
            </a:r>
          </a:p>
          <a:p>
            <a:r>
              <a:rPr lang="en-US" dirty="0"/>
              <a:t>c</a:t>
            </a:r>
            <a:r>
              <a:rPr lang="en-US" dirty="0" smtClean="0"/>
              <a:t>ast of, well, many!</a:t>
            </a:r>
            <a:endParaRPr lang="en-US" dirty="0"/>
          </a:p>
        </p:txBody>
      </p:sp>
    </p:spTree>
    <p:extLst>
      <p:ext uri="{BB962C8B-B14F-4D97-AF65-F5344CB8AC3E}">
        <p14:creationId xmlns:p14="http://schemas.microsoft.com/office/powerpoint/2010/main" val="12725607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18"/>
            <a:ext cx="9144000" cy="1143000"/>
          </a:xfrm>
        </p:spPr>
        <p:txBody>
          <a:bodyPr>
            <a:noAutofit/>
          </a:bodyPr>
          <a:lstStyle/>
          <a:p>
            <a:r>
              <a:rPr lang="en-US" sz="3600" dirty="0" smtClean="0"/>
              <a:t>Schizophrenia GWAS provides insight into lack of </a:t>
            </a:r>
            <a:r>
              <a:rPr lang="en-US" sz="3600" dirty="0" err="1" smtClean="0"/>
              <a:t>exome</a:t>
            </a:r>
            <a:r>
              <a:rPr lang="en-US" sz="3600" dirty="0" smtClean="0"/>
              <a:t> findings…</a:t>
            </a:r>
            <a:endParaRPr lang="en-US" sz="3600" dirty="0"/>
          </a:p>
        </p:txBody>
      </p:sp>
      <p:pic>
        <p:nvPicPr>
          <p:cNvPr id="3" name="Picture 2" descr="PGC_SCZ30_mds6_frqulo.1012b_lama-p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53" y="1183269"/>
            <a:ext cx="4556898" cy="3509055"/>
          </a:xfrm>
          <a:prstGeom prst="rect">
            <a:avLst/>
          </a:prstGeom>
        </p:spPr>
      </p:pic>
      <p:sp>
        <p:nvSpPr>
          <p:cNvPr id="4" name="TextBox 3"/>
          <p:cNvSpPr txBox="1"/>
          <p:nvPr/>
        </p:nvSpPr>
        <p:spPr>
          <a:xfrm>
            <a:off x="5186948" y="1911683"/>
            <a:ext cx="3529263" cy="2308324"/>
          </a:xfrm>
          <a:prstGeom prst="rect">
            <a:avLst/>
          </a:prstGeom>
          <a:noFill/>
        </p:spPr>
        <p:txBody>
          <a:bodyPr wrap="square" rtlCol="0">
            <a:spAutoFit/>
          </a:bodyPr>
          <a:lstStyle/>
          <a:p>
            <a:r>
              <a:rPr lang="en-US" dirty="0" smtClean="0"/>
              <a:t>Disproportionately fewer positive results in PGC-SCZ v2 at lower frequencies…</a:t>
            </a:r>
          </a:p>
          <a:p>
            <a:endParaRPr lang="en-US" dirty="0"/>
          </a:p>
          <a:p>
            <a:r>
              <a:rPr lang="en-US" dirty="0" smtClean="0"/>
              <a:t>Not simply a function of information content or statistical artifact at low frequencies</a:t>
            </a:r>
          </a:p>
          <a:p>
            <a:endParaRPr lang="en-US" dirty="0"/>
          </a:p>
        </p:txBody>
      </p:sp>
      <p:sp>
        <p:nvSpPr>
          <p:cNvPr id="5" name="TextBox 4"/>
          <p:cNvSpPr txBox="1"/>
          <p:nvPr/>
        </p:nvSpPr>
        <p:spPr>
          <a:xfrm>
            <a:off x="304800" y="4585388"/>
            <a:ext cx="8534400" cy="2554545"/>
          </a:xfrm>
          <a:prstGeom prst="rect">
            <a:avLst/>
          </a:prstGeom>
          <a:noFill/>
        </p:spPr>
        <p:txBody>
          <a:bodyPr wrap="square" rtlCol="0">
            <a:spAutoFit/>
          </a:bodyPr>
          <a:lstStyle/>
          <a:p>
            <a:r>
              <a:rPr lang="en-US" sz="2000" i="1" dirty="0"/>
              <a:t>Likely power is greatly limited </a:t>
            </a:r>
            <a:r>
              <a:rPr lang="en-US" sz="2000" i="1" dirty="0" smtClean="0"/>
              <a:t>at low frequencies– </a:t>
            </a:r>
            <a:endParaRPr lang="en-US" sz="2000" i="1" dirty="0"/>
          </a:p>
          <a:p>
            <a:r>
              <a:rPr lang="en-US" sz="2000" i="1" dirty="0"/>
              <a:t>Roughly speaking a common variant with an OR =</a:t>
            </a:r>
            <a:r>
              <a:rPr lang="en-US" sz="2000" i="1" dirty="0" smtClean="0"/>
              <a:t> </a:t>
            </a:r>
            <a:r>
              <a:rPr lang="en-US" sz="2000" i="1" dirty="0"/>
              <a:t>1.2 is comparable on a power and variance –explained level to </a:t>
            </a:r>
            <a:r>
              <a:rPr lang="en-US" sz="2000" i="1" dirty="0" smtClean="0"/>
              <a:t>a  0.5</a:t>
            </a:r>
            <a:r>
              <a:rPr lang="en-US" sz="2000" i="1" dirty="0"/>
              <a:t>% variant with </a:t>
            </a:r>
            <a:r>
              <a:rPr lang="en-US" sz="2000" i="1" dirty="0" smtClean="0"/>
              <a:t>an OR = 3</a:t>
            </a:r>
          </a:p>
          <a:p>
            <a:endParaRPr lang="en-US" sz="2000" i="1" dirty="0" smtClean="0"/>
          </a:p>
          <a:p>
            <a:r>
              <a:rPr lang="en-US" sz="2000" i="1" dirty="0" smtClean="0"/>
              <a:t>There is no reason based on current understanding of the complex architecture and selective pressure to presume what the specific relationship between lower frequency and increasing OR is…</a:t>
            </a:r>
            <a:endParaRPr lang="en-US" sz="2000" i="1" dirty="0"/>
          </a:p>
          <a:p>
            <a:endParaRPr lang="en-US" sz="2000" i="1" dirty="0"/>
          </a:p>
        </p:txBody>
      </p:sp>
    </p:spTree>
    <p:extLst>
      <p:ext uri="{BB962C8B-B14F-4D97-AF65-F5344CB8AC3E}">
        <p14:creationId xmlns:p14="http://schemas.microsoft.com/office/powerpoint/2010/main" val="2039570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p:cNvSpPr>
            <a:spLocks noGrp="1"/>
          </p:cNvSpPr>
          <p:nvPr>
            <p:ph type="ctrTitle"/>
          </p:nvPr>
        </p:nvSpPr>
        <p:spPr>
          <a:xfrm>
            <a:off x="685800" y="1600200"/>
            <a:ext cx="7772400" cy="1470025"/>
          </a:xfrm>
        </p:spPr>
        <p:txBody>
          <a:bodyPr/>
          <a:lstStyle/>
          <a:p>
            <a:r>
              <a:rPr lang="en-US" dirty="0">
                <a:latin typeface="Arial" charset="0"/>
                <a:ea typeface="ＭＳ Ｐゴシック" charset="0"/>
                <a:cs typeface="ＭＳ Ｐゴシック" charset="0"/>
              </a:rPr>
              <a:t>Three major elements turned the tide</a:t>
            </a:r>
          </a:p>
        </p:txBody>
      </p:sp>
      <p:sp>
        <p:nvSpPr>
          <p:cNvPr id="31746" name="Subtitle 4"/>
          <p:cNvSpPr>
            <a:spLocks noGrp="1"/>
          </p:cNvSpPr>
          <p:nvPr>
            <p:ph type="subTitle" idx="1"/>
          </p:nvPr>
        </p:nvSpPr>
        <p:spPr>
          <a:xfrm>
            <a:off x="828841" y="3886200"/>
            <a:ext cx="7887369" cy="1752600"/>
          </a:xfrm>
        </p:spPr>
        <p:txBody>
          <a:bodyPr>
            <a:normAutofit fontScale="92500"/>
          </a:bodyPr>
          <a:lstStyle/>
          <a:p>
            <a:r>
              <a:rPr lang="en-US" dirty="0" smtClean="0">
                <a:latin typeface="Arial" charset="0"/>
                <a:ea typeface="ＭＳ Ｐゴシック" charset="0"/>
                <a:cs typeface="ＭＳ Ｐゴシック" charset="0"/>
              </a:rPr>
              <a:t>1. Genome Resources (HGP, </a:t>
            </a:r>
            <a:r>
              <a:rPr lang="en-US" dirty="0" err="1" smtClean="0">
                <a:latin typeface="Arial" charset="0"/>
                <a:ea typeface="ＭＳ Ｐゴシック" charset="0"/>
                <a:cs typeface="ＭＳ Ｐゴシック" charset="0"/>
              </a:rPr>
              <a:t>HapMap</a:t>
            </a:r>
            <a:r>
              <a:rPr lang="en-US" dirty="0" smtClean="0">
                <a:latin typeface="Arial" charset="0"/>
                <a:ea typeface="ＭＳ Ｐゴシック" charset="0"/>
                <a:cs typeface="ＭＳ Ｐゴシック" charset="0"/>
              </a:rPr>
              <a:t>, 1KG)</a:t>
            </a:r>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2. Technology (chip &amp; NGS)</a:t>
            </a:r>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3. Collaboration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2840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What about the</a:t>
            </a:r>
            <a:r>
              <a:rPr lang="en-US" i="1" dirty="0" smtClean="0"/>
              <a:t> interpretable </a:t>
            </a:r>
            <a:r>
              <a:rPr lang="en-US" dirty="0" smtClean="0"/>
              <a:t>part of the </a:t>
            </a:r>
            <a:r>
              <a:rPr lang="en-US" dirty="0" err="1" smtClean="0"/>
              <a:t>exome</a:t>
            </a:r>
            <a:r>
              <a:rPr lang="en-US" dirty="0" smtClean="0"/>
              <a:t>?</a:t>
            </a:r>
            <a:endParaRPr lang="en-US" dirty="0"/>
          </a:p>
        </p:txBody>
      </p:sp>
      <p:sp>
        <p:nvSpPr>
          <p:cNvPr id="5" name="Subtitle 4"/>
          <p:cNvSpPr>
            <a:spLocks noGrp="1"/>
          </p:cNvSpPr>
          <p:nvPr>
            <p:ph type="subTitle" idx="1"/>
          </p:nvPr>
        </p:nvSpPr>
        <p:spPr/>
        <p:txBody>
          <a:bodyPr/>
          <a:lstStyle/>
          <a:p>
            <a:r>
              <a:rPr lang="en-US" i="1" dirty="0" smtClean="0"/>
              <a:t>De novo </a:t>
            </a:r>
            <a:r>
              <a:rPr lang="en-US" dirty="0" smtClean="0"/>
              <a:t>variation and complete knockouts…</a:t>
            </a:r>
            <a:endParaRPr lang="en-US" dirty="0"/>
          </a:p>
        </p:txBody>
      </p:sp>
    </p:spTree>
    <p:extLst>
      <p:ext uri="{BB962C8B-B14F-4D97-AF65-F5344CB8AC3E}">
        <p14:creationId xmlns:p14="http://schemas.microsoft.com/office/powerpoint/2010/main" val="1367603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p:spPr>
        <p:txBody>
          <a:bodyPr>
            <a:noAutofit/>
          </a:bodyPr>
          <a:lstStyle/>
          <a:p>
            <a:r>
              <a:rPr lang="en-US" sz="3600" dirty="0" smtClean="0"/>
              <a:t>Evaluating </a:t>
            </a:r>
            <a:r>
              <a:rPr lang="en-US" sz="3600" i="1" dirty="0" smtClean="0"/>
              <a:t>de novo</a:t>
            </a:r>
            <a:r>
              <a:rPr lang="en-US" sz="3600" dirty="0" smtClean="0"/>
              <a:t> mutations requires careful calculation of expectation</a:t>
            </a:r>
            <a:endParaRPr lang="en-US" sz="3600" dirty="0"/>
          </a:p>
        </p:txBody>
      </p:sp>
      <p:sp>
        <p:nvSpPr>
          <p:cNvPr id="3" name="Content Placeholder 2"/>
          <p:cNvSpPr>
            <a:spLocks noGrp="1"/>
          </p:cNvSpPr>
          <p:nvPr>
            <p:ph idx="1"/>
          </p:nvPr>
        </p:nvSpPr>
        <p:spPr>
          <a:xfrm>
            <a:off x="457200" y="1295400"/>
            <a:ext cx="8229600" cy="4525963"/>
          </a:xfrm>
        </p:spPr>
        <p:txBody>
          <a:bodyPr/>
          <a:lstStyle/>
          <a:p>
            <a:r>
              <a:rPr lang="en-US" sz="2800" dirty="0" smtClean="0"/>
              <a:t>Many factors need to be considered</a:t>
            </a:r>
          </a:p>
          <a:p>
            <a:pPr lvl="1"/>
            <a:r>
              <a:rPr lang="en-US" sz="2400" dirty="0" smtClean="0"/>
              <a:t>Gene size</a:t>
            </a:r>
          </a:p>
          <a:p>
            <a:pPr lvl="1"/>
            <a:r>
              <a:rPr lang="en-US" sz="2400" dirty="0" smtClean="0"/>
              <a:t>Base composition  XY</a:t>
            </a:r>
            <a:r>
              <a:rPr lang="en-US" sz="2400" baseline="-25000" dirty="0" smtClean="0"/>
              <a:t>1</a:t>
            </a:r>
            <a:r>
              <a:rPr lang="en-US" sz="2400" dirty="0" smtClean="0"/>
              <a:t>Z -&gt; XY</a:t>
            </a:r>
            <a:r>
              <a:rPr lang="en-US" sz="2400" baseline="-25000" dirty="0" smtClean="0"/>
              <a:t>2</a:t>
            </a:r>
            <a:r>
              <a:rPr lang="en-US" sz="2400" dirty="0" smtClean="0"/>
              <a:t>Z  </a:t>
            </a:r>
          </a:p>
          <a:p>
            <a:pPr lvl="2"/>
            <a:r>
              <a:rPr lang="en-US" sz="2000" dirty="0" smtClean="0"/>
              <a:t>192 possibilities, but millions of </a:t>
            </a:r>
            <a:r>
              <a:rPr lang="en-US" sz="2000" dirty="0" err="1" smtClean="0"/>
              <a:t>intergenic</a:t>
            </a:r>
            <a:r>
              <a:rPr lang="en-US" sz="2000" dirty="0" smtClean="0"/>
              <a:t> SNPs to fit</a:t>
            </a:r>
          </a:p>
          <a:p>
            <a:pPr lvl="1"/>
            <a:r>
              <a:rPr lang="en-US" sz="2400" dirty="0" smtClean="0"/>
              <a:t>Sequence coverage    …and more!</a:t>
            </a:r>
            <a:endParaRPr lang="en-US" sz="2400" dirty="0"/>
          </a:p>
        </p:txBody>
      </p:sp>
      <p:grpSp>
        <p:nvGrpSpPr>
          <p:cNvPr id="6" name="Group 5"/>
          <p:cNvGrpSpPr/>
          <p:nvPr/>
        </p:nvGrpSpPr>
        <p:grpSpPr>
          <a:xfrm>
            <a:off x="16315949" y="6002520"/>
            <a:ext cx="8828811" cy="6407043"/>
            <a:chOff x="19262349" y="11649837"/>
            <a:chExt cx="8828811" cy="6407043"/>
          </a:xfrm>
        </p:grpSpPr>
        <p:pic>
          <p:nvPicPr>
            <p:cNvPr id="7" name="Picture 6" descr="dist_pmis_gray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214" y="11649837"/>
              <a:ext cx="8382000" cy="6400800"/>
            </a:xfrm>
            <a:prstGeom prst="rect">
              <a:avLst/>
            </a:prstGeom>
          </p:spPr>
        </p:pic>
        <p:sp>
          <p:nvSpPr>
            <p:cNvPr id="8" name="TextBox 7"/>
            <p:cNvSpPr txBox="1"/>
            <p:nvPr/>
          </p:nvSpPr>
          <p:spPr>
            <a:xfrm>
              <a:off x="20242737" y="17472104"/>
              <a:ext cx="7848423" cy="584776"/>
            </a:xfrm>
            <a:prstGeom prst="rect">
              <a:avLst/>
            </a:prstGeom>
            <a:noFill/>
          </p:spPr>
          <p:txBody>
            <a:bodyPr wrap="none" rtlCol="0">
              <a:spAutoFit/>
            </a:bodyPr>
            <a:lstStyle/>
            <a:p>
              <a:r>
                <a:rPr lang="en-US" sz="3200" dirty="0">
                  <a:latin typeface="Helvetica"/>
                  <a:cs typeface="Helvetica"/>
                </a:rPr>
                <a:t>-log10(Probability of a Missense Mutation)</a:t>
              </a:r>
            </a:p>
          </p:txBody>
        </p:sp>
        <p:sp>
          <p:nvSpPr>
            <p:cNvPr id="9" name="TextBox 8"/>
            <p:cNvSpPr txBox="1"/>
            <p:nvPr/>
          </p:nvSpPr>
          <p:spPr>
            <a:xfrm rot="16200000">
              <a:off x="18487778" y="14705903"/>
              <a:ext cx="2133918" cy="584776"/>
            </a:xfrm>
            <a:prstGeom prst="rect">
              <a:avLst/>
            </a:prstGeom>
            <a:noFill/>
          </p:spPr>
          <p:txBody>
            <a:bodyPr wrap="none" rtlCol="0">
              <a:spAutoFit/>
            </a:bodyPr>
            <a:lstStyle/>
            <a:p>
              <a:r>
                <a:rPr lang="en-US" sz="3200" dirty="0" smtClean="0">
                  <a:latin typeface="Helvetica"/>
                  <a:cs typeface="Helvetica"/>
                </a:rPr>
                <a:t>Frequency</a:t>
              </a:r>
              <a:endParaRPr lang="en-US" sz="6000" dirty="0">
                <a:latin typeface="Helvetica"/>
                <a:cs typeface="Helvetica"/>
              </a:endParaRPr>
            </a:p>
          </p:txBody>
        </p:sp>
      </p:grpSp>
      <p:grpSp>
        <p:nvGrpSpPr>
          <p:cNvPr id="10" name="Group 9"/>
          <p:cNvGrpSpPr/>
          <p:nvPr/>
        </p:nvGrpSpPr>
        <p:grpSpPr>
          <a:xfrm>
            <a:off x="16366749" y="6002520"/>
            <a:ext cx="8828811" cy="6407043"/>
            <a:chOff x="19262349" y="11649837"/>
            <a:chExt cx="8828811" cy="6407043"/>
          </a:xfrm>
        </p:grpSpPr>
        <p:pic>
          <p:nvPicPr>
            <p:cNvPr id="11" name="Picture 10" descr="dist_pmis_gray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214" y="11649837"/>
              <a:ext cx="8382000" cy="6400800"/>
            </a:xfrm>
            <a:prstGeom prst="rect">
              <a:avLst/>
            </a:prstGeom>
          </p:spPr>
        </p:pic>
        <p:sp>
          <p:nvSpPr>
            <p:cNvPr id="12" name="TextBox 11"/>
            <p:cNvSpPr txBox="1"/>
            <p:nvPr/>
          </p:nvSpPr>
          <p:spPr>
            <a:xfrm>
              <a:off x="20242737" y="17472104"/>
              <a:ext cx="7848423" cy="584776"/>
            </a:xfrm>
            <a:prstGeom prst="rect">
              <a:avLst/>
            </a:prstGeom>
            <a:noFill/>
          </p:spPr>
          <p:txBody>
            <a:bodyPr wrap="none" rtlCol="0">
              <a:spAutoFit/>
            </a:bodyPr>
            <a:lstStyle/>
            <a:p>
              <a:r>
                <a:rPr lang="en-US" sz="3200" dirty="0">
                  <a:latin typeface="Helvetica"/>
                  <a:cs typeface="Helvetica"/>
                </a:rPr>
                <a:t>-log10(Probability of a Missense Mutation)</a:t>
              </a:r>
            </a:p>
          </p:txBody>
        </p:sp>
        <p:sp>
          <p:nvSpPr>
            <p:cNvPr id="13" name="TextBox 12"/>
            <p:cNvSpPr txBox="1"/>
            <p:nvPr/>
          </p:nvSpPr>
          <p:spPr>
            <a:xfrm rot="16200000">
              <a:off x="18487778" y="14705903"/>
              <a:ext cx="2133918" cy="584776"/>
            </a:xfrm>
            <a:prstGeom prst="rect">
              <a:avLst/>
            </a:prstGeom>
            <a:noFill/>
          </p:spPr>
          <p:txBody>
            <a:bodyPr wrap="none" rtlCol="0">
              <a:spAutoFit/>
            </a:bodyPr>
            <a:lstStyle/>
            <a:p>
              <a:r>
                <a:rPr lang="en-US" sz="3200" dirty="0" smtClean="0">
                  <a:latin typeface="Helvetica"/>
                  <a:cs typeface="Helvetica"/>
                </a:rPr>
                <a:t>Frequency</a:t>
              </a:r>
              <a:endParaRPr lang="en-US" sz="6000" dirty="0">
                <a:latin typeface="Helvetica"/>
                <a:cs typeface="Helvetica"/>
              </a:endParaRPr>
            </a:p>
          </p:txBody>
        </p:sp>
      </p:grpSp>
      <p:pic>
        <p:nvPicPr>
          <p:cNvPr id="14" name="Picture 13"/>
          <p:cNvPicPr>
            <a:picLocks noChangeAspect="1"/>
          </p:cNvPicPr>
          <p:nvPr/>
        </p:nvPicPr>
        <p:blipFill>
          <a:blip r:embed="rId3"/>
          <a:stretch>
            <a:fillRect/>
          </a:stretch>
        </p:blipFill>
        <p:spPr>
          <a:xfrm>
            <a:off x="5005135" y="3768756"/>
            <a:ext cx="3991811" cy="2902092"/>
          </a:xfrm>
          <a:prstGeom prst="rect">
            <a:avLst/>
          </a:prstGeom>
        </p:spPr>
      </p:pic>
      <p:pic>
        <p:nvPicPr>
          <p:cNvPr id="15" name="Picture 14"/>
          <p:cNvPicPr>
            <a:picLocks noChangeAspect="1"/>
          </p:cNvPicPr>
          <p:nvPr/>
        </p:nvPicPr>
        <p:blipFill>
          <a:blip r:embed="rId4"/>
          <a:stretch>
            <a:fillRect/>
          </a:stretch>
        </p:blipFill>
        <p:spPr>
          <a:xfrm>
            <a:off x="0" y="3928252"/>
            <a:ext cx="3582737" cy="2633230"/>
          </a:xfrm>
          <a:prstGeom prst="rect">
            <a:avLst/>
          </a:prstGeom>
        </p:spPr>
      </p:pic>
      <p:sp>
        <p:nvSpPr>
          <p:cNvPr id="16" name="TextBox 15"/>
          <p:cNvSpPr txBox="1"/>
          <p:nvPr/>
        </p:nvSpPr>
        <p:spPr>
          <a:xfrm>
            <a:off x="1831467" y="6550536"/>
            <a:ext cx="1887393" cy="369332"/>
          </a:xfrm>
          <a:prstGeom prst="rect">
            <a:avLst/>
          </a:prstGeom>
          <a:noFill/>
        </p:spPr>
        <p:txBody>
          <a:bodyPr wrap="none" rtlCol="0">
            <a:spAutoFit/>
          </a:bodyPr>
          <a:lstStyle/>
          <a:p>
            <a:r>
              <a:rPr lang="en-US" dirty="0" err="1" smtClean="0"/>
              <a:t>Antonarakis</a:t>
            </a:r>
            <a:r>
              <a:rPr lang="en-US" dirty="0" smtClean="0"/>
              <a:t>, 2006</a:t>
            </a:r>
            <a:endParaRPr lang="en-US" dirty="0"/>
          </a:p>
        </p:txBody>
      </p:sp>
    </p:spTree>
    <p:extLst>
      <p:ext uri="{BB962C8B-B14F-4D97-AF65-F5344CB8AC3E}">
        <p14:creationId xmlns:p14="http://schemas.microsoft.com/office/powerpoint/2010/main" val="3180608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p:spPr>
        <p:txBody>
          <a:bodyPr>
            <a:noAutofit/>
          </a:bodyPr>
          <a:lstStyle/>
          <a:p>
            <a:r>
              <a:rPr lang="en-US" sz="3600" dirty="0" smtClean="0"/>
              <a:t>Evaluating </a:t>
            </a:r>
            <a:r>
              <a:rPr lang="en-US" sz="3600" i="1" dirty="0" smtClean="0"/>
              <a:t>de novo</a:t>
            </a:r>
            <a:r>
              <a:rPr lang="en-US" sz="3600" dirty="0" smtClean="0"/>
              <a:t> mutations requires careful calculation of expectation</a:t>
            </a:r>
            <a:endParaRPr lang="en-US" sz="3600" dirty="0"/>
          </a:p>
        </p:txBody>
      </p:sp>
      <p:sp>
        <p:nvSpPr>
          <p:cNvPr id="3" name="Content Placeholder 2"/>
          <p:cNvSpPr>
            <a:spLocks noGrp="1"/>
          </p:cNvSpPr>
          <p:nvPr>
            <p:ph idx="1"/>
          </p:nvPr>
        </p:nvSpPr>
        <p:spPr>
          <a:xfrm>
            <a:off x="457200" y="1295400"/>
            <a:ext cx="8229600" cy="4525963"/>
          </a:xfrm>
        </p:spPr>
        <p:txBody>
          <a:bodyPr/>
          <a:lstStyle/>
          <a:p>
            <a:r>
              <a:rPr lang="en-US" sz="2800" dirty="0" smtClean="0"/>
              <a:t>Many factors need to be considered</a:t>
            </a:r>
          </a:p>
          <a:p>
            <a:pPr lvl="1"/>
            <a:r>
              <a:rPr lang="en-US" sz="2400" dirty="0" smtClean="0"/>
              <a:t>Gene size</a:t>
            </a:r>
          </a:p>
          <a:p>
            <a:pPr lvl="1"/>
            <a:r>
              <a:rPr lang="en-US" sz="2400" dirty="0" smtClean="0"/>
              <a:t>Base composition  XY</a:t>
            </a:r>
            <a:r>
              <a:rPr lang="en-US" sz="2400" baseline="-25000" dirty="0" smtClean="0"/>
              <a:t>1</a:t>
            </a:r>
            <a:r>
              <a:rPr lang="en-US" sz="2400" dirty="0" smtClean="0"/>
              <a:t>Z -&gt; XY</a:t>
            </a:r>
            <a:r>
              <a:rPr lang="en-US" sz="2400" baseline="-25000" dirty="0" smtClean="0"/>
              <a:t>2</a:t>
            </a:r>
            <a:r>
              <a:rPr lang="en-US" sz="2400" dirty="0" smtClean="0"/>
              <a:t>Z  </a:t>
            </a:r>
          </a:p>
          <a:p>
            <a:pPr lvl="2"/>
            <a:r>
              <a:rPr lang="en-US" sz="2000" dirty="0" smtClean="0"/>
              <a:t>192 possibilities, but millions of </a:t>
            </a:r>
            <a:r>
              <a:rPr lang="en-US" sz="2000" dirty="0" err="1" smtClean="0"/>
              <a:t>intergenic</a:t>
            </a:r>
            <a:r>
              <a:rPr lang="en-US" sz="2000" dirty="0" smtClean="0"/>
              <a:t> SNPs to fit</a:t>
            </a:r>
          </a:p>
          <a:p>
            <a:pPr lvl="1"/>
            <a:r>
              <a:rPr lang="en-US" sz="2400" dirty="0" smtClean="0"/>
              <a:t>Sequence coverage    …and more!</a:t>
            </a:r>
            <a:endParaRPr lang="en-US" sz="2400" dirty="0"/>
          </a:p>
        </p:txBody>
      </p:sp>
      <p:grpSp>
        <p:nvGrpSpPr>
          <p:cNvPr id="6" name="Group 5"/>
          <p:cNvGrpSpPr/>
          <p:nvPr/>
        </p:nvGrpSpPr>
        <p:grpSpPr>
          <a:xfrm>
            <a:off x="16315949" y="6002520"/>
            <a:ext cx="8828811" cy="6407043"/>
            <a:chOff x="19262349" y="11649837"/>
            <a:chExt cx="8828811" cy="6407043"/>
          </a:xfrm>
        </p:grpSpPr>
        <p:pic>
          <p:nvPicPr>
            <p:cNvPr id="7" name="Picture 6" descr="dist_pmis_gray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214" y="11649837"/>
              <a:ext cx="8382000" cy="6400800"/>
            </a:xfrm>
            <a:prstGeom prst="rect">
              <a:avLst/>
            </a:prstGeom>
          </p:spPr>
        </p:pic>
        <p:sp>
          <p:nvSpPr>
            <p:cNvPr id="8" name="TextBox 7"/>
            <p:cNvSpPr txBox="1"/>
            <p:nvPr/>
          </p:nvSpPr>
          <p:spPr>
            <a:xfrm>
              <a:off x="20242737" y="17472104"/>
              <a:ext cx="7848423" cy="584776"/>
            </a:xfrm>
            <a:prstGeom prst="rect">
              <a:avLst/>
            </a:prstGeom>
            <a:noFill/>
          </p:spPr>
          <p:txBody>
            <a:bodyPr wrap="none" rtlCol="0">
              <a:spAutoFit/>
            </a:bodyPr>
            <a:lstStyle/>
            <a:p>
              <a:r>
                <a:rPr lang="en-US" sz="3200" dirty="0">
                  <a:latin typeface="Helvetica"/>
                  <a:cs typeface="Helvetica"/>
                </a:rPr>
                <a:t>-log10(Probability of a Missense Mutation)</a:t>
              </a:r>
            </a:p>
          </p:txBody>
        </p:sp>
        <p:sp>
          <p:nvSpPr>
            <p:cNvPr id="9" name="TextBox 8"/>
            <p:cNvSpPr txBox="1"/>
            <p:nvPr/>
          </p:nvSpPr>
          <p:spPr>
            <a:xfrm rot="16200000">
              <a:off x="18487778" y="14705903"/>
              <a:ext cx="2133918" cy="584776"/>
            </a:xfrm>
            <a:prstGeom prst="rect">
              <a:avLst/>
            </a:prstGeom>
            <a:noFill/>
          </p:spPr>
          <p:txBody>
            <a:bodyPr wrap="none" rtlCol="0">
              <a:spAutoFit/>
            </a:bodyPr>
            <a:lstStyle/>
            <a:p>
              <a:r>
                <a:rPr lang="en-US" sz="3200" dirty="0" smtClean="0">
                  <a:latin typeface="Helvetica"/>
                  <a:cs typeface="Helvetica"/>
                </a:rPr>
                <a:t>Frequency</a:t>
              </a:r>
              <a:endParaRPr lang="en-US" sz="6000" dirty="0">
                <a:latin typeface="Helvetica"/>
                <a:cs typeface="Helvetica"/>
              </a:endParaRPr>
            </a:p>
          </p:txBody>
        </p:sp>
      </p:grpSp>
      <p:grpSp>
        <p:nvGrpSpPr>
          <p:cNvPr id="10" name="Group 9"/>
          <p:cNvGrpSpPr/>
          <p:nvPr/>
        </p:nvGrpSpPr>
        <p:grpSpPr>
          <a:xfrm>
            <a:off x="16366749" y="6002520"/>
            <a:ext cx="8828811" cy="6407043"/>
            <a:chOff x="19262349" y="11649837"/>
            <a:chExt cx="8828811" cy="6407043"/>
          </a:xfrm>
        </p:grpSpPr>
        <p:pic>
          <p:nvPicPr>
            <p:cNvPr id="11" name="Picture 10" descr="dist_pmis_gray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214" y="11649837"/>
              <a:ext cx="8382000" cy="6400800"/>
            </a:xfrm>
            <a:prstGeom prst="rect">
              <a:avLst/>
            </a:prstGeom>
          </p:spPr>
        </p:pic>
        <p:sp>
          <p:nvSpPr>
            <p:cNvPr id="12" name="TextBox 11"/>
            <p:cNvSpPr txBox="1"/>
            <p:nvPr/>
          </p:nvSpPr>
          <p:spPr>
            <a:xfrm>
              <a:off x="20242737" y="17472104"/>
              <a:ext cx="7848423" cy="584776"/>
            </a:xfrm>
            <a:prstGeom prst="rect">
              <a:avLst/>
            </a:prstGeom>
            <a:noFill/>
          </p:spPr>
          <p:txBody>
            <a:bodyPr wrap="none" rtlCol="0">
              <a:spAutoFit/>
            </a:bodyPr>
            <a:lstStyle/>
            <a:p>
              <a:r>
                <a:rPr lang="en-US" sz="3200" dirty="0">
                  <a:latin typeface="Helvetica"/>
                  <a:cs typeface="Helvetica"/>
                </a:rPr>
                <a:t>-log10(Probability of a Missense Mutation)</a:t>
              </a:r>
            </a:p>
          </p:txBody>
        </p:sp>
        <p:sp>
          <p:nvSpPr>
            <p:cNvPr id="13" name="TextBox 12"/>
            <p:cNvSpPr txBox="1"/>
            <p:nvPr/>
          </p:nvSpPr>
          <p:spPr>
            <a:xfrm rot="16200000">
              <a:off x="18487778" y="14705903"/>
              <a:ext cx="2133918" cy="584776"/>
            </a:xfrm>
            <a:prstGeom prst="rect">
              <a:avLst/>
            </a:prstGeom>
            <a:noFill/>
          </p:spPr>
          <p:txBody>
            <a:bodyPr wrap="none" rtlCol="0">
              <a:spAutoFit/>
            </a:bodyPr>
            <a:lstStyle/>
            <a:p>
              <a:r>
                <a:rPr lang="en-US" sz="3200" dirty="0" smtClean="0">
                  <a:latin typeface="Helvetica"/>
                  <a:cs typeface="Helvetica"/>
                </a:rPr>
                <a:t>Frequency</a:t>
              </a:r>
              <a:endParaRPr lang="en-US" sz="6000" dirty="0">
                <a:latin typeface="Helvetica"/>
                <a:cs typeface="Helvetica"/>
              </a:endParaRPr>
            </a:p>
          </p:txBody>
        </p:sp>
      </p:grpSp>
      <p:pic>
        <p:nvPicPr>
          <p:cNvPr id="14" name="Picture 13"/>
          <p:cNvPicPr>
            <a:picLocks noChangeAspect="1"/>
          </p:cNvPicPr>
          <p:nvPr/>
        </p:nvPicPr>
        <p:blipFill>
          <a:blip r:embed="rId3"/>
          <a:stretch>
            <a:fillRect/>
          </a:stretch>
        </p:blipFill>
        <p:spPr>
          <a:xfrm>
            <a:off x="5005135" y="3768756"/>
            <a:ext cx="3991811" cy="2902092"/>
          </a:xfrm>
          <a:prstGeom prst="rect">
            <a:avLst/>
          </a:prstGeom>
        </p:spPr>
      </p:pic>
      <p:pic>
        <p:nvPicPr>
          <p:cNvPr id="15" name="Picture 14"/>
          <p:cNvPicPr>
            <a:picLocks noChangeAspect="1"/>
          </p:cNvPicPr>
          <p:nvPr/>
        </p:nvPicPr>
        <p:blipFill>
          <a:blip r:embed="rId4"/>
          <a:stretch>
            <a:fillRect/>
          </a:stretch>
        </p:blipFill>
        <p:spPr>
          <a:xfrm>
            <a:off x="0" y="3928252"/>
            <a:ext cx="3582737" cy="2633230"/>
          </a:xfrm>
          <a:prstGeom prst="rect">
            <a:avLst/>
          </a:prstGeom>
        </p:spPr>
      </p:pic>
      <p:sp>
        <p:nvSpPr>
          <p:cNvPr id="16" name="TextBox 15"/>
          <p:cNvSpPr txBox="1"/>
          <p:nvPr/>
        </p:nvSpPr>
        <p:spPr>
          <a:xfrm>
            <a:off x="1831467" y="6550536"/>
            <a:ext cx="1887393" cy="369332"/>
          </a:xfrm>
          <a:prstGeom prst="rect">
            <a:avLst/>
          </a:prstGeom>
          <a:noFill/>
        </p:spPr>
        <p:txBody>
          <a:bodyPr wrap="none" rtlCol="0">
            <a:spAutoFit/>
          </a:bodyPr>
          <a:lstStyle/>
          <a:p>
            <a:r>
              <a:rPr lang="en-US" dirty="0" err="1" smtClean="0"/>
              <a:t>Antonarakis</a:t>
            </a:r>
            <a:r>
              <a:rPr lang="en-US" dirty="0" smtClean="0"/>
              <a:t>, 2006</a:t>
            </a:r>
            <a:endParaRPr lang="en-US" dirty="0"/>
          </a:p>
        </p:txBody>
      </p:sp>
      <p:sp>
        <p:nvSpPr>
          <p:cNvPr id="2" name="Rectangle 1"/>
          <p:cNvSpPr/>
          <p:nvPr/>
        </p:nvSpPr>
        <p:spPr>
          <a:xfrm>
            <a:off x="1905000" y="3581400"/>
            <a:ext cx="4876800" cy="12604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Model predicted rates of silent mutations per gene are highly correlated (r = 0.89) with the observed number of singleton silent variants in the NHLBI ESP database</a:t>
            </a:r>
            <a:endParaRPr lang="en-US" dirty="0">
              <a:solidFill>
                <a:srgbClr val="FF0000"/>
              </a:solidFill>
            </a:endParaRPr>
          </a:p>
        </p:txBody>
      </p:sp>
    </p:spTree>
    <p:extLst>
      <p:ext uri="{BB962C8B-B14F-4D97-AF65-F5344CB8AC3E}">
        <p14:creationId xmlns:p14="http://schemas.microsoft.com/office/powerpoint/2010/main" val="3911587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76200"/>
            <a:ext cx="8229600" cy="1143000"/>
          </a:xfrm>
        </p:spPr>
        <p:txBody>
          <a:bodyPr>
            <a:normAutofit fontScale="90000"/>
          </a:bodyPr>
          <a:lstStyle/>
          <a:p>
            <a:r>
              <a:rPr lang="en-US" dirty="0" smtClean="0">
                <a:latin typeface="Arial" charset="0"/>
                <a:ea typeface="ＭＳ Ｐゴシック" charset="0"/>
                <a:cs typeface="ＭＳ Ｐゴシック" charset="0"/>
              </a:rPr>
              <a:t>Observations from our initial study</a:t>
            </a:r>
            <a:endParaRPr lang="en-US" dirty="0">
              <a:latin typeface="Arial" charset="0"/>
              <a:ea typeface="ＭＳ Ｐゴシック" charset="0"/>
              <a:cs typeface="ＭＳ Ｐゴシック" charset="0"/>
            </a:endParaRPr>
          </a:p>
        </p:txBody>
      </p:sp>
      <p:sp>
        <p:nvSpPr>
          <p:cNvPr id="95235" name="Content Placeholder 2"/>
          <p:cNvSpPr>
            <a:spLocks noGrp="1"/>
          </p:cNvSpPr>
          <p:nvPr>
            <p:ph idx="1"/>
          </p:nvPr>
        </p:nvSpPr>
        <p:spPr/>
        <p:txBody>
          <a:bodyPr/>
          <a:lstStyle/>
          <a:p>
            <a:r>
              <a:rPr lang="en-US" sz="2800" dirty="0">
                <a:latin typeface="Arial" charset="0"/>
                <a:ea typeface="ＭＳ Ｐゴシック" charset="0"/>
                <a:cs typeface="ＭＳ Ｐゴシック" charset="0"/>
              </a:rPr>
              <a:t>160 SNV mutations across 173 trios in coding exons or conserved splice sites  = 0.925/trio  (expected 0.865</a:t>
            </a:r>
            <a:r>
              <a:rPr lang="en-US" sz="2800" dirty="0" smtClean="0">
                <a:latin typeface="Arial" charset="0"/>
                <a:ea typeface="ＭＳ Ｐゴシック" charset="0"/>
                <a:cs typeface="ＭＳ Ｐゴシック" charset="0"/>
              </a:rPr>
              <a:t>) (modest excess, </a:t>
            </a:r>
            <a:r>
              <a:rPr lang="en-US" sz="2800" dirty="0" err="1" smtClean="0">
                <a:latin typeface="Arial" charset="0"/>
                <a:ea typeface="ＭＳ Ｐゴシック" charset="0"/>
                <a:cs typeface="ＭＳ Ｐゴシック" charset="0"/>
              </a:rPr>
              <a:t>n.s</a:t>
            </a:r>
            <a:r>
              <a:rPr lang="en-US" sz="2800" dirty="0" smtClean="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r>
              <a:rPr lang="en-US" sz="2800" dirty="0">
                <a:latin typeface="Arial" charset="0"/>
                <a:ea typeface="ＭＳ Ｐゴシック" charset="0"/>
                <a:cs typeface="ＭＳ Ｐゴシック" charset="0"/>
              </a:rPr>
              <a:t>Per trio event distribution is exquisitely Poisson</a:t>
            </a:r>
          </a:p>
          <a:p>
            <a:r>
              <a:rPr lang="en-US" sz="2800" dirty="0" smtClean="0">
                <a:latin typeface="Arial" charset="0"/>
                <a:ea typeface="ＭＳ Ｐゴシック" charset="0"/>
                <a:cs typeface="ＭＳ Ｐゴシック" charset="0"/>
              </a:rPr>
              <a:t>30% </a:t>
            </a:r>
            <a:r>
              <a:rPr lang="en-US" sz="2800" dirty="0">
                <a:latin typeface="Arial" charset="0"/>
                <a:ea typeface="ＭＳ Ｐゴシック" charset="0"/>
                <a:cs typeface="ＭＳ Ｐゴシック" charset="0"/>
              </a:rPr>
              <a:t>silent (expected </a:t>
            </a:r>
            <a:r>
              <a:rPr lang="en-US" sz="2800" dirty="0" smtClean="0">
                <a:latin typeface="Arial" charset="0"/>
                <a:ea typeface="ＭＳ Ｐゴシック" charset="0"/>
                <a:cs typeface="ＭＳ Ｐゴシック" charset="0"/>
              </a:rPr>
              <a:t>30%</a:t>
            </a:r>
            <a:r>
              <a:rPr lang="en-US" sz="2800" dirty="0">
                <a:latin typeface="Arial" charset="0"/>
                <a:ea typeface="ＭＳ Ｐゴシック" charset="0"/>
                <a:cs typeface="ＭＳ Ｐゴシック" charset="0"/>
              </a:rPr>
              <a:t>)</a:t>
            </a:r>
          </a:p>
          <a:p>
            <a:r>
              <a:rPr lang="en-US" sz="2800" dirty="0">
                <a:latin typeface="Arial" charset="0"/>
                <a:ea typeface="ＭＳ Ｐゴシック" charset="0"/>
                <a:cs typeface="ＭＳ Ｐゴシック" charset="0"/>
              </a:rPr>
              <a:t>Small excess of nonsense variants (10 vs. 5.5 </a:t>
            </a:r>
            <a:r>
              <a:rPr lang="en-US" sz="2800" dirty="0" smtClean="0">
                <a:latin typeface="Arial" charset="0"/>
                <a:ea typeface="ＭＳ Ｐゴシック" charset="0"/>
                <a:cs typeface="ＭＳ Ｐゴシック" charset="0"/>
              </a:rPr>
              <a:t>expected, </a:t>
            </a:r>
            <a:r>
              <a:rPr lang="en-US" sz="2800" dirty="0" err="1" smtClean="0">
                <a:latin typeface="Arial" charset="0"/>
                <a:ea typeface="ＭＳ Ｐゴシック" charset="0"/>
                <a:cs typeface="ＭＳ Ｐゴシック" charset="0"/>
              </a:rPr>
              <a:t>p</a:t>
            </a:r>
            <a:r>
              <a:rPr lang="en-US" sz="2800" dirty="0" smtClean="0">
                <a:latin typeface="Arial" charset="0"/>
                <a:ea typeface="ＭＳ Ｐゴシック" charset="0"/>
                <a:cs typeface="ＭＳ Ｐゴシック" charset="0"/>
              </a:rPr>
              <a:t>=0.04) </a:t>
            </a:r>
            <a:r>
              <a:rPr lang="en-US" sz="2400" i="1" dirty="0" smtClean="0">
                <a:latin typeface="Arial" charset="0"/>
                <a:ea typeface="ＭＳ Ｐゴシック" charset="0"/>
                <a:cs typeface="ＭＳ Ｐゴシック" charset="0"/>
              </a:rPr>
              <a:t>encouraging…</a:t>
            </a:r>
            <a:endParaRPr lang="en-US" sz="2400" i="1" dirty="0">
              <a:latin typeface="Arial" charset="0"/>
              <a:ea typeface="ＭＳ Ｐゴシック" charset="0"/>
              <a:cs typeface="ＭＳ Ｐゴシック" charset="0"/>
            </a:endParaRPr>
          </a:p>
          <a:p>
            <a:pPr>
              <a:buFontTx/>
              <a:buNone/>
            </a:pPr>
            <a:endParaRPr lang="en-US" dirty="0">
              <a:latin typeface="Arial" charset="0"/>
              <a:ea typeface="ＭＳ Ｐゴシック" charset="0"/>
              <a:cs typeface="ＭＳ Ｐゴシック" charset="0"/>
            </a:endParaRPr>
          </a:p>
        </p:txBody>
      </p:sp>
      <p:sp>
        <p:nvSpPr>
          <p:cNvPr id="95236" name="TextBox 3"/>
          <p:cNvSpPr txBox="1">
            <a:spLocks noChangeArrowheads="1"/>
          </p:cNvSpPr>
          <p:nvPr/>
        </p:nvSpPr>
        <p:spPr bwMode="auto">
          <a:xfrm>
            <a:off x="152400" y="5562600"/>
            <a:ext cx="9232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t>Statistically speaking, little evidence for major contribution from de novo events –</a:t>
            </a:r>
          </a:p>
          <a:p>
            <a:pPr eaLnBrk="1" hangingPunct="1"/>
            <a:r>
              <a:rPr lang="en-US" sz="1800" b="1" i="1"/>
              <a:t>At most 10-20% of observed events can be relevant to autism risk and the clear </a:t>
            </a:r>
          </a:p>
          <a:p>
            <a:pPr eaLnBrk="1" hangingPunct="1"/>
            <a:r>
              <a:rPr lang="en-US" sz="1800" b="1" i="1"/>
              <a:t>majority of patients do not carry a relevant de novo mutation</a:t>
            </a:r>
          </a:p>
        </p:txBody>
      </p:sp>
      <p:sp>
        <p:nvSpPr>
          <p:cNvPr id="2" name="TextBox 1"/>
          <p:cNvSpPr txBox="1"/>
          <p:nvPr/>
        </p:nvSpPr>
        <p:spPr>
          <a:xfrm>
            <a:off x="5611017" y="914400"/>
            <a:ext cx="3456783" cy="369332"/>
          </a:xfrm>
          <a:prstGeom prst="rect">
            <a:avLst/>
          </a:prstGeom>
          <a:noFill/>
        </p:spPr>
        <p:txBody>
          <a:bodyPr wrap="none" rtlCol="0">
            <a:spAutoFit/>
          </a:bodyPr>
          <a:lstStyle/>
          <a:p>
            <a:r>
              <a:rPr lang="en-US" dirty="0" smtClean="0"/>
              <a:t>Neale et al, </a:t>
            </a:r>
            <a:r>
              <a:rPr lang="en-US" i="1" dirty="0" smtClean="0"/>
              <a:t>Nature</a:t>
            </a:r>
            <a:r>
              <a:rPr lang="en-US" dirty="0" smtClean="0"/>
              <a:t>, April 4 2012</a:t>
            </a:r>
            <a:endParaRPr lang="en-US" dirty="0"/>
          </a:p>
        </p:txBody>
      </p:sp>
    </p:spTree>
    <p:extLst>
      <p:ext uri="{BB962C8B-B14F-4D97-AF65-F5344CB8AC3E}">
        <p14:creationId xmlns:p14="http://schemas.microsoft.com/office/powerpoint/2010/main" val="29695207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latin typeface="Arial"/>
                <a:cs typeface="Arial"/>
              </a:rPr>
              <a:t>Comparing </a:t>
            </a:r>
            <a:r>
              <a:rPr lang="en-US" i="1" dirty="0" smtClean="0">
                <a:latin typeface="Arial"/>
                <a:cs typeface="Arial"/>
              </a:rPr>
              <a:t>de novo</a:t>
            </a:r>
            <a:r>
              <a:rPr lang="en-US" dirty="0" smtClean="0">
                <a:latin typeface="Arial"/>
                <a:cs typeface="Arial"/>
              </a:rPr>
              <a:t> </a:t>
            </a:r>
            <a:r>
              <a:rPr lang="en-US" dirty="0" smtClean="0"/>
              <a:t>variation to random and standing variation</a:t>
            </a:r>
            <a:endParaRPr lang="en-US" dirty="0">
              <a:latin typeface="Arial"/>
              <a:cs typeface="Aria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95620112"/>
              </p:ext>
            </p:extLst>
          </p:nvPr>
        </p:nvGraphicFramePr>
        <p:xfrm>
          <a:off x="582532" y="2753869"/>
          <a:ext cx="8258864" cy="2740526"/>
        </p:xfrm>
        <a:graphic>
          <a:graphicData uri="http://schemas.openxmlformats.org/presentationml/2006/ole">
            <mc:AlternateContent xmlns:mc="http://schemas.openxmlformats.org/markup-compatibility/2006">
              <mc:Choice xmlns:v="urn:schemas-microsoft-com:vml" Requires="v">
                <p:oleObj spid="_x0000_s82964" name="Document" r:id="rId4" imgW="5625893" imgH="1866831" progId="Word.Document.12">
                  <p:embed/>
                </p:oleObj>
              </mc:Choice>
              <mc:Fallback>
                <p:oleObj name="Document" r:id="rId4" imgW="5625893" imgH="1866831"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532" y="2753869"/>
                        <a:ext cx="8258864" cy="27405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4719056" y="3034606"/>
            <a:ext cx="4122340" cy="2179053"/>
          </a:xfrm>
          <a:prstGeom prst="rect">
            <a:avLst/>
          </a:prstGeom>
          <a:solidFill>
            <a:srgbClr val="CC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660312" y="5213675"/>
            <a:ext cx="6272984" cy="369332"/>
          </a:xfrm>
          <a:prstGeom prst="rect">
            <a:avLst/>
          </a:prstGeom>
          <a:noFill/>
        </p:spPr>
        <p:txBody>
          <a:bodyPr wrap="none" rtlCol="0">
            <a:spAutoFit/>
          </a:bodyPr>
          <a:lstStyle/>
          <a:p>
            <a:r>
              <a:rPr lang="en-US" dirty="0" smtClean="0"/>
              <a:t>OBS               EXP                           STANDING VARIATION</a:t>
            </a:r>
            <a:endParaRPr lang="en-US" dirty="0"/>
          </a:p>
        </p:txBody>
      </p:sp>
      <p:sp>
        <p:nvSpPr>
          <p:cNvPr id="6" name="TextBox 5"/>
          <p:cNvSpPr txBox="1"/>
          <p:nvPr/>
        </p:nvSpPr>
        <p:spPr>
          <a:xfrm>
            <a:off x="76200" y="5798403"/>
            <a:ext cx="9124554" cy="830997"/>
          </a:xfrm>
          <a:prstGeom prst="rect">
            <a:avLst/>
          </a:prstGeom>
          <a:noFill/>
        </p:spPr>
        <p:txBody>
          <a:bodyPr wrap="none" rtlCol="0">
            <a:spAutoFit/>
          </a:bodyPr>
          <a:lstStyle/>
          <a:p>
            <a:r>
              <a:rPr lang="en-US" sz="2400" i="1" dirty="0" smtClean="0"/>
              <a:t>De novo </a:t>
            </a:r>
            <a:r>
              <a:rPr lang="en-US" sz="2400" dirty="0" smtClean="0"/>
              <a:t>mutations in autism mirror random mutation quite closely, </a:t>
            </a:r>
          </a:p>
          <a:p>
            <a:r>
              <a:rPr lang="en-US" sz="2400" dirty="0" smtClean="0"/>
              <a:t>but are markedly different from standing variation in the exome</a:t>
            </a:r>
            <a:endParaRPr lang="en-US" sz="2400" dirty="0"/>
          </a:p>
        </p:txBody>
      </p:sp>
      <p:sp>
        <p:nvSpPr>
          <p:cNvPr id="7" name="AutoShape 10"/>
          <p:cNvSpPr>
            <a:spLocks noChangeArrowheads="1"/>
          </p:cNvSpPr>
          <p:nvPr/>
        </p:nvSpPr>
        <p:spPr bwMode="auto">
          <a:xfrm>
            <a:off x="2846817" y="1676400"/>
            <a:ext cx="6068583" cy="899620"/>
          </a:xfrm>
          <a:prstGeom prst="rtTriangle">
            <a:avLst/>
          </a:prstGeom>
          <a:gradFill rotWithShape="0">
            <a:gsLst>
              <a:gs pos="0">
                <a:srgbClr val="008000"/>
              </a:gs>
              <a:gs pos="100000">
                <a:srgbClr val="FF0000"/>
              </a:gs>
            </a:gsLst>
            <a:lin ang="0" scaled="1"/>
          </a:gradFill>
          <a:ln w="9525">
            <a:solidFill>
              <a:schemeClr val="tx1"/>
            </a:solidFill>
            <a:miter lim="800000"/>
            <a:headEnd/>
            <a:tailEnd/>
          </a:ln>
        </p:spPr>
        <p:txBody>
          <a:bodyPr wrap="none" anchor="ctr"/>
          <a:lstStyle/>
          <a:p>
            <a:endParaRPr lang="en-US">
              <a:latin typeface="Calibri" pitchFamily="34" charset="0"/>
            </a:endParaRPr>
          </a:p>
        </p:txBody>
      </p:sp>
    </p:spTree>
    <p:extLst>
      <p:ext uri="{BB962C8B-B14F-4D97-AF65-F5344CB8AC3E}">
        <p14:creationId xmlns:p14="http://schemas.microsoft.com/office/powerpoint/2010/main" val="2524286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1143000"/>
          </a:xfrm>
        </p:spPr>
        <p:txBody>
          <a:bodyPr>
            <a:normAutofit fontScale="90000"/>
          </a:bodyPr>
          <a:lstStyle/>
          <a:p>
            <a:pPr eaLnBrk="1" hangingPunct="1">
              <a:defRPr/>
            </a:pPr>
            <a:r>
              <a:rPr lang="en-US" sz="3600" dirty="0" smtClean="0">
                <a:cs typeface="+mj-cs"/>
              </a:rPr>
              <a:t>Here again, collaboration is key to progress</a:t>
            </a:r>
            <a:br>
              <a:rPr lang="en-US" sz="3600" dirty="0" smtClean="0">
                <a:cs typeface="+mj-cs"/>
              </a:rPr>
            </a:br>
            <a:r>
              <a:rPr lang="en-US" sz="2400" dirty="0" smtClean="0">
                <a:cs typeface="+mj-cs"/>
              </a:rPr>
              <a:t>Now just over 1000 trios across 4 published studies and newer data</a:t>
            </a:r>
            <a:endParaRPr lang="en-US" sz="3600" dirty="0" smtClean="0">
              <a:cs typeface="+mj-cs"/>
            </a:endParaRPr>
          </a:p>
        </p:txBody>
      </p:sp>
      <p:sp>
        <p:nvSpPr>
          <p:cNvPr id="6" name="Content Placeholder 5"/>
          <p:cNvSpPr>
            <a:spLocks noGrp="1"/>
          </p:cNvSpPr>
          <p:nvPr>
            <p:ph idx="1"/>
          </p:nvPr>
        </p:nvSpPr>
        <p:spPr>
          <a:xfrm>
            <a:off x="457200" y="4465638"/>
            <a:ext cx="8229600" cy="4525962"/>
          </a:xfrm>
        </p:spPr>
        <p:txBody>
          <a:bodyPr/>
          <a:lstStyle/>
          <a:p>
            <a:pPr eaLnBrk="1" hangingPunct="1">
              <a:defRPr/>
            </a:pPr>
            <a:r>
              <a:rPr lang="en-US" sz="2400" dirty="0" smtClean="0">
                <a:cs typeface="+mn-cs"/>
              </a:rPr>
              <a:t>Comparisons to well-calibrated mutation model and to observed rates in </a:t>
            </a:r>
            <a:r>
              <a:rPr lang="en-US" sz="2400" dirty="0" err="1" smtClean="0">
                <a:cs typeface="+mn-cs"/>
              </a:rPr>
              <a:t>unaffecteds</a:t>
            </a:r>
            <a:endParaRPr lang="en-US" sz="2400" dirty="0" smtClean="0">
              <a:cs typeface="+mn-cs"/>
            </a:endParaRPr>
          </a:p>
          <a:p>
            <a:pPr eaLnBrk="1" hangingPunct="1">
              <a:defRPr/>
            </a:pPr>
            <a:r>
              <a:rPr lang="en-US" sz="2400" dirty="0" smtClean="0">
                <a:cs typeface="+mn-cs"/>
              </a:rPr>
              <a:t>Vast majority of </a:t>
            </a:r>
            <a:r>
              <a:rPr lang="en-US" sz="2400" i="1" dirty="0" smtClean="0">
                <a:cs typeface="+mn-cs"/>
              </a:rPr>
              <a:t>de novo </a:t>
            </a:r>
            <a:r>
              <a:rPr lang="en-US" sz="2400" dirty="0" smtClean="0">
                <a:cs typeface="+mn-cs"/>
              </a:rPr>
              <a:t>missense variants and half the </a:t>
            </a:r>
            <a:r>
              <a:rPr lang="en-US" sz="2400" i="1" dirty="0" smtClean="0">
                <a:cs typeface="+mn-cs"/>
              </a:rPr>
              <a:t>de novo </a:t>
            </a:r>
            <a:r>
              <a:rPr lang="en-US" sz="2400" dirty="0" err="1" smtClean="0">
                <a:cs typeface="+mn-cs"/>
              </a:rPr>
              <a:t>LoF</a:t>
            </a:r>
            <a:r>
              <a:rPr lang="en-US" sz="2400" dirty="0" smtClean="0">
                <a:cs typeface="+mn-cs"/>
              </a:rPr>
              <a:t> are likely unrelated to autism risk</a:t>
            </a:r>
          </a:p>
          <a:p>
            <a:pPr eaLnBrk="1" hangingPunct="1">
              <a:defRPr/>
            </a:pPr>
            <a:endParaRPr lang="en-US" sz="2400" dirty="0" smtClean="0">
              <a:cs typeface="+mn-cs"/>
            </a:endParaRPr>
          </a:p>
        </p:txBody>
      </p:sp>
      <p:graphicFrame>
        <p:nvGraphicFramePr>
          <p:cNvPr id="73731" name="Object 4"/>
          <p:cNvGraphicFramePr>
            <a:graphicFrameLocks noChangeAspect="1"/>
          </p:cNvGraphicFramePr>
          <p:nvPr>
            <p:extLst>
              <p:ext uri="{D42A27DB-BD31-4B8C-83A1-F6EECF244321}">
                <p14:modId xmlns:p14="http://schemas.microsoft.com/office/powerpoint/2010/main" val="840166364"/>
              </p:ext>
            </p:extLst>
          </p:nvPr>
        </p:nvGraphicFramePr>
        <p:xfrm>
          <a:off x="920750" y="1560513"/>
          <a:ext cx="7088188" cy="2820987"/>
        </p:xfrm>
        <a:graphic>
          <a:graphicData uri="http://schemas.openxmlformats.org/presentationml/2006/ole">
            <mc:AlternateContent xmlns:mc="http://schemas.openxmlformats.org/markup-compatibility/2006">
              <mc:Choice xmlns:v="urn:schemas-microsoft-com:vml" Requires="v">
                <p:oleObj spid="_x0000_s83988" name="Document" r:id="rId4" imgW="5969000" imgH="2374900" progId="Word.Document.12">
                  <p:embed/>
                </p:oleObj>
              </mc:Choice>
              <mc:Fallback>
                <p:oleObj name="Document" r:id="rId4" imgW="5969000" imgH="2374900" progId="Word.Document.12">
                  <p:embed/>
                  <p:pic>
                    <p:nvPicPr>
                      <p:cNvPr id="0" name=""/>
                      <p:cNvPicPr>
                        <a:picLocks noChangeAspect="1" noChangeArrowheads="1"/>
                      </p:cNvPicPr>
                      <p:nvPr/>
                    </p:nvPicPr>
                    <p:blipFill>
                      <a:blip r:embed="rId5"/>
                      <a:srcRect/>
                      <a:stretch>
                        <a:fillRect/>
                      </a:stretch>
                    </p:blipFill>
                    <p:spPr bwMode="auto">
                      <a:xfrm>
                        <a:off x="920750" y="1560513"/>
                        <a:ext cx="7088188"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170111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eaLnBrk="1" hangingPunct="1">
              <a:defRPr/>
            </a:pPr>
            <a:r>
              <a:rPr lang="en-US" sz="3200" dirty="0" smtClean="0">
                <a:cs typeface="+mj-cs"/>
              </a:rPr>
              <a:t>Most compelling results becoming convincing…</a:t>
            </a:r>
            <a:br>
              <a:rPr lang="en-US" sz="3200" dirty="0" smtClean="0">
                <a:cs typeface="+mj-cs"/>
              </a:rPr>
            </a:br>
            <a:r>
              <a:rPr lang="en-US" sz="2400" dirty="0" smtClean="0">
                <a:cs typeface="+mj-cs"/>
              </a:rPr>
              <a:t>N=1061 trios and counting</a:t>
            </a:r>
          </a:p>
        </p:txBody>
      </p:sp>
      <p:sp>
        <p:nvSpPr>
          <p:cNvPr id="74755" name="TextBox 3"/>
          <p:cNvSpPr txBox="1">
            <a:spLocks noChangeArrowheads="1"/>
          </p:cNvSpPr>
          <p:nvPr/>
        </p:nvSpPr>
        <p:spPr bwMode="auto">
          <a:xfrm>
            <a:off x="1295400" y="5388792"/>
            <a:ext cx="69802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Appropriate threshold for genome-wide significance roughly 1x10</a:t>
            </a:r>
            <a:r>
              <a:rPr lang="en-US" sz="1800" baseline="30000" dirty="0"/>
              <a:t>-6</a:t>
            </a:r>
          </a:p>
          <a:p>
            <a:pPr eaLnBrk="1" hangingPunct="1"/>
            <a:endParaRPr lang="en-US" sz="1800" baseline="30000" dirty="0"/>
          </a:p>
          <a:p>
            <a:pPr eaLnBrk="1" hangingPunct="1"/>
            <a:r>
              <a:rPr lang="en-US" sz="1800" dirty="0"/>
              <a:t>.05 / (</a:t>
            </a:r>
            <a:r>
              <a:rPr lang="en-US" sz="1800" dirty="0" err="1"/>
              <a:t>N</a:t>
            </a:r>
            <a:r>
              <a:rPr lang="en-US" sz="1800" baseline="-25000" dirty="0" err="1"/>
              <a:t>genes</a:t>
            </a:r>
            <a:r>
              <a:rPr lang="en-US" sz="1800" dirty="0"/>
              <a:t> * </a:t>
            </a:r>
            <a:r>
              <a:rPr lang="en-US" sz="1800" dirty="0" err="1"/>
              <a:t>N</a:t>
            </a:r>
            <a:r>
              <a:rPr lang="en-US" sz="1800" baseline="-25000" dirty="0" err="1"/>
              <a:t>tests</a:t>
            </a:r>
            <a:r>
              <a:rPr lang="en-US" sz="1800" dirty="0"/>
              <a:t>)</a:t>
            </a:r>
          </a:p>
          <a:p>
            <a:pPr eaLnBrk="1" hangingPunct="1"/>
            <a:endParaRPr lang="en-US" sz="1800" dirty="0"/>
          </a:p>
          <a:p>
            <a:pPr eaLnBrk="1" hangingPunct="1"/>
            <a:r>
              <a:rPr lang="en-US" sz="1800" dirty="0" err="1"/>
              <a:t>N</a:t>
            </a:r>
            <a:r>
              <a:rPr lang="en-US" sz="1800" baseline="-25000" dirty="0" err="1"/>
              <a:t>tests</a:t>
            </a:r>
            <a:r>
              <a:rPr lang="en-US" sz="1800" dirty="0"/>
              <a:t> here set at 2 (all </a:t>
            </a:r>
            <a:r>
              <a:rPr lang="en-US" sz="1800" dirty="0" err="1"/>
              <a:t>LoF</a:t>
            </a:r>
            <a:r>
              <a:rPr lang="en-US" sz="1800" dirty="0"/>
              <a:t>, all </a:t>
            </a:r>
            <a:r>
              <a:rPr lang="en-US" sz="1800" dirty="0" err="1"/>
              <a:t>LoF+missense</a:t>
            </a:r>
            <a:r>
              <a:rPr lang="en-US" sz="1800" dirty="0"/>
              <a:t>)</a:t>
            </a:r>
          </a:p>
        </p:txBody>
      </p:sp>
      <p:pic>
        <p:nvPicPr>
          <p:cNvPr id="3" name="Picture 2"/>
          <p:cNvPicPr>
            <a:picLocks noChangeAspect="1"/>
          </p:cNvPicPr>
          <p:nvPr/>
        </p:nvPicPr>
        <p:blipFill>
          <a:blip r:embed="rId2"/>
          <a:stretch>
            <a:fillRect/>
          </a:stretch>
        </p:blipFill>
        <p:spPr>
          <a:xfrm>
            <a:off x="-147048" y="1727201"/>
            <a:ext cx="7967579" cy="2964514"/>
          </a:xfrm>
          <a:prstGeom prst="rect">
            <a:avLst/>
          </a:prstGeom>
        </p:spPr>
      </p:pic>
      <p:sp>
        <p:nvSpPr>
          <p:cNvPr id="4" name="TextBox 3"/>
          <p:cNvSpPr txBox="1"/>
          <p:nvPr/>
        </p:nvSpPr>
        <p:spPr>
          <a:xfrm>
            <a:off x="7901334" y="1831485"/>
            <a:ext cx="1242666" cy="3046988"/>
          </a:xfrm>
          <a:prstGeom prst="rect">
            <a:avLst/>
          </a:prstGeom>
          <a:noFill/>
        </p:spPr>
        <p:txBody>
          <a:bodyPr wrap="square" rtlCol="0">
            <a:spAutoFit/>
          </a:bodyPr>
          <a:lstStyle/>
          <a:p>
            <a:r>
              <a:rPr lang="en-US" sz="1600" dirty="0" smtClean="0"/>
              <a:t>Test 1: excess of de novo </a:t>
            </a:r>
            <a:r>
              <a:rPr lang="en-US" sz="1600" dirty="0" err="1" smtClean="0"/>
              <a:t>LoF</a:t>
            </a:r>
            <a:endParaRPr lang="en-US" sz="1600" dirty="0" smtClean="0"/>
          </a:p>
          <a:p>
            <a:endParaRPr lang="en-US" sz="1600" dirty="0"/>
          </a:p>
          <a:p>
            <a:endParaRPr lang="en-US" sz="1600" dirty="0"/>
          </a:p>
          <a:p>
            <a:endParaRPr lang="en-US" sz="1600" dirty="0" smtClean="0"/>
          </a:p>
          <a:p>
            <a:r>
              <a:rPr lang="en-US" sz="1600" dirty="0" smtClean="0"/>
              <a:t>Test 2:</a:t>
            </a:r>
          </a:p>
          <a:p>
            <a:r>
              <a:rPr lang="en-US" sz="1600" dirty="0" smtClean="0"/>
              <a:t>Excess of       de novo </a:t>
            </a:r>
          </a:p>
          <a:p>
            <a:r>
              <a:rPr lang="en-US" sz="1600" dirty="0" err="1" smtClean="0"/>
              <a:t>LoF+missense</a:t>
            </a:r>
            <a:endParaRPr lang="en-US" sz="1600" dirty="0"/>
          </a:p>
        </p:txBody>
      </p:sp>
      <p:sp>
        <p:nvSpPr>
          <p:cNvPr id="5" name="TextBox 4"/>
          <p:cNvSpPr txBox="1"/>
          <p:nvPr/>
        </p:nvSpPr>
        <p:spPr>
          <a:xfrm>
            <a:off x="457200" y="4651217"/>
            <a:ext cx="6377367" cy="369332"/>
          </a:xfrm>
          <a:prstGeom prst="rect">
            <a:avLst/>
          </a:prstGeom>
          <a:noFill/>
        </p:spPr>
        <p:txBody>
          <a:bodyPr wrap="none" rtlCol="0">
            <a:spAutoFit/>
          </a:bodyPr>
          <a:lstStyle/>
          <a:p>
            <a:r>
              <a:rPr lang="en-US" i="1" dirty="0" smtClean="0"/>
              <a:t>22 less significant genes with &gt;= 2 </a:t>
            </a:r>
            <a:r>
              <a:rPr lang="en-US" i="1" dirty="0" err="1" smtClean="0"/>
              <a:t>LoF+missense</a:t>
            </a:r>
            <a:r>
              <a:rPr lang="en-US" i="1" dirty="0" smtClean="0"/>
              <a:t> events not shown</a:t>
            </a:r>
            <a:endParaRPr lang="en-US" i="1" dirty="0"/>
          </a:p>
        </p:txBody>
      </p:sp>
      <p:sp>
        <p:nvSpPr>
          <p:cNvPr id="7" name="TextBox 6"/>
          <p:cNvSpPr txBox="1"/>
          <p:nvPr/>
        </p:nvSpPr>
        <p:spPr>
          <a:xfrm>
            <a:off x="7291322" y="6488668"/>
            <a:ext cx="1852678" cy="369332"/>
          </a:xfrm>
          <a:prstGeom prst="rect">
            <a:avLst/>
          </a:prstGeom>
          <a:noFill/>
        </p:spPr>
        <p:txBody>
          <a:bodyPr wrap="none" rtlCol="0">
            <a:spAutoFit/>
          </a:bodyPr>
          <a:lstStyle/>
          <a:p>
            <a:r>
              <a:rPr lang="en-US" dirty="0" smtClean="0"/>
              <a:t>Kaitlin </a:t>
            </a:r>
            <a:r>
              <a:rPr lang="en-US" dirty="0" err="1" smtClean="0"/>
              <a:t>Samocha</a:t>
            </a:r>
            <a:endParaRPr lang="en-US" dirty="0"/>
          </a:p>
        </p:txBody>
      </p:sp>
    </p:spTree>
    <p:extLst>
      <p:ext uri="{BB962C8B-B14F-4D97-AF65-F5344CB8AC3E}">
        <p14:creationId xmlns:p14="http://schemas.microsoft.com/office/powerpoint/2010/main" val="31629454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lstStyle/>
          <a:p>
            <a:r>
              <a:rPr lang="en-US" sz="3600" dirty="0" smtClean="0"/>
              <a:t>Similar story from rare inherited knockouts</a:t>
            </a:r>
            <a:endParaRPr lang="en-US" sz="3600" dirty="0"/>
          </a:p>
        </p:txBody>
      </p:sp>
      <p:sp>
        <p:nvSpPr>
          <p:cNvPr id="4" name="Content Placeholder 3"/>
          <p:cNvSpPr>
            <a:spLocks noGrp="1"/>
          </p:cNvSpPr>
          <p:nvPr>
            <p:ph idx="1"/>
          </p:nvPr>
        </p:nvSpPr>
        <p:spPr/>
        <p:txBody>
          <a:bodyPr>
            <a:normAutofit lnSpcReduction="10000"/>
          </a:bodyPr>
          <a:lstStyle/>
          <a:p>
            <a:r>
              <a:rPr lang="en-US" dirty="0"/>
              <a:t>Clear excess of ‘human knockouts’ in autism cases versus </a:t>
            </a:r>
            <a:r>
              <a:rPr lang="en-US" dirty="0" smtClean="0"/>
              <a:t>controls – considering only genes where frequency of loss-of-function &lt; 5%</a:t>
            </a:r>
          </a:p>
          <a:p>
            <a:endParaRPr lang="en-US" dirty="0"/>
          </a:p>
          <a:p>
            <a:pPr lvl="1"/>
            <a:r>
              <a:rPr lang="en-US" dirty="0"/>
              <a:t>Autosomal rates of rare 2-hit KOs</a:t>
            </a:r>
          </a:p>
          <a:p>
            <a:pPr lvl="2"/>
            <a:r>
              <a:rPr lang="en-US" dirty="0" smtClean="0"/>
              <a:t>6.7% </a:t>
            </a:r>
            <a:r>
              <a:rPr lang="en-US" dirty="0"/>
              <a:t>in cases vs. </a:t>
            </a:r>
            <a:r>
              <a:rPr lang="en-US" dirty="0" smtClean="0"/>
              <a:t>3.3% </a:t>
            </a:r>
            <a:r>
              <a:rPr lang="en-US" dirty="0"/>
              <a:t>in controls (p&lt;.002)</a:t>
            </a:r>
          </a:p>
          <a:p>
            <a:pPr lvl="1"/>
            <a:r>
              <a:rPr lang="en-US" dirty="0" err="1"/>
              <a:t>Hemizygous</a:t>
            </a:r>
            <a:r>
              <a:rPr lang="en-US" dirty="0"/>
              <a:t> male KO rate on X</a:t>
            </a:r>
          </a:p>
          <a:p>
            <a:pPr lvl="2"/>
            <a:r>
              <a:rPr lang="en-US" dirty="0"/>
              <a:t>5.2% in male cases vs. 2.7% in male controls </a:t>
            </a:r>
            <a:r>
              <a:rPr lang="en-US" dirty="0" smtClean="0"/>
              <a:t>   (</a:t>
            </a:r>
            <a:r>
              <a:rPr lang="en-US" dirty="0"/>
              <a:t>p&lt;.01)</a:t>
            </a:r>
          </a:p>
          <a:p>
            <a:endParaRPr lang="en-US" dirty="0"/>
          </a:p>
        </p:txBody>
      </p:sp>
      <p:sp>
        <p:nvSpPr>
          <p:cNvPr id="5" name="TextBox 4"/>
          <p:cNvSpPr txBox="1"/>
          <p:nvPr/>
        </p:nvSpPr>
        <p:spPr>
          <a:xfrm>
            <a:off x="7158358" y="6082268"/>
            <a:ext cx="1756435" cy="646331"/>
          </a:xfrm>
          <a:prstGeom prst="rect">
            <a:avLst/>
          </a:prstGeom>
          <a:noFill/>
        </p:spPr>
        <p:txBody>
          <a:bodyPr wrap="none" rtlCol="0">
            <a:spAutoFit/>
          </a:bodyPr>
          <a:lstStyle/>
          <a:p>
            <a:r>
              <a:rPr lang="en-US" dirty="0" smtClean="0"/>
              <a:t>Elaine Lim</a:t>
            </a:r>
          </a:p>
          <a:p>
            <a:r>
              <a:rPr lang="en-US" i="1" dirty="0" smtClean="0"/>
              <a:t>Neuron, in press</a:t>
            </a:r>
            <a:endParaRPr lang="en-US" i="1" dirty="0"/>
          </a:p>
        </p:txBody>
      </p:sp>
    </p:spTree>
    <p:extLst>
      <p:ext uri="{BB962C8B-B14F-4D97-AF65-F5344CB8AC3E}">
        <p14:creationId xmlns:p14="http://schemas.microsoft.com/office/powerpoint/2010/main" val="14970650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have we learned from autism sequencing to date	</a:t>
            </a:r>
            <a:endParaRPr lang="en-US" dirty="0"/>
          </a:p>
        </p:txBody>
      </p:sp>
      <p:sp>
        <p:nvSpPr>
          <p:cNvPr id="3" name="Content Placeholder 2"/>
          <p:cNvSpPr>
            <a:spLocks noGrp="1"/>
          </p:cNvSpPr>
          <p:nvPr>
            <p:ph idx="1"/>
          </p:nvPr>
        </p:nvSpPr>
        <p:spPr>
          <a:xfrm>
            <a:off x="457200" y="1820333"/>
            <a:ext cx="8686800" cy="4525963"/>
          </a:xfrm>
        </p:spPr>
        <p:txBody>
          <a:bodyPr>
            <a:normAutofit fontScale="85000" lnSpcReduction="20000"/>
          </a:bodyPr>
          <a:lstStyle/>
          <a:p>
            <a:r>
              <a:rPr lang="en-US" dirty="0" smtClean="0"/>
              <a:t>Excess of </a:t>
            </a:r>
            <a:r>
              <a:rPr lang="en-US" i="1" dirty="0" smtClean="0"/>
              <a:t>de novo </a:t>
            </a:r>
            <a:r>
              <a:rPr lang="en-US" dirty="0" smtClean="0"/>
              <a:t>mutations (perhaps 10-20% of cases have a relevant </a:t>
            </a:r>
            <a:r>
              <a:rPr lang="en-US" dirty="0" err="1" smtClean="0"/>
              <a:t>exome</a:t>
            </a:r>
            <a:r>
              <a:rPr lang="en-US" dirty="0" smtClean="0"/>
              <a:t>-based de novo mutation)</a:t>
            </a:r>
          </a:p>
          <a:p>
            <a:pPr>
              <a:spcAft>
                <a:spcPts val="1200"/>
              </a:spcAft>
            </a:pPr>
            <a:r>
              <a:rPr lang="en-US" dirty="0" smtClean="0"/>
              <a:t>These generally do not appear to be </a:t>
            </a:r>
            <a:r>
              <a:rPr lang="en-US" dirty="0" err="1" smtClean="0"/>
              <a:t>Mendelian</a:t>
            </a:r>
            <a:r>
              <a:rPr lang="en-US" dirty="0" smtClean="0"/>
              <a:t> causes – but risk factors like CNVs that confer 5-20x relative risk</a:t>
            </a:r>
          </a:p>
          <a:p>
            <a:r>
              <a:rPr lang="en-US" dirty="0" smtClean="0"/>
              <a:t>Evidence of a recessive LOF origin in perhaps another 5% of cases</a:t>
            </a:r>
          </a:p>
          <a:p>
            <a:r>
              <a:rPr lang="en-US" b="1" dirty="0" smtClean="0"/>
              <a:t>Majority of cases do not have any ‘simple’ genetic risk factor (de novo CNV, de novo </a:t>
            </a:r>
            <a:r>
              <a:rPr lang="en-US" b="1" dirty="0" err="1" smtClean="0"/>
              <a:t>pt</a:t>
            </a:r>
            <a:r>
              <a:rPr lang="en-US" b="1" dirty="0" smtClean="0"/>
              <a:t> mutation, recessive LOF hit) </a:t>
            </a:r>
            <a:endParaRPr lang="en-US" b="1" dirty="0"/>
          </a:p>
        </p:txBody>
      </p:sp>
    </p:spTree>
    <p:extLst>
      <p:ext uri="{BB962C8B-B14F-4D97-AF65-F5344CB8AC3E}">
        <p14:creationId xmlns:p14="http://schemas.microsoft.com/office/powerpoint/2010/main" val="24265107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130425"/>
            <a:ext cx="8839200" cy="1470025"/>
          </a:xfrm>
        </p:spPr>
        <p:txBody>
          <a:bodyPr>
            <a:normAutofit fontScale="90000"/>
          </a:bodyPr>
          <a:lstStyle/>
          <a:p>
            <a:r>
              <a:rPr lang="en-US" sz="4000" dirty="0" err="1" smtClean="0"/>
              <a:t>Exome</a:t>
            </a:r>
            <a:r>
              <a:rPr lang="en-US" sz="4000" dirty="0" smtClean="0"/>
              <a:t>/genome sequencing is by no means a panacea – and in fact in some instances early returns are reinforcing our commitment to GWAS…</a:t>
            </a:r>
            <a:br>
              <a:rPr lang="en-US" sz="4000" dirty="0" smtClean="0"/>
            </a:br>
            <a:r>
              <a:rPr lang="en-US" sz="4000" dirty="0"/>
              <a:t/>
            </a:r>
            <a:br>
              <a:rPr lang="en-US" sz="4000" dirty="0"/>
            </a:br>
            <a:r>
              <a:rPr lang="en-US" sz="4000" dirty="0" smtClean="0"/>
              <a:t>….but as with the fits and starts in the early days of GWAS, there are signs of positive things to come</a:t>
            </a:r>
            <a:endParaRPr lang="en-US" sz="4000" dirty="0"/>
          </a:p>
        </p:txBody>
      </p:sp>
      <p:sp>
        <p:nvSpPr>
          <p:cNvPr id="5" name="Subtitle 4"/>
          <p:cNvSpPr>
            <a:spLocks noGrp="1"/>
          </p:cNvSpPr>
          <p:nvPr>
            <p:ph type="subTitle" idx="1"/>
          </p:nvPr>
        </p:nvSpPr>
        <p:spPr>
          <a:xfrm>
            <a:off x="1371600" y="3886200"/>
            <a:ext cx="7086600" cy="1752600"/>
          </a:xfrm>
        </p:spPr>
        <p:txBody>
          <a:bodyPr/>
          <a:lstStyle/>
          <a:p>
            <a:endParaRPr lang="en-US" dirty="0"/>
          </a:p>
        </p:txBody>
      </p:sp>
    </p:spTree>
    <p:extLst>
      <p:ext uri="{BB962C8B-B14F-4D97-AF65-F5344CB8AC3E}">
        <p14:creationId xmlns:p14="http://schemas.microsoft.com/office/powerpoint/2010/main" val="1964247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Gran Cryp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292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819400"/>
            <a:ext cx="242093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23749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ChangeArrowheads="1"/>
          </p:cNvSpPr>
          <p:nvPr/>
        </p:nvSpPr>
        <p:spPr bwMode="auto">
          <a:xfrm>
            <a:off x="5181600" y="76200"/>
            <a:ext cx="37941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dirty="0"/>
              <a:t>Inflammatory</a:t>
            </a:r>
          </a:p>
          <a:p>
            <a:pPr algn="ctr" eaLnBrk="0" hangingPunct="0"/>
            <a:r>
              <a:rPr lang="en-US" sz="3200" dirty="0"/>
              <a:t>Bowel Disease:</a:t>
            </a:r>
          </a:p>
          <a:p>
            <a:pPr algn="ctr" eaLnBrk="0" hangingPunct="0"/>
            <a:endParaRPr lang="en-US" sz="3200" dirty="0"/>
          </a:p>
          <a:p>
            <a:pPr algn="ctr" eaLnBrk="0" hangingPunct="0"/>
            <a:r>
              <a:rPr lang="en-US" sz="3200" dirty="0" err="1"/>
              <a:t>Crohn</a:t>
            </a:r>
            <a:r>
              <a:rPr lang="ja-JP" altLang="en-US" sz="3200" dirty="0"/>
              <a:t>’</a:t>
            </a:r>
            <a:r>
              <a:rPr lang="en-US" altLang="ja-JP" sz="3200" dirty="0"/>
              <a:t>s Disease (CD)</a:t>
            </a:r>
          </a:p>
          <a:p>
            <a:pPr algn="ctr" eaLnBrk="0" hangingPunct="0"/>
            <a:r>
              <a:rPr lang="en-US" sz="3200" dirty="0"/>
              <a:t>&amp;</a:t>
            </a:r>
          </a:p>
          <a:p>
            <a:pPr algn="ctr" eaLnBrk="0" hangingPunct="0"/>
            <a:r>
              <a:rPr lang="en-US" sz="3200" dirty="0"/>
              <a:t>Ulcerative Colitis (UC)</a:t>
            </a:r>
            <a:endParaRPr lang="en-US" sz="3200" dirty="0">
              <a:latin typeface="Times New Roman" charset="0"/>
            </a:endParaRPr>
          </a:p>
        </p:txBody>
      </p:sp>
      <p:sp>
        <p:nvSpPr>
          <p:cNvPr id="34821" name="Rectangle 6"/>
          <p:cNvSpPr>
            <a:spLocks noChangeArrowheads="1"/>
          </p:cNvSpPr>
          <p:nvPr/>
        </p:nvSpPr>
        <p:spPr bwMode="auto">
          <a:xfrm>
            <a:off x="5176838" y="3232150"/>
            <a:ext cx="3738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400">
                <a:solidFill>
                  <a:srgbClr val="5F5F5F"/>
                </a:solidFill>
              </a:rPr>
              <a:t>Chronic, heritable inflammatory diseases of the gastrointestinal system.</a:t>
            </a:r>
            <a:endParaRPr lang="en-US" sz="2400">
              <a:solidFill>
                <a:srgbClr val="5F5F5F"/>
              </a:solidFill>
              <a:latin typeface="Times New Roman" charset="0"/>
            </a:endParaRPr>
          </a:p>
        </p:txBody>
      </p:sp>
      <p:sp>
        <p:nvSpPr>
          <p:cNvPr id="34822" name="Rectangle 7"/>
          <p:cNvSpPr>
            <a:spLocks noChangeArrowheads="1"/>
          </p:cNvSpPr>
          <p:nvPr/>
        </p:nvSpPr>
        <p:spPr bwMode="auto">
          <a:xfrm>
            <a:off x="5715000" y="5013325"/>
            <a:ext cx="2903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buFontTx/>
              <a:buChar char="•"/>
            </a:pPr>
            <a:r>
              <a:rPr lang="en-US" sz="2000">
                <a:solidFill>
                  <a:srgbClr val="262626"/>
                </a:solidFill>
              </a:rPr>
              <a:t>  2000:  0 genes known</a:t>
            </a:r>
          </a:p>
          <a:p>
            <a:pPr eaLnBrk="0" hangingPunct="0">
              <a:buFontTx/>
              <a:buChar char="•"/>
            </a:pPr>
            <a:r>
              <a:rPr lang="en-US" sz="2000">
                <a:solidFill>
                  <a:srgbClr val="262626"/>
                </a:solidFill>
              </a:rPr>
              <a:t>  2005:  2 genes known</a:t>
            </a:r>
          </a:p>
          <a:p>
            <a:pPr eaLnBrk="0" hangingPunct="0"/>
            <a:endParaRPr lang="en-US" sz="2800">
              <a:solidFill>
                <a:srgbClr val="FF0000"/>
              </a:solidFill>
            </a:endParaRPr>
          </a:p>
        </p:txBody>
      </p:sp>
      <p:sp>
        <p:nvSpPr>
          <p:cNvPr id="34823" name="TextBox 7"/>
          <p:cNvSpPr txBox="1">
            <a:spLocks noChangeArrowheads="1"/>
          </p:cNvSpPr>
          <p:nvPr/>
        </p:nvSpPr>
        <p:spPr bwMode="auto">
          <a:xfrm>
            <a:off x="1003300" y="5486400"/>
            <a:ext cx="3340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t>Only a tiny fraction of the </a:t>
            </a:r>
          </a:p>
          <a:p>
            <a:pPr eaLnBrk="1" hangingPunct="1"/>
            <a:r>
              <a:rPr lang="en-US" sz="2000" b="1" i="1"/>
              <a:t>heritability understood</a:t>
            </a:r>
          </a:p>
        </p:txBody>
      </p:sp>
    </p:spTree>
    <p:extLst>
      <p:ext uri="{BB962C8B-B14F-4D97-AF65-F5344CB8AC3E}">
        <p14:creationId xmlns:p14="http://schemas.microsoft.com/office/powerpoint/2010/main" val="35177982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Credits</a:t>
            </a:r>
            <a:endParaRPr lang="en-US" dirty="0">
              <a:latin typeface="Arial"/>
              <a:cs typeface="Arial"/>
            </a:endParaRPr>
          </a:p>
        </p:txBody>
      </p:sp>
      <p:sp>
        <p:nvSpPr>
          <p:cNvPr id="4" name="Content Placeholder 3"/>
          <p:cNvSpPr>
            <a:spLocks noGrp="1"/>
          </p:cNvSpPr>
          <p:nvPr>
            <p:ph sz="half" idx="1"/>
          </p:nvPr>
        </p:nvSpPr>
        <p:spPr>
          <a:xfrm>
            <a:off x="334211" y="1600200"/>
            <a:ext cx="4313989" cy="4525963"/>
          </a:xfrm>
        </p:spPr>
        <p:txBody>
          <a:bodyPr>
            <a:normAutofit fontScale="92500" lnSpcReduction="20000"/>
          </a:bodyPr>
          <a:lstStyle/>
          <a:p>
            <a:pPr>
              <a:spcBef>
                <a:spcPts val="0"/>
              </a:spcBef>
            </a:pPr>
            <a:r>
              <a:rPr lang="en-US" sz="1600" b="1" dirty="0" smtClean="0"/>
              <a:t>Autism </a:t>
            </a:r>
            <a:r>
              <a:rPr lang="en-US" sz="1600" b="1" dirty="0" err="1" smtClean="0"/>
              <a:t>Exome</a:t>
            </a:r>
            <a:r>
              <a:rPr lang="en-US" sz="1600" b="1" dirty="0" smtClean="0"/>
              <a:t> Team</a:t>
            </a:r>
          </a:p>
          <a:p>
            <a:pPr lvl="1">
              <a:spcBef>
                <a:spcPts val="0"/>
              </a:spcBef>
            </a:pPr>
            <a:r>
              <a:rPr lang="en-US" sz="1600" b="1" dirty="0" smtClean="0"/>
              <a:t>Ben </a:t>
            </a:r>
            <a:r>
              <a:rPr lang="en-US" sz="1600" b="1" dirty="0" err="1" smtClean="0"/>
              <a:t>Neale</a:t>
            </a:r>
            <a:endParaRPr lang="en-US" sz="1600" b="1" dirty="0" smtClean="0"/>
          </a:p>
          <a:p>
            <a:pPr lvl="1">
              <a:spcBef>
                <a:spcPts val="0"/>
              </a:spcBef>
            </a:pPr>
            <a:r>
              <a:rPr lang="en-US" sz="1600" dirty="0" err="1" smtClean="0"/>
              <a:t>Aniko</a:t>
            </a:r>
            <a:r>
              <a:rPr lang="en-US" sz="1600" dirty="0" smtClean="0"/>
              <a:t> Sabo</a:t>
            </a:r>
          </a:p>
          <a:p>
            <a:pPr lvl="1">
              <a:spcBef>
                <a:spcPts val="0"/>
              </a:spcBef>
            </a:pPr>
            <a:r>
              <a:rPr lang="en-US" sz="1600" dirty="0" smtClean="0"/>
              <a:t>Christine Stevens</a:t>
            </a:r>
          </a:p>
          <a:p>
            <a:pPr lvl="1">
              <a:spcBef>
                <a:spcPts val="0"/>
              </a:spcBef>
            </a:pPr>
            <a:r>
              <a:rPr lang="en-US" sz="1600" dirty="0" smtClean="0"/>
              <a:t>Elaine Lim</a:t>
            </a:r>
          </a:p>
          <a:p>
            <a:pPr lvl="1">
              <a:spcBef>
                <a:spcPts val="0"/>
              </a:spcBef>
            </a:pPr>
            <a:r>
              <a:rPr lang="en-US" sz="1600" dirty="0" smtClean="0"/>
              <a:t>Kaitlin </a:t>
            </a:r>
            <a:r>
              <a:rPr lang="en-US" sz="1600" dirty="0" err="1" smtClean="0"/>
              <a:t>Samocha</a:t>
            </a:r>
            <a:endParaRPr lang="en-US" sz="1600" dirty="0" smtClean="0"/>
          </a:p>
          <a:p>
            <a:pPr lvl="1">
              <a:spcBef>
                <a:spcPts val="0"/>
              </a:spcBef>
            </a:pPr>
            <a:r>
              <a:rPr lang="en-US" sz="1600" dirty="0" smtClean="0"/>
              <a:t>Li Liu</a:t>
            </a:r>
          </a:p>
          <a:p>
            <a:pPr lvl="1">
              <a:spcBef>
                <a:spcPts val="0"/>
              </a:spcBef>
            </a:pPr>
            <a:r>
              <a:rPr lang="en-US" sz="1600" dirty="0" smtClean="0"/>
              <a:t>Paz </a:t>
            </a:r>
            <a:r>
              <a:rPr lang="en-US" sz="1600" dirty="0" err="1" smtClean="0"/>
              <a:t>Polak</a:t>
            </a:r>
            <a:r>
              <a:rPr lang="en-US" sz="1600" dirty="0" smtClean="0"/>
              <a:t>, </a:t>
            </a:r>
            <a:r>
              <a:rPr lang="en-US" sz="1600" dirty="0" err="1" smtClean="0"/>
              <a:t>Shamil</a:t>
            </a:r>
            <a:r>
              <a:rPr lang="en-US" sz="1600" dirty="0" smtClean="0"/>
              <a:t> </a:t>
            </a:r>
            <a:r>
              <a:rPr lang="en-US" sz="1600" dirty="0" err="1" smtClean="0"/>
              <a:t>Sunyaev</a:t>
            </a:r>
            <a:endParaRPr lang="en-US" sz="1600" dirty="0" smtClean="0"/>
          </a:p>
          <a:p>
            <a:pPr lvl="1">
              <a:spcBef>
                <a:spcPts val="0"/>
              </a:spcBef>
            </a:pPr>
            <a:r>
              <a:rPr lang="en-US" sz="1600" dirty="0" smtClean="0"/>
              <a:t>Jared Maguire</a:t>
            </a:r>
          </a:p>
          <a:p>
            <a:pPr lvl="1">
              <a:spcBef>
                <a:spcPts val="0"/>
              </a:spcBef>
            </a:pPr>
            <a:r>
              <a:rPr lang="en-US" sz="1600" dirty="0" smtClean="0"/>
              <a:t>Liz </a:t>
            </a:r>
            <a:r>
              <a:rPr lang="en-US" sz="1600" dirty="0" err="1" smtClean="0"/>
              <a:t>Rozzin</a:t>
            </a:r>
            <a:endParaRPr lang="en-US" sz="1600" dirty="0" smtClean="0"/>
          </a:p>
          <a:p>
            <a:pPr lvl="1">
              <a:spcBef>
                <a:spcPts val="0"/>
              </a:spcBef>
            </a:pPr>
            <a:r>
              <a:rPr lang="en-US" sz="1600" dirty="0" smtClean="0"/>
              <a:t>Many others involved in sequencing and analysis at all sites!!</a:t>
            </a:r>
          </a:p>
          <a:p>
            <a:r>
              <a:rPr lang="en-US" sz="1500" b="1" dirty="0"/>
              <a:t>ARRA  Investigators</a:t>
            </a:r>
          </a:p>
          <a:p>
            <a:pPr lvl="1"/>
            <a:r>
              <a:rPr lang="en-US" sz="1400" dirty="0"/>
              <a:t>Joe </a:t>
            </a:r>
            <a:r>
              <a:rPr lang="en-US" sz="1400" dirty="0" err="1"/>
              <a:t>Buxbaum</a:t>
            </a:r>
            <a:endParaRPr lang="en-US" sz="1400" dirty="0"/>
          </a:p>
          <a:p>
            <a:pPr lvl="1"/>
            <a:r>
              <a:rPr lang="en-US" sz="1400" dirty="0"/>
              <a:t>Bernie Devlin</a:t>
            </a:r>
          </a:p>
          <a:p>
            <a:pPr lvl="1"/>
            <a:r>
              <a:rPr lang="en-US" sz="1400" dirty="0"/>
              <a:t>Richard Gibbs</a:t>
            </a:r>
          </a:p>
          <a:p>
            <a:pPr lvl="1"/>
            <a:r>
              <a:rPr lang="en-US" sz="1400" dirty="0"/>
              <a:t>Jerry </a:t>
            </a:r>
            <a:r>
              <a:rPr lang="en-US" sz="1400" dirty="0" err="1"/>
              <a:t>Schellenberg</a:t>
            </a:r>
            <a:endParaRPr lang="en-US" sz="1400" dirty="0"/>
          </a:p>
          <a:p>
            <a:pPr lvl="1"/>
            <a:r>
              <a:rPr lang="en-US" sz="1400" dirty="0"/>
              <a:t>Jim Sutcliffe</a:t>
            </a:r>
          </a:p>
          <a:p>
            <a:pPr lvl="1"/>
            <a:r>
              <a:rPr lang="en-US" sz="1400" dirty="0"/>
              <a:t>Kathryn Roeder</a:t>
            </a:r>
          </a:p>
          <a:p>
            <a:pPr lvl="1"/>
            <a:r>
              <a:rPr lang="en-US" sz="1400" dirty="0"/>
              <a:t>Eric </a:t>
            </a:r>
            <a:r>
              <a:rPr lang="en-US" sz="1400" dirty="0" err="1"/>
              <a:t>Boerwinkle</a:t>
            </a:r>
            <a:endParaRPr lang="en-US" sz="1400" dirty="0"/>
          </a:p>
          <a:p>
            <a:pPr lvl="1">
              <a:spcBef>
                <a:spcPts val="0"/>
              </a:spcBef>
            </a:pPr>
            <a:endParaRPr lang="en-US" sz="1600" dirty="0" smtClean="0"/>
          </a:p>
          <a:p>
            <a:pPr lvl="1"/>
            <a:endParaRPr lang="en-US" dirty="0" smtClean="0"/>
          </a:p>
        </p:txBody>
      </p:sp>
      <p:sp>
        <p:nvSpPr>
          <p:cNvPr id="6" name="Content Placeholder 5"/>
          <p:cNvSpPr>
            <a:spLocks noGrp="1"/>
          </p:cNvSpPr>
          <p:nvPr>
            <p:ph sz="half" idx="2"/>
          </p:nvPr>
        </p:nvSpPr>
        <p:spPr/>
        <p:txBody>
          <a:bodyPr>
            <a:normAutofit fontScale="92500" lnSpcReduction="20000"/>
          </a:bodyPr>
          <a:lstStyle/>
          <a:p>
            <a:r>
              <a:rPr lang="en-US" sz="1500" b="1" dirty="0" smtClean="0">
                <a:latin typeface="Arial"/>
                <a:cs typeface="Arial"/>
              </a:rPr>
              <a:t>PGC analysis team</a:t>
            </a:r>
          </a:p>
          <a:p>
            <a:pPr marL="0" indent="0">
              <a:spcBef>
                <a:spcPts val="0"/>
              </a:spcBef>
              <a:buNone/>
            </a:pPr>
            <a:r>
              <a:rPr lang="en-US" sz="1500" kern="0" dirty="0">
                <a:solidFill>
                  <a:srgbClr val="000000"/>
                </a:solidFill>
              </a:rPr>
              <a:t>	</a:t>
            </a:r>
            <a:r>
              <a:rPr lang="en-US" sz="1500" kern="0" dirty="0" smtClean="0">
                <a:solidFill>
                  <a:srgbClr val="1F497D"/>
                </a:solidFill>
              </a:rPr>
              <a:t>Stephan </a:t>
            </a:r>
            <a:r>
              <a:rPr lang="en-US" sz="1500" kern="0" dirty="0" err="1">
                <a:solidFill>
                  <a:srgbClr val="1F497D"/>
                </a:solidFill>
              </a:rPr>
              <a:t>Ripke</a:t>
            </a:r>
            <a:r>
              <a:rPr lang="en-US" sz="1500" kern="0" dirty="0">
                <a:solidFill>
                  <a:srgbClr val="1F497D"/>
                </a:solidFill>
              </a:rPr>
              <a:t/>
            </a:r>
            <a:br>
              <a:rPr lang="en-US" sz="1500" kern="0" dirty="0">
                <a:solidFill>
                  <a:srgbClr val="1F497D"/>
                </a:solidFill>
              </a:rPr>
            </a:br>
            <a:r>
              <a:rPr lang="en-US" sz="1500" kern="0" dirty="0" smtClean="0">
                <a:solidFill>
                  <a:srgbClr val="1F497D"/>
                </a:solidFill>
              </a:rPr>
              <a:t>	Naomi </a:t>
            </a:r>
            <a:r>
              <a:rPr lang="en-US" sz="1500" kern="0" dirty="0">
                <a:solidFill>
                  <a:srgbClr val="1F497D"/>
                </a:solidFill>
              </a:rPr>
              <a:t>Wray</a:t>
            </a:r>
            <a:br>
              <a:rPr lang="en-US" sz="1500" kern="0" dirty="0">
                <a:solidFill>
                  <a:srgbClr val="1F497D"/>
                </a:solidFill>
              </a:rPr>
            </a:br>
            <a:r>
              <a:rPr lang="en-US" sz="1500" kern="0" dirty="0" smtClean="0">
                <a:solidFill>
                  <a:srgbClr val="000000"/>
                </a:solidFill>
              </a:rPr>
              <a:t>	</a:t>
            </a:r>
            <a:r>
              <a:rPr lang="en-US" sz="1500" dirty="0" smtClean="0"/>
              <a:t>Frank </a:t>
            </a:r>
            <a:r>
              <a:rPr lang="en-US" sz="1500" dirty="0" err="1"/>
              <a:t>Dudbridge</a:t>
            </a:r>
            <a:r>
              <a:rPr lang="en-US" sz="1500" dirty="0"/>
              <a:t> </a:t>
            </a:r>
            <a:br>
              <a:rPr lang="en-US" sz="1500" dirty="0"/>
            </a:br>
            <a:r>
              <a:rPr lang="en-US" sz="1500" dirty="0"/>
              <a:t> </a:t>
            </a:r>
            <a:r>
              <a:rPr lang="en-US" sz="1500" dirty="0" smtClean="0"/>
              <a:t>	Peter </a:t>
            </a:r>
            <a:r>
              <a:rPr lang="en-US" sz="1500" dirty="0" err="1"/>
              <a:t>Holmans</a:t>
            </a:r>
            <a:r>
              <a:rPr lang="en-US" sz="1500" dirty="0"/>
              <a:t> </a:t>
            </a:r>
            <a:br>
              <a:rPr lang="en-US" sz="1500" dirty="0"/>
            </a:br>
            <a:r>
              <a:rPr lang="en-US" sz="1500" dirty="0"/>
              <a:t> </a:t>
            </a:r>
            <a:r>
              <a:rPr lang="en-US" sz="1500" dirty="0" smtClean="0"/>
              <a:t>	</a:t>
            </a:r>
            <a:r>
              <a:rPr lang="en-US" sz="1500" dirty="0" err="1" smtClean="0"/>
              <a:t>Danyu</a:t>
            </a:r>
            <a:r>
              <a:rPr lang="en-US" sz="1500" dirty="0" smtClean="0"/>
              <a:t> </a:t>
            </a:r>
            <a:r>
              <a:rPr lang="en-US" sz="1500" dirty="0"/>
              <a:t>Lin </a:t>
            </a:r>
            <a:br>
              <a:rPr lang="en-US" sz="1500" dirty="0"/>
            </a:br>
            <a:r>
              <a:rPr lang="en-US" sz="1500" dirty="0"/>
              <a:t> </a:t>
            </a:r>
            <a:r>
              <a:rPr lang="en-US" sz="1500" dirty="0" smtClean="0"/>
              <a:t>	Edwin </a:t>
            </a:r>
            <a:r>
              <a:rPr lang="en-US" sz="1500" dirty="0"/>
              <a:t>van den </a:t>
            </a:r>
            <a:r>
              <a:rPr lang="en-US" sz="1500" dirty="0" err="1"/>
              <a:t>Oord</a:t>
            </a:r>
            <a:r>
              <a:rPr lang="en-US" sz="1500" dirty="0"/>
              <a:t> </a:t>
            </a:r>
            <a:br>
              <a:rPr lang="en-US" sz="1500" dirty="0"/>
            </a:br>
            <a:r>
              <a:rPr lang="en-US" sz="1500" dirty="0"/>
              <a:t> </a:t>
            </a:r>
            <a:r>
              <a:rPr lang="en-US" sz="1500" dirty="0" smtClean="0"/>
              <a:t>	Shaun </a:t>
            </a:r>
            <a:r>
              <a:rPr lang="en-US" sz="1500" dirty="0"/>
              <a:t>Purcell </a:t>
            </a:r>
            <a:br>
              <a:rPr lang="en-US" sz="1500" dirty="0"/>
            </a:br>
            <a:r>
              <a:rPr lang="en-US" sz="1500" dirty="0"/>
              <a:t>	</a:t>
            </a:r>
            <a:r>
              <a:rPr lang="en-US" sz="1500" dirty="0" smtClean="0"/>
              <a:t>Ben </a:t>
            </a:r>
            <a:r>
              <a:rPr lang="en-US" sz="1500" dirty="0"/>
              <a:t>Neale</a:t>
            </a:r>
            <a:br>
              <a:rPr lang="en-US" sz="1500" dirty="0"/>
            </a:br>
            <a:r>
              <a:rPr lang="en-US" sz="1500" dirty="0" smtClean="0"/>
              <a:t>	Nick </a:t>
            </a:r>
            <a:r>
              <a:rPr lang="en-US" sz="1500" dirty="0"/>
              <a:t>Craddock</a:t>
            </a:r>
            <a:br>
              <a:rPr lang="en-US" sz="1500" dirty="0"/>
            </a:br>
            <a:r>
              <a:rPr lang="en-US" sz="1500" dirty="0" smtClean="0"/>
              <a:t>	Danielle </a:t>
            </a:r>
            <a:r>
              <a:rPr lang="en-US" sz="1500" dirty="0" err="1"/>
              <a:t>Posthuma</a:t>
            </a:r>
            <a:r>
              <a:rPr lang="en-US" sz="1500" dirty="0"/>
              <a:t/>
            </a:r>
            <a:br>
              <a:rPr lang="en-US" sz="1500" dirty="0"/>
            </a:br>
            <a:r>
              <a:rPr lang="en-US" sz="1500" dirty="0" smtClean="0"/>
              <a:t>	Ken </a:t>
            </a:r>
            <a:r>
              <a:rPr lang="en-US" sz="1500" dirty="0" err="1" smtClean="0"/>
              <a:t>Kendler</a:t>
            </a:r>
            <a:endParaRPr lang="en-US" sz="1500" dirty="0" smtClean="0"/>
          </a:p>
          <a:p>
            <a:pPr marL="0" indent="0">
              <a:spcBef>
                <a:spcPts val="0"/>
              </a:spcBef>
              <a:buNone/>
            </a:pPr>
            <a:r>
              <a:rPr lang="en-US" sz="1500" dirty="0"/>
              <a:t>	</a:t>
            </a:r>
            <a:r>
              <a:rPr lang="en-US" sz="1500" dirty="0" smtClean="0"/>
              <a:t>Sarah </a:t>
            </a:r>
            <a:r>
              <a:rPr lang="en-US" sz="1500" dirty="0" err="1" smtClean="0"/>
              <a:t>Medland</a:t>
            </a:r>
            <a:endParaRPr lang="en-US" sz="1500" dirty="0" smtClean="0"/>
          </a:p>
          <a:p>
            <a:pPr marL="0" indent="0">
              <a:spcBef>
                <a:spcPts val="0"/>
              </a:spcBef>
              <a:buNone/>
            </a:pPr>
            <a:r>
              <a:rPr lang="en-US" sz="1500" dirty="0"/>
              <a:t>	</a:t>
            </a:r>
            <a:r>
              <a:rPr lang="en-US" sz="1500" dirty="0" smtClean="0"/>
              <a:t>Peter </a:t>
            </a:r>
            <a:r>
              <a:rPr lang="en-US" sz="1500" dirty="0" err="1" smtClean="0"/>
              <a:t>Visscher</a:t>
            </a:r>
            <a:endParaRPr lang="en-US" sz="1500" dirty="0"/>
          </a:p>
          <a:p>
            <a:pPr marL="0" indent="0">
              <a:spcBef>
                <a:spcPts val="0"/>
              </a:spcBef>
              <a:buNone/>
            </a:pPr>
            <a:r>
              <a:rPr lang="en-US" sz="1500" dirty="0"/>
              <a:t> </a:t>
            </a:r>
            <a:r>
              <a:rPr lang="en-US" sz="1500" dirty="0" smtClean="0"/>
              <a:t>        Gerome Breen</a:t>
            </a:r>
          </a:p>
          <a:p>
            <a:pPr marL="0" indent="0">
              <a:spcBef>
                <a:spcPts val="0"/>
              </a:spcBef>
              <a:buNone/>
            </a:pPr>
            <a:r>
              <a:rPr lang="en-US" sz="1500" dirty="0"/>
              <a:t> </a:t>
            </a:r>
            <a:r>
              <a:rPr lang="en-US" sz="1500" dirty="0" smtClean="0"/>
              <a:t>        </a:t>
            </a:r>
            <a:r>
              <a:rPr lang="en-US" sz="1500" dirty="0" err="1" smtClean="0"/>
              <a:t>Lizzy</a:t>
            </a:r>
            <a:r>
              <a:rPr lang="en-US" sz="1500" dirty="0" smtClean="0"/>
              <a:t> </a:t>
            </a:r>
            <a:r>
              <a:rPr lang="en-US" sz="1500" dirty="0" err="1" smtClean="0"/>
              <a:t>Rossin</a:t>
            </a:r>
            <a:endParaRPr lang="en-US" sz="1500" dirty="0" smtClean="0"/>
          </a:p>
          <a:p>
            <a:pPr marL="0" indent="0">
              <a:spcBef>
                <a:spcPts val="0"/>
              </a:spcBef>
              <a:buNone/>
            </a:pPr>
            <a:r>
              <a:rPr lang="en-US" sz="1500" dirty="0"/>
              <a:t>	</a:t>
            </a:r>
            <a:r>
              <a:rPr lang="en-US" sz="1500" dirty="0" err="1" smtClean="0"/>
              <a:t>Colm</a:t>
            </a:r>
            <a:r>
              <a:rPr lang="en-US" sz="1500" dirty="0" smtClean="0"/>
              <a:t> </a:t>
            </a:r>
            <a:r>
              <a:rPr lang="en-US" sz="1500" dirty="0" err="1" smtClean="0"/>
              <a:t>O’Dushlaine</a:t>
            </a:r>
            <a:endParaRPr lang="en-US" sz="1500" dirty="0" smtClean="0"/>
          </a:p>
          <a:p>
            <a:pPr marL="0" indent="0">
              <a:spcBef>
                <a:spcPts val="0"/>
              </a:spcBef>
              <a:buNone/>
            </a:pPr>
            <a:r>
              <a:rPr lang="en-US" sz="1500" dirty="0"/>
              <a:t>	</a:t>
            </a:r>
            <a:r>
              <a:rPr lang="en-US" sz="1500" dirty="0" smtClean="0"/>
              <a:t>Phil Lee</a:t>
            </a:r>
            <a:endParaRPr lang="en-US" sz="1500" dirty="0"/>
          </a:p>
          <a:p>
            <a:endParaRPr lang="en-US" sz="1400" dirty="0" smtClean="0">
              <a:latin typeface="Arial"/>
              <a:cs typeface="Arial"/>
            </a:endParaRPr>
          </a:p>
          <a:p>
            <a:pPr marL="0" indent="0">
              <a:buNone/>
            </a:pPr>
            <a:r>
              <a:rPr lang="en-US" sz="1900" dirty="0" smtClean="0"/>
              <a:t>Biggest thanks to all the</a:t>
            </a:r>
            <a:r>
              <a:rPr lang="en-US" sz="1900" dirty="0"/>
              <a:t> </a:t>
            </a:r>
            <a:r>
              <a:rPr lang="en-US" sz="1900" dirty="0" smtClean="0"/>
              <a:t>researchers and clinicians who have contributed to the PGC effort!!!</a:t>
            </a:r>
            <a:endParaRPr lang="en-US" sz="1900" dirty="0"/>
          </a:p>
        </p:txBody>
      </p:sp>
      <p:sp>
        <p:nvSpPr>
          <p:cNvPr id="7" name="TextBox 6"/>
          <p:cNvSpPr txBox="1"/>
          <p:nvPr/>
        </p:nvSpPr>
        <p:spPr>
          <a:xfrm>
            <a:off x="457200" y="6025434"/>
            <a:ext cx="7745830" cy="707886"/>
          </a:xfrm>
          <a:prstGeom prst="rect">
            <a:avLst/>
          </a:prstGeom>
          <a:noFill/>
        </p:spPr>
        <p:txBody>
          <a:bodyPr wrap="none" rtlCol="0">
            <a:spAutoFit/>
          </a:bodyPr>
          <a:lstStyle/>
          <a:p>
            <a:r>
              <a:rPr lang="en-US" sz="2000" dirty="0" smtClean="0"/>
              <a:t>Supported by NIMH – Thomas </a:t>
            </a:r>
            <a:r>
              <a:rPr lang="en-US" sz="2000" dirty="0" err="1" smtClean="0"/>
              <a:t>Lehner</a:t>
            </a:r>
            <a:endParaRPr lang="en-US" sz="2000" dirty="0" smtClean="0"/>
          </a:p>
          <a:p>
            <a:r>
              <a:rPr lang="en-US" sz="2000" dirty="0" smtClean="0"/>
              <a:t>Please write with questions/comments – </a:t>
            </a:r>
            <a:r>
              <a:rPr lang="en-US" sz="2000" dirty="0" err="1" smtClean="0"/>
              <a:t>mjdaly@atgu.mgh.harvard.edu</a:t>
            </a:r>
            <a:endParaRPr lang="en-US" sz="2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2"/>
          <p:cNvSpPr txBox="1">
            <a:spLocks noChangeArrowheads="1"/>
          </p:cNvSpPr>
          <p:nvPr/>
        </p:nvSpPr>
        <p:spPr bwMode="auto">
          <a:xfrm>
            <a:off x="76200" y="304800"/>
            <a:ext cx="1942484"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Chris </a:t>
            </a:r>
            <a:r>
              <a:rPr lang="en-US" sz="1800" dirty="0" err="1" smtClean="0">
                <a:solidFill>
                  <a:srgbClr val="000000"/>
                </a:solidFill>
              </a:rPr>
              <a:t>Cotsapas</a:t>
            </a:r>
            <a:r>
              <a:rPr lang="en-US" sz="1800" dirty="0" smtClean="0">
                <a:solidFill>
                  <a:srgbClr val="000000"/>
                </a:solidFill>
              </a:rPr>
              <a:t> </a:t>
            </a:r>
          </a:p>
          <a:p>
            <a:pPr defTabSz="914400" eaLnBrk="1" fontAlgn="base" hangingPunct="1">
              <a:spcBef>
                <a:spcPct val="0"/>
              </a:spcBef>
              <a:spcAft>
                <a:spcPct val="0"/>
              </a:spcAft>
            </a:pPr>
            <a:r>
              <a:rPr lang="en-US" sz="1800" dirty="0" smtClean="0">
                <a:solidFill>
                  <a:srgbClr val="000000"/>
                </a:solidFill>
              </a:rPr>
              <a:t>Jonah </a:t>
            </a:r>
            <a:r>
              <a:rPr lang="en-US" sz="1800" dirty="0" err="1" smtClean="0">
                <a:solidFill>
                  <a:srgbClr val="000000"/>
                </a:solidFill>
              </a:rPr>
              <a:t>Essers</a:t>
            </a:r>
            <a:endParaRPr lang="en-US" sz="1800"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Jason </a:t>
            </a:r>
            <a:r>
              <a:rPr lang="en-US" sz="1800" dirty="0" err="1" smtClean="0">
                <a:solidFill>
                  <a:srgbClr val="000000"/>
                </a:solidFill>
              </a:rPr>
              <a:t>Flannick</a:t>
            </a:r>
            <a:endParaRPr lang="en-US" sz="1800"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Todd Green</a:t>
            </a:r>
          </a:p>
          <a:p>
            <a:pPr defTabSz="914400" eaLnBrk="1" fontAlgn="base" hangingPunct="1">
              <a:spcBef>
                <a:spcPct val="0"/>
              </a:spcBef>
              <a:spcAft>
                <a:spcPct val="0"/>
              </a:spcAft>
            </a:pPr>
            <a:r>
              <a:rPr lang="en-US" sz="1800" dirty="0" smtClean="0">
                <a:solidFill>
                  <a:srgbClr val="000000"/>
                </a:solidFill>
              </a:rPr>
              <a:t>Andrew Kirby</a:t>
            </a:r>
          </a:p>
          <a:p>
            <a:pPr defTabSz="914400" eaLnBrk="1" fontAlgn="base" hangingPunct="1">
              <a:spcBef>
                <a:spcPct val="0"/>
              </a:spcBef>
              <a:spcAft>
                <a:spcPct val="0"/>
              </a:spcAft>
            </a:pPr>
            <a:r>
              <a:rPr lang="en-US" sz="1800" dirty="0" smtClean="0">
                <a:solidFill>
                  <a:srgbClr val="000000"/>
                </a:solidFill>
              </a:rPr>
              <a:t>Elaine Lim</a:t>
            </a:r>
          </a:p>
          <a:p>
            <a:pPr defTabSz="914400" eaLnBrk="1" fontAlgn="base" hangingPunct="1">
              <a:spcBef>
                <a:spcPct val="0"/>
              </a:spcBef>
              <a:spcAft>
                <a:spcPct val="0"/>
              </a:spcAft>
            </a:pPr>
            <a:r>
              <a:rPr lang="en-US" sz="1800" dirty="0" smtClean="0">
                <a:solidFill>
                  <a:srgbClr val="000000"/>
                </a:solidFill>
              </a:rPr>
              <a:t>Jared Maguire</a:t>
            </a:r>
          </a:p>
          <a:p>
            <a:pPr defTabSz="914400" eaLnBrk="1" fontAlgn="base" hangingPunct="1">
              <a:spcBef>
                <a:spcPct val="0"/>
              </a:spcBef>
              <a:spcAft>
                <a:spcPct val="0"/>
              </a:spcAft>
            </a:pPr>
            <a:r>
              <a:rPr lang="en-US" sz="1800" dirty="0" smtClean="0">
                <a:solidFill>
                  <a:srgbClr val="000000"/>
                </a:solidFill>
              </a:rPr>
              <a:t>Ben Neale</a:t>
            </a:r>
          </a:p>
          <a:p>
            <a:pPr defTabSz="914400" eaLnBrk="1" fontAlgn="base" hangingPunct="1">
              <a:spcBef>
                <a:spcPct val="0"/>
              </a:spcBef>
              <a:spcAft>
                <a:spcPct val="0"/>
              </a:spcAft>
            </a:pPr>
            <a:r>
              <a:rPr lang="en-US" sz="1800" dirty="0" err="1" smtClean="0">
                <a:solidFill>
                  <a:srgbClr val="000000"/>
                </a:solidFill>
              </a:rPr>
              <a:t>Soumya</a:t>
            </a:r>
            <a:r>
              <a:rPr lang="en-US" sz="1800" dirty="0" smtClean="0">
                <a:solidFill>
                  <a:srgbClr val="000000"/>
                </a:solidFill>
              </a:rPr>
              <a:t> </a:t>
            </a:r>
          </a:p>
          <a:p>
            <a:pPr defTabSz="914400" eaLnBrk="1" fontAlgn="base" hangingPunct="1">
              <a:spcBef>
                <a:spcPct val="0"/>
              </a:spcBef>
              <a:spcAft>
                <a:spcPct val="0"/>
              </a:spcAft>
            </a:pPr>
            <a:r>
              <a:rPr lang="en-US" sz="1800" dirty="0" smtClean="0">
                <a:solidFill>
                  <a:srgbClr val="000000"/>
                </a:solidFill>
              </a:rPr>
              <a:t>     </a:t>
            </a:r>
            <a:r>
              <a:rPr lang="en-US" sz="1800" dirty="0" err="1" smtClean="0">
                <a:solidFill>
                  <a:srgbClr val="000000"/>
                </a:solidFill>
              </a:rPr>
              <a:t>Raychaudhuri</a:t>
            </a:r>
            <a:r>
              <a:rPr lang="en-US" sz="1800" dirty="0" smtClean="0">
                <a:solidFill>
                  <a:srgbClr val="000000"/>
                </a:solidFill>
              </a:rPr>
              <a:t> </a:t>
            </a:r>
          </a:p>
          <a:p>
            <a:pPr defTabSz="914400" eaLnBrk="1" fontAlgn="base" hangingPunct="1">
              <a:spcBef>
                <a:spcPct val="0"/>
              </a:spcBef>
              <a:spcAft>
                <a:spcPct val="0"/>
              </a:spcAft>
            </a:pPr>
            <a:r>
              <a:rPr lang="en-US" sz="1800" dirty="0" smtClean="0">
                <a:solidFill>
                  <a:srgbClr val="000000"/>
                </a:solidFill>
              </a:rPr>
              <a:t>Stephan </a:t>
            </a:r>
            <a:r>
              <a:rPr lang="en-US" sz="1800" dirty="0" err="1" smtClean="0">
                <a:solidFill>
                  <a:srgbClr val="000000"/>
                </a:solidFill>
              </a:rPr>
              <a:t>Ripke</a:t>
            </a:r>
            <a:endParaRPr lang="en-US" sz="1800"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Manny Rivas</a:t>
            </a:r>
          </a:p>
          <a:p>
            <a:pPr defTabSz="914400" eaLnBrk="1" fontAlgn="base" hangingPunct="1">
              <a:spcBef>
                <a:spcPct val="0"/>
              </a:spcBef>
              <a:spcAft>
                <a:spcPct val="0"/>
              </a:spcAft>
            </a:pPr>
            <a:r>
              <a:rPr lang="en-US" sz="1800" dirty="0" smtClean="0">
                <a:solidFill>
                  <a:srgbClr val="000000"/>
                </a:solidFill>
              </a:rPr>
              <a:t>Liz </a:t>
            </a:r>
            <a:r>
              <a:rPr lang="en-US" sz="1800" dirty="0" err="1" smtClean="0">
                <a:solidFill>
                  <a:srgbClr val="000000"/>
                </a:solidFill>
              </a:rPr>
              <a:t>Rossin</a:t>
            </a:r>
            <a:endParaRPr lang="en-US" sz="1800"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Kaitlin </a:t>
            </a:r>
            <a:r>
              <a:rPr lang="en-US" sz="1800" dirty="0" err="1" smtClean="0">
                <a:solidFill>
                  <a:srgbClr val="000000"/>
                </a:solidFill>
              </a:rPr>
              <a:t>Samocha</a:t>
            </a:r>
            <a:endParaRPr lang="en-US" sz="1800" dirty="0" smtClean="0">
              <a:solidFill>
                <a:srgbClr val="000000"/>
              </a:solidFill>
            </a:endParaRPr>
          </a:p>
          <a:p>
            <a:pPr defTabSz="914400" eaLnBrk="1" fontAlgn="base" hangingPunct="1">
              <a:spcBef>
                <a:spcPct val="0"/>
              </a:spcBef>
              <a:spcAft>
                <a:spcPct val="0"/>
              </a:spcAft>
            </a:pPr>
            <a:r>
              <a:rPr lang="en-US" sz="1800" dirty="0" err="1" smtClean="0">
                <a:solidFill>
                  <a:srgbClr val="000000"/>
                </a:solidFill>
              </a:rPr>
              <a:t>Ayellet</a:t>
            </a:r>
            <a:r>
              <a:rPr lang="en-US" sz="1800" dirty="0" smtClean="0">
                <a:solidFill>
                  <a:srgbClr val="000000"/>
                </a:solidFill>
              </a:rPr>
              <a:t> Segre</a:t>
            </a:r>
          </a:p>
          <a:p>
            <a:pPr defTabSz="914400" eaLnBrk="1" fontAlgn="base" hangingPunct="1">
              <a:spcBef>
                <a:spcPct val="0"/>
              </a:spcBef>
              <a:spcAft>
                <a:spcPct val="0"/>
              </a:spcAft>
            </a:pPr>
            <a:r>
              <a:rPr lang="en-US" sz="1800" dirty="0" smtClean="0">
                <a:solidFill>
                  <a:srgbClr val="000000"/>
                </a:solidFill>
              </a:rPr>
              <a:t>Ben </a:t>
            </a:r>
            <a:r>
              <a:rPr lang="en-US" sz="1800" dirty="0" err="1" smtClean="0">
                <a:solidFill>
                  <a:srgbClr val="000000"/>
                </a:solidFill>
              </a:rPr>
              <a:t>Voight</a:t>
            </a:r>
            <a:endParaRPr lang="en-US" sz="1800" dirty="0" smtClean="0">
              <a:solidFill>
                <a:srgbClr val="000000"/>
              </a:solidFill>
            </a:endParaRPr>
          </a:p>
          <a:p>
            <a:pPr defTabSz="914400" eaLnBrk="1" fontAlgn="base" hangingPunct="1">
              <a:spcBef>
                <a:spcPct val="0"/>
              </a:spcBef>
              <a:spcAft>
                <a:spcPct val="0"/>
              </a:spcAft>
            </a:pPr>
            <a:endParaRPr lang="en-US" sz="1800" dirty="0" smtClean="0">
              <a:solidFill>
                <a:srgbClr val="000000"/>
              </a:solidFill>
            </a:endParaRPr>
          </a:p>
        </p:txBody>
      </p:sp>
      <p:sp>
        <p:nvSpPr>
          <p:cNvPr id="98306" name="Text Box 3"/>
          <p:cNvSpPr txBox="1">
            <a:spLocks noChangeArrowheads="1"/>
          </p:cNvSpPr>
          <p:nvPr/>
        </p:nvSpPr>
        <p:spPr bwMode="auto">
          <a:xfrm>
            <a:off x="2286000" y="152400"/>
            <a:ext cx="3886200" cy="701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err="1" smtClean="0">
                <a:solidFill>
                  <a:srgbClr val="333399"/>
                </a:solidFill>
              </a:rPr>
              <a:t>Crohn</a:t>
            </a:r>
            <a:r>
              <a:rPr lang="ja-JP" altLang="en-US" sz="1800" b="1" dirty="0" smtClean="0">
                <a:solidFill>
                  <a:srgbClr val="333399"/>
                </a:solidFill>
              </a:rPr>
              <a:t>’</a:t>
            </a:r>
            <a:r>
              <a:rPr lang="en-US" altLang="ja-JP" sz="1800" b="1" dirty="0" smtClean="0">
                <a:solidFill>
                  <a:srgbClr val="333399"/>
                </a:solidFill>
              </a:rPr>
              <a:t>s Disease</a:t>
            </a:r>
          </a:p>
          <a:p>
            <a:pPr defTabSz="914400" eaLnBrk="1" fontAlgn="base" hangingPunct="1">
              <a:spcBef>
                <a:spcPct val="0"/>
              </a:spcBef>
              <a:spcAft>
                <a:spcPct val="0"/>
              </a:spcAft>
            </a:pPr>
            <a:endParaRPr lang="en-US" sz="1800" b="1" dirty="0" smtClean="0">
              <a:solidFill>
                <a:srgbClr val="333399"/>
              </a:solidFill>
            </a:endParaRPr>
          </a:p>
          <a:p>
            <a:pPr defTabSz="914400" eaLnBrk="1" fontAlgn="base" hangingPunct="1">
              <a:spcBef>
                <a:spcPct val="0"/>
              </a:spcBef>
              <a:spcAft>
                <a:spcPct val="0"/>
              </a:spcAft>
            </a:pPr>
            <a:r>
              <a:rPr lang="en-US" sz="1800" b="1" dirty="0" err="1" smtClean="0">
                <a:solidFill>
                  <a:srgbClr val="333399"/>
                </a:solidFill>
              </a:rPr>
              <a:t>Ramnik</a:t>
            </a:r>
            <a:r>
              <a:rPr lang="en-US" sz="1800" b="1" dirty="0" smtClean="0">
                <a:solidFill>
                  <a:srgbClr val="333399"/>
                </a:solidFill>
              </a:rPr>
              <a:t> Xavier &amp; Lab</a:t>
            </a:r>
          </a:p>
          <a:p>
            <a:pPr defTabSz="914400" eaLnBrk="1" fontAlgn="base" hangingPunct="1">
              <a:spcBef>
                <a:spcPct val="0"/>
              </a:spcBef>
              <a:spcAft>
                <a:spcPct val="0"/>
              </a:spcAft>
            </a:pPr>
            <a:r>
              <a:rPr lang="en-US" sz="1800" dirty="0" smtClean="0">
                <a:solidFill>
                  <a:srgbClr val="333399"/>
                </a:solidFill>
              </a:rPr>
              <a:t>Alan </a:t>
            </a:r>
            <a:r>
              <a:rPr lang="en-US" sz="1800" dirty="0" err="1" smtClean="0">
                <a:solidFill>
                  <a:srgbClr val="333399"/>
                </a:solidFill>
              </a:rPr>
              <a:t>Huett</a:t>
            </a:r>
            <a:r>
              <a:rPr lang="en-US" sz="1800" dirty="0" smtClean="0">
                <a:solidFill>
                  <a:srgbClr val="333399"/>
                </a:solidFill>
              </a:rPr>
              <a:t>, </a:t>
            </a:r>
            <a:r>
              <a:rPr lang="en-US" sz="1800" dirty="0" err="1" smtClean="0">
                <a:solidFill>
                  <a:srgbClr val="333399"/>
                </a:solidFill>
              </a:rPr>
              <a:t>Petric</a:t>
            </a:r>
            <a:r>
              <a:rPr lang="en-US" sz="1800" dirty="0" smtClean="0">
                <a:solidFill>
                  <a:srgbClr val="333399"/>
                </a:solidFill>
              </a:rPr>
              <a:t> </a:t>
            </a:r>
            <a:r>
              <a:rPr lang="en-US" sz="1800" dirty="0" err="1" smtClean="0">
                <a:solidFill>
                  <a:srgbClr val="333399"/>
                </a:solidFill>
              </a:rPr>
              <a:t>Kuballa</a:t>
            </a:r>
            <a:r>
              <a:rPr lang="en-US" sz="1800" dirty="0" smtClean="0">
                <a:solidFill>
                  <a:srgbClr val="333399"/>
                </a:solidFill>
              </a:rPr>
              <a:t>, Agnes </a:t>
            </a:r>
            <a:r>
              <a:rPr lang="en-US" sz="1800" dirty="0" err="1" smtClean="0">
                <a:solidFill>
                  <a:srgbClr val="333399"/>
                </a:solidFill>
              </a:rPr>
              <a:t>Gardet</a:t>
            </a:r>
            <a:r>
              <a:rPr lang="en-US" sz="1800" dirty="0" smtClean="0">
                <a:solidFill>
                  <a:srgbClr val="333399"/>
                </a:solidFill>
              </a:rPr>
              <a:t>, </a:t>
            </a:r>
            <a:r>
              <a:rPr lang="en-US" sz="1800" dirty="0" err="1" smtClean="0">
                <a:solidFill>
                  <a:srgbClr val="333399"/>
                </a:solidFill>
              </a:rPr>
              <a:t>Aylwin</a:t>
            </a:r>
            <a:r>
              <a:rPr lang="en-US" sz="1800" dirty="0" smtClean="0">
                <a:solidFill>
                  <a:srgbClr val="333399"/>
                </a:solidFill>
              </a:rPr>
              <a:t> Ng, </a:t>
            </a:r>
            <a:r>
              <a:rPr lang="en-US" sz="1800" dirty="0" err="1" smtClean="0">
                <a:solidFill>
                  <a:srgbClr val="333399"/>
                </a:solidFill>
              </a:rPr>
              <a:t>Yair</a:t>
            </a:r>
            <a:r>
              <a:rPr lang="en-US" sz="1800" dirty="0" smtClean="0">
                <a:solidFill>
                  <a:srgbClr val="333399"/>
                </a:solidFill>
              </a:rPr>
              <a:t> Benita</a:t>
            </a:r>
          </a:p>
          <a:p>
            <a:pPr defTabSz="914400" eaLnBrk="1" fontAlgn="base" hangingPunct="1">
              <a:spcBef>
                <a:spcPct val="0"/>
              </a:spcBef>
              <a:spcAft>
                <a:spcPct val="0"/>
              </a:spcAft>
            </a:pPr>
            <a:endParaRPr lang="en-US" sz="1800" dirty="0" smtClean="0">
              <a:solidFill>
                <a:srgbClr val="333399"/>
              </a:solidFill>
            </a:endParaRPr>
          </a:p>
          <a:p>
            <a:pPr defTabSz="914400" eaLnBrk="1" fontAlgn="base" hangingPunct="1">
              <a:spcBef>
                <a:spcPct val="0"/>
              </a:spcBef>
              <a:spcAft>
                <a:spcPct val="0"/>
              </a:spcAft>
            </a:pPr>
            <a:r>
              <a:rPr lang="en-US" sz="1800" dirty="0" smtClean="0">
                <a:solidFill>
                  <a:srgbClr val="333399"/>
                </a:solidFill>
              </a:rPr>
              <a:t>John </a:t>
            </a:r>
            <a:r>
              <a:rPr lang="en-US" sz="1800" dirty="0" err="1" smtClean="0">
                <a:solidFill>
                  <a:srgbClr val="333399"/>
                </a:solidFill>
              </a:rPr>
              <a:t>Rioux</a:t>
            </a:r>
            <a:r>
              <a:rPr lang="en-US" sz="1800" dirty="0" smtClean="0">
                <a:solidFill>
                  <a:srgbClr val="333399"/>
                </a:solidFill>
              </a:rPr>
              <a:t> &amp; Lab (</a:t>
            </a:r>
            <a:r>
              <a:rPr lang="en-US" sz="1800" dirty="0" err="1" smtClean="0">
                <a:solidFill>
                  <a:srgbClr val="333399"/>
                </a:solidFill>
              </a:rPr>
              <a:t>UdeM</a:t>
            </a:r>
            <a:r>
              <a:rPr lang="en-US" sz="1800" dirty="0" smtClean="0">
                <a:solidFill>
                  <a:srgbClr val="333399"/>
                </a:solidFill>
              </a:rPr>
              <a:t>)</a:t>
            </a:r>
          </a:p>
          <a:p>
            <a:pPr defTabSz="914400" eaLnBrk="1" fontAlgn="base" hangingPunct="1">
              <a:spcBef>
                <a:spcPct val="0"/>
              </a:spcBef>
              <a:spcAft>
                <a:spcPct val="0"/>
              </a:spcAft>
            </a:pPr>
            <a:r>
              <a:rPr lang="en-US" sz="1800" dirty="0" smtClean="0">
                <a:solidFill>
                  <a:srgbClr val="333399"/>
                </a:solidFill>
              </a:rPr>
              <a:t>Philippe </a:t>
            </a:r>
            <a:r>
              <a:rPr lang="en-US" sz="1800" dirty="0" err="1" smtClean="0">
                <a:solidFill>
                  <a:srgbClr val="333399"/>
                </a:solidFill>
              </a:rPr>
              <a:t>Goyette</a:t>
            </a:r>
            <a:r>
              <a:rPr lang="en-US" sz="1800" dirty="0" smtClean="0">
                <a:solidFill>
                  <a:srgbClr val="333399"/>
                </a:solidFill>
              </a:rPr>
              <a:t>, Guillaume </a:t>
            </a:r>
            <a:r>
              <a:rPr lang="en-US" sz="1800" dirty="0" err="1" smtClean="0">
                <a:solidFill>
                  <a:srgbClr val="333399"/>
                </a:solidFill>
              </a:rPr>
              <a:t>Lettre</a:t>
            </a:r>
            <a:endParaRPr lang="en-US" sz="1800" dirty="0" smtClean="0">
              <a:solidFill>
                <a:srgbClr val="333399"/>
              </a:solidFill>
            </a:endParaRPr>
          </a:p>
          <a:p>
            <a:pPr defTabSz="914400" eaLnBrk="1" fontAlgn="base" hangingPunct="1">
              <a:spcBef>
                <a:spcPct val="0"/>
              </a:spcBef>
              <a:spcAft>
                <a:spcPct val="0"/>
              </a:spcAft>
            </a:pPr>
            <a:endParaRPr lang="en-US" sz="1800" dirty="0" smtClean="0">
              <a:solidFill>
                <a:srgbClr val="333399"/>
              </a:solidFill>
            </a:endParaRPr>
          </a:p>
          <a:p>
            <a:pPr defTabSz="914400" eaLnBrk="1" fontAlgn="base" hangingPunct="1">
              <a:spcBef>
                <a:spcPct val="0"/>
              </a:spcBef>
              <a:spcAft>
                <a:spcPct val="0"/>
              </a:spcAft>
            </a:pPr>
            <a:r>
              <a:rPr lang="en-US" sz="1800" i="1" dirty="0" smtClean="0">
                <a:solidFill>
                  <a:srgbClr val="333399"/>
                </a:solidFill>
              </a:rPr>
              <a:t>Investigators of NIDDK IBDGC</a:t>
            </a:r>
          </a:p>
          <a:p>
            <a:pPr defTabSz="914400" eaLnBrk="1" fontAlgn="base" hangingPunct="1">
              <a:spcBef>
                <a:spcPct val="0"/>
              </a:spcBef>
              <a:spcAft>
                <a:spcPct val="0"/>
              </a:spcAft>
            </a:pPr>
            <a:r>
              <a:rPr lang="en-US" sz="1800" dirty="0" smtClean="0">
                <a:solidFill>
                  <a:srgbClr val="333399"/>
                </a:solidFill>
              </a:rPr>
              <a:t>Judy Cho</a:t>
            </a:r>
          </a:p>
          <a:p>
            <a:pPr defTabSz="914400" eaLnBrk="1" fontAlgn="base" hangingPunct="1">
              <a:spcBef>
                <a:spcPct val="0"/>
              </a:spcBef>
              <a:spcAft>
                <a:spcPct val="0"/>
              </a:spcAft>
            </a:pPr>
            <a:r>
              <a:rPr lang="en-US" sz="1800" dirty="0" smtClean="0">
                <a:solidFill>
                  <a:srgbClr val="333399"/>
                </a:solidFill>
              </a:rPr>
              <a:t>Steve Brant</a:t>
            </a:r>
          </a:p>
          <a:p>
            <a:pPr defTabSz="914400" eaLnBrk="1" fontAlgn="base" hangingPunct="1">
              <a:spcBef>
                <a:spcPct val="0"/>
              </a:spcBef>
              <a:spcAft>
                <a:spcPct val="0"/>
              </a:spcAft>
            </a:pPr>
            <a:r>
              <a:rPr lang="en-US" sz="1800" dirty="0" smtClean="0">
                <a:solidFill>
                  <a:srgbClr val="333399"/>
                </a:solidFill>
              </a:rPr>
              <a:t>Rick </a:t>
            </a:r>
            <a:r>
              <a:rPr lang="en-US" sz="1800" dirty="0" err="1" smtClean="0">
                <a:solidFill>
                  <a:srgbClr val="333399"/>
                </a:solidFill>
              </a:rPr>
              <a:t>Duerr</a:t>
            </a:r>
            <a:endParaRPr lang="en-US" sz="1800" dirty="0" smtClean="0">
              <a:solidFill>
                <a:srgbClr val="333399"/>
              </a:solidFill>
            </a:endParaRPr>
          </a:p>
          <a:p>
            <a:pPr defTabSz="914400" eaLnBrk="1" fontAlgn="base" hangingPunct="1">
              <a:spcBef>
                <a:spcPct val="0"/>
              </a:spcBef>
              <a:spcAft>
                <a:spcPct val="0"/>
              </a:spcAft>
            </a:pPr>
            <a:r>
              <a:rPr lang="en-US" sz="1800" dirty="0" smtClean="0">
                <a:solidFill>
                  <a:srgbClr val="333399"/>
                </a:solidFill>
              </a:rPr>
              <a:t>Jerry Rotter</a:t>
            </a:r>
          </a:p>
          <a:p>
            <a:pPr defTabSz="914400" eaLnBrk="1" fontAlgn="base" hangingPunct="1">
              <a:spcBef>
                <a:spcPct val="0"/>
              </a:spcBef>
              <a:spcAft>
                <a:spcPct val="0"/>
              </a:spcAft>
            </a:pPr>
            <a:r>
              <a:rPr lang="en-US" sz="1800" dirty="0" smtClean="0">
                <a:solidFill>
                  <a:srgbClr val="333399"/>
                </a:solidFill>
              </a:rPr>
              <a:t>Mark Silverberg</a:t>
            </a:r>
          </a:p>
          <a:p>
            <a:pPr defTabSz="914400" eaLnBrk="1" fontAlgn="base" hangingPunct="1">
              <a:spcBef>
                <a:spcPct val="0"/>
              </a:spcBef>
              <a:spcAft>
                <a:spcPct val="0"/>
              </a:spcAft>
            </a:pPr>
            <a:r>
              <a:rPr lang="en-US" sz="1800" dirty="0" smtClean="0">
                <a:solidFill>
                  <a:srgbClr val="333399"/>
                </a:solidFill>
              </a:rPr>
              <a:t>Dermot McGovern</a:t>
            </a:r>
          </a:p>
          <a:p>
            <a:pPr defTabSz="914400" eaLnBrk="1" fontAlgn="base" hangingPunct="1">
              <a:spcBef>
                <a:spcPct val="0"/>
              </a:spcBef>
              <a:spcAft>
                <a:spcPct val="0"/>
              </a:spcAft>
            </a:pPr>
            <a:endParaRPr lang="en-US" sz="1800" dirty="0" smtClean="0">
              <a:solidFill>
                <a:srgbClr val="333399"/>
              </a:solidFill>
            </a:endParaRPr>
          </a:p>
          <a:p>
            <a:pPr defTabSz="914400" eaLnBrk="1" fontAlgn="base" hangingPunct="1">
              <a:spcBef>
                <a:spcPct val="0"/>
              </a:spcBef>
              <a:spcAft>
                <a:spcPct val="0"/>
              </a:spcAft>
            </a:pPr>
            <a:r>
              <a:rPr lang="en-US" sz="1800" i="1" dirty="0" smtClean="0">
                <a:solidFill>
                  <a:srgbClr val="333399"/>
                </a:solidFill>
              </a:rPr>
              <a:t>Miles </a:t>
            </a:r>
            <a:r>
              <a:rPr lang="en-US" sz="1800" i="1" dirty="0" err="1" smtClean="0">
                <a:solidFill>
                  <a:srgbClr val="333399"/>
                </a:solidFill>
              </a:rPr>
              <a:t>Parkes</a:t>
            </a:r>
            <a:r>
              <a:rPr lang="en-US" sz="1800" i="1" dirty="0" smtClean="0">
                <a:solidFill>
                  <a:srgbClr val="333399"/>
                </a:solidFill>
              </a:rPr>
              <a:t> &amp; </a:t>
            </a:r>
            <a:r>
              <a:rPr lang="en-US" sz="1800" i="1" dirty="0" err="1" smtClean="0">
                <a:solidFill>
                  <a:srgbClr val="333399"/>
                </a:solidFill>
              </a:rPr>
              <a:t>Wellcome</a:t>
            </a:r>
            <a:r>
              <a:rPr lang="en-US" sz="1800" i="1" dirty="0" smtClean="0">
                <a:solidFill>
                  <a:srgbClr val="333399"/>
                </a:solidFill>
              </a:rPr>
              <a:t> Trust IBD</a:t>
            </a:r>
          </a:p>
          <a:p>
            <a:pPr defTabSz="914400" eaLnBrk="1" fontAlgn="base" hangingPunct="1">
              <a:spcBef>
                <a:spcPct val="0"/>
              </a:spcBef>
              <a:spcAft>
                <a:spcPct val="0"/>
              </a:spcAft>
            </a:pPr>
            <a:r>
              <a:rPr lang="en-US" sz="1800" i="1" dirty="0" smtClean="0">
                <a:solidFill>
                  <a:srgbClr val="333399"/>
                </a:solidFill>
              </a:rPr>
              <a:t>Belgian-French IBD Consortium </a:t>
            </a:r>
          </a:p>
          <a:p>
            <a:pPr defTabSz="914400" eaLnBrk="1" fontAlgn="base" hangingPunct="1">
              <a:spcBef>
                <a:spcPct val="0"/>
              </a:spcBef>
              <a:spcAft>
                <a:spcPct val="0"/>
              </a:spcAft>
            </a:pPr>
            <a:endParaRPr lang="en-US" sz="1800" i="1" dirty="0" smtClean="0">
              <a:solidFill>
                <a:srgbClr val="333399"/>
              </a:solidFill>
            </a:endParaRPr>
          </a:p>
          <a:p>
            <a:pPr defTabSz="914400" eaLnBrk="1" fontAlgn="base" hangingPunct="1">
              <a:spcBef>
                <a:spcPct val="0"/>
              </a:spcBef>
              <a:spcAft>
                <a:spcPct val="0"/>
              </a:spcAft>
            </a:pPr>
            <a:r>
              <a:rPr lang="en-US" sz="1800" i="1" dirty="0" smtClean="0">
                <a:solidFill>
                  <a:srgbClr val="333399"/>
                </a:solidFill>
              </a:rPr>
              <a:t>IIBDGC Analysis Team</a:t>
            </a:r>
          </a:p>
          <a:p>
            <a:pPr defTabSz="914400" eaLnBrk="1" fontAlgn="base" hangingPunct="1">
              <a:spcBef>
                <a:spcPct val="0"/>
              </a:spcBef>
              <a:spcAft>
                <a:spcPct val="0"/>
              </a:spcAft>
            </a:pPr>
            <a:r>
              <a:rPr lang="en-US" sz="1800" dirty="0" smtClean="0">
                <a:solidFill>
                  <a:srgbClr val="333399"/>
                </a:solidFill>
              </a:rPr>
              <a:t>Jeff Barrett, Dan </a:t>
            </a:r>
            <a:r>
              <a:rPr lang="en-US" sz="1800" dirty="0" err="1" smtClean="0">
                <a:solidFill>
                  <a:srgbClr val="333399"/>
                </a:solidFill>
              </a:rPr>
              <a:t>Nicolae</a:t>
            </a:r>
            <a:r>
              <a:rPr lang="en-US" sz="1800" dirty="0" smtClean="0">
                <a:solidFill>
                  <a:srgbClr val="333399"/>
                </a:solidFill>
              </a:rPr>
              <a:t>, Luke </a:t>
            </a:r>
            <a:r>
              <a:rPr lang="en-US" sz="1800" dirty="0" err="1" smtClean="0">
                <a:solidFill>
                  <a:srgbClr val="333399"/>
                </a:solidFill>
              </a:rPr>
              <a:t>Jostins</a:t>
            </a:r>
            <a:r>
              <a:rPr lang="en-US" sz="1800" dirty="0" smtClean="0">
                <a:solidFill>
                  <a:srgbClr val="333399"/>
                </a:solidFill>
              </a:rPr>
              <a:t>, Michel Georges, Sarah </a:t>
            </a:r>
            <a:r>
              <a:rPr lang="en-US" sz="1800" dirty="0" err="1" smtClean="0">
                <a:solidFill>
                  <a:srgbClr val="333399"/>
                </a:solidFill>
              </a:rPr>
              <a:t>Hansoul</a:t>
            </a:r>
            <a:r>
              <a:rPr lang="en-US" sz="1800" dirty="0" smtClean="0">
                <a:solidFill>
                  <a:srgbClr val="333399"/>
                </a:solidFill>
              </a:rPr>
              <a:t>, Carl Anderson</a:t>
            </a:r>
          </a:p>
          <a:p>
            <a:pPr defTabSz="914400" eaLnBrk="1" fontAlgn="base" hangingPunct="1">
              <a:spcBef>
                <a:spcPct val="0"/>
              </a:spcBef>
              <a:spcAft>
                <a:spcPct val="0"/>
              </a:spcAft>
            </a:pPr>
            <a:endParaRPr lang="en-US" sz="1800" dirty="0" smtClean="0">
              <a:solidFill>
                <a:srgbClr val="333399"/>
              </a:solidFill>
            </a:endParaRPr>
          </a:p>
        </p:txBody>
      </p:sp>
      <p:sp>
        <p:nvSpPr>
          <p:cNvPr id="98307" name="Text Box 4"/>
          <p:cNvSpPr txBox="1">
            <a:spLocks noChangeArrowheads="1"/>
          </p:cNvSpPr>
          <p:nvPr/>
        </p:nvSpPr>
        <p:spPr bwMode="auto">
          <a:xfrm>
            <a:off x="9982200" y="381000"/>
            <a:ext cx="320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dirty="0" smtClean="0">
              <a:solidFill>
                <a:srgbClr val="000000"/>
              </a:solidFill>
            </a:endParaRPr>
          </a:p>
          <a:p>
            <a:pPr defTabSz="914400" eaLnBrk="1" fontAlgn="base" hangingPunct="1">
              <a:spcBef>
                <a:spcPct val="0"/>
              </a:spcBef>
              <a:spcAft>
                <a:spcPct val="0"/>
              </a:spcAft>
            </a:pPr>
            <a:endParaRPr lang="en-US" sz="1800" dirty="0" smtClean="0">
              <a:solidFill>
                <a:srgbClr val="000000"/>
              </a:solidFill>
            </a:endParaRPr>
          </a:p>
          <a:p>
            <a:pPr defTabSz="914400" eaLnBrk="1" fontAlgn="base" hangingPunct="1">
              <a:spcBef>
                <a:spcPct val="0"/>
              </a:spcBef>
              <a:spcAft>
                <a:spcPct val="0"/>
              </a:spcAft>
            </a:pPr>
            <a:endParaRPr lang="en-US" sz="1800" dirty="0" smtClean="0">
              <a:solidFill>
                <a:srgbClr val="000000"/>
              </a:solidFill>
            </a:endParaRPr>
          </a:p>
        </p:txBody>
      </p:sp>
      <p:sp>
        <p:nvSpPr>
          <p:cNvPr id="98308" name="TextBox 4"/>
          <p:cNvSpPr txBox="1">
            <a:spLocks noChangeArrowheads="1"/>
          </p:cNvSpPr>
          <p:nvPr/>
        </p:nvSpPr>
        <p:spPr bwMode="auto">
          <a:xfrm>
            <a:off x="6602413" y="152400"/>
            <a:ext cx="2095796" cy="535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smtClean="0">
                <a:solidFill>
                  <a:srgbClr val="000000"/>
                </a:solidFill>
              </a:rPr>
              <a:t>Broad Institute</a:t>
            </a:r>
          </a:p>
          <a:p>
            <a:pPr defTabSz="914400" eaLnBrk="1" fontAlgn="base" hangingPunct="1">
              <a:spcBef>
                <a:spcPct val="0"/>
              </a:spcBef>
              <a:spcAft>
                <a:spcPct val="0"/>
              </a:spcAft>
            </a:pPr>
            <a:endParaRPr lang="en-US" sz="1800" b="1"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Christine Stevens</a:t>
            </a:r>
          </a:p>
          <a:p>
            <a:pPr defTabSz="914400" eaLnBrk="1" fontAlgn="base" hangingPunct="1">
              <a:spcBef>
                <a:spcPct val="0"/>
              </a:spcBef>
              <a:spcAft>
                <a:spcPct val="0"/>
              </a:spcAft>
            </a:pPr>
            <a:r>
              <a:rPr lang="en-US" sz="1800" dirty="0" smtClean="0">
                <a:solidFill>
                  <a:srgbClr val="000000"/>
                </a:solidFill>
              </a:rPr>
              <a:t>Noel </a:t>
            </a:r>
            <a:r>
              <a:rPr lang="en-US" sz="1800" dirty="0" err="1" smtClean="0">
                <a:solidFill>
                  <a:srgbClr val="000000"/>
                </a:solidFill>
              </a:rPr>
              <a:t>Burtt</a:t>
            </a:r>
            <a:endParaRPr lang="en-US" sz="1800"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Stacey Gabriel</a:t>
            </a:r>
          </a:p>
          <a:p>
            <a:pPr defTabSz="914400" eaLnBrk="1" fontAlgn="base" hangingPunct="1">
              <a:spcBef>
                <a:spcPct val="0"/>
              </a:spcBef>
              <a:spcAft>
                <a:spcPct val="0"/>
              </a:spcAft>
            </a:pPr>
            <a:r>
              <a:rPr lang="en-US" sz="1800" dirty="0" smtClean="0">
                <a:solidFill>
                  <a:srgbClr val="000000"/>
                </a:solidFill>
              </a:rPr>
              <a:t>David </a:t>
            </a:r>
            <a:r>
              <a:rPr lang="en-US" sz="1800" smtClean="0">
                <a:solidFill>
                  <a:srgbClr val="000000"/>
                </a:solidFill>
              </a:rPr>
              <a:t>Altshuler</a:t>
            </a:r>
            <a:endParaRPr lang="en-US" sz="1800" dirty="0" smtClean="0">
              <a:solidFill>
                <a:srgbClr val="000000"/>
              </a:solidFill>
            </a:endParaRPr>
          </a:p>
          <a:p>
            <a:pPr defTabSz="914400" eaLnBrk="1" fontAlgn="base" hangingPunct="1">
              <a:spcBef>
                <a:spcPct val="0"/>
              </a:spcBef>
              <a:spcAft>
                <a:spcPct val="0"/>
              </a:spcAft>
            </a:pPr>
            <a:endParaRPr lang="en-US" sz="1800" dirty="0" smtClean="0">
              <a:solidFill>
                <a:srgbClr val="000000"/>
              </a:solidFill>
            </a:endParaRPr>
          </a:p>
          <a:p>
            <a:pPr defTabSz="914400" eaLnBrk="1" fontAlgn="base" hangingPunct="1">
              <a:spcBef>
                <a:spcPct val="0"/>
              </a:spcBef>
              <a:spcAft>
                <a:spcPct val="0"/>
              </a:spcAft>
            </a:pPr>
            <a:endParaRPr lang="en-US" sz="1800"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Mark </a:t>
            </a:r>
            <a:r>
              <a:rPr lang="en-US" sz="1800" dirty="0" err="1" smtClean="0">
                <a:solidFill>
                  <a:srgbClr val="000000"/>
                </a:solidFill>
              </a:rPr>
              <a:t>dePristo</a:t>
            </a:r>
            <a:endParaRPr lang="en-US" sz="1800" dirty="0" smtClean="0">
              <a:solidFill>
                <a:srgbClr val="000000"/>
              </a:solidFill>
            </a:endParaRPr>
          </a:p>
          <a:p>
            <a:pPr defTabSz="914400" eaLnBrk="1" fontAlgn="base" hangingPunct="1">
              <a:spcBef>
                <a:spcPct val="0"/>
              </a:spcBef>
              <a:spcAft>
                <a:spcPct val="0"/>
              </a:spcAft>
            </a:pPr>
            <a:r>
              <a:rPr lang="en-US" sz="1800" dirty="0" err="1" smtClean="0">
                <a:solidFill>
                  <a:srgbClr val="000000"/>
                </a:solidFill>
              </a:rPr>
              <a:t>Kiran</a:t>
            </a:r>
            <a:r>
              <a:rPr lang="en-US" sz="1800" dirty="0" smtClean="0">
                <a:solidFill>
                  <a:srgbClr val="000000"/>
                </a:solidFill>
              </a:rPr>
              <a:t> </a:t>
            </a:r>
            <a:r>
              <a:rPr lang="en-US" sz="1800" dirty="0" err="1" smtClean="0">
                <a:solidFill>
                  <a:srgbClr val="000000"/>
                </a:solidFill>
              </a:rPr>
              <a:t>Garimella</a:t>
            </a:r>
            <a:endParaRPr lang="en-US" sz="1800" dirty="0" smtClean="0">
              <a:solidFill>
                <a:srgbClr val="000000"/>
              </a:solidFill>
            </a:endParaRPr>
          </a:p>
          <a:p>
            <a:pPr defTabSz="914400" eaLnBrk="1" fontAlgn="base" hangingPunct="1">
              <a:spcBef>
                <a:spcPct val="0"/>
              </a:spcBef>
              <a:spcAft>
                <a:spcPct val="0"/>
              </a:spcAft>
            </a:pPr>
            <a:r>
              <a:rPr lang="en-US" sz="1800" dirty="0" smtClean="0">
                <a:solidFill>
                  <a:srgbClr val="000000"/>
                </a:solidFill>
              </a:rPr>
              <a:t>Eric Banks</a:t>
            </a:r>
          </a:p>
          <a:p>
            <a:pPr defTabSz="914400" eaLnBrk="1" fontAlgn="base" hangingPunct="1">
              <a:spcBef>
                <a:spcPct val="0"/>
              </a:spcBef>
              <a:spcAft>
                <a:spcPct val="0"/>
              </a:spcAft>
            </a:pPr>
            <a:r>
              <a:rPr lang="en-US" sz="1800" dirty="0" smtClean="0">
                <a:solidFill>
                  <a:srgbClr val="000000"/>
                </a:solidFill>
              </a:rPr>
              <a:t>&amp; the GSA team!</a:t>
            </a:r>
          </a:p>
          <a:p>
            <a:pPr defTabSz="914400" eaLnBrk="1" fontAlgn="base" hangingPunct="1">
              <a:spcBef>
                <a:spcPct val="0"/>
              </a:spcBef>
              <a:spcAft>
                <a:spcPct val="0"/>
              </a:spcAft>
            </a:pPr>
            <a:endParaRPr lang="en-US" sz="1800" dirty="0" smtClean="0">
              <a:solidFill>
                <a:srgbClr val="000000"/>
              </a:solidFill>
            </a:endParaRPr>
          </a:p>
          <a:p>
            <a:pPr defTabSz="914400" eaLnBrk="1" fontAlgn="base" hangingPunct="1">
              <a:spcBef>
                <a:spcPct val="0"/>
              </a:spcBef>
              <a:spcAft>
                <a:spcPct val="0"/>
              </a:spcAft>
            </a:pPr>
            <a:endParaRPr lang="en-US" sz="1800" dirty="0" smtClean="0">
              <a:solidFill>
                <a:srgbClr val="000000"/>
              </a:solidFill>
            </a:endParaRPr>
          </a:p>
          <a:p>
            <a:pPr defTabSz="914400" eaLnBrk="1" fontAlgn="base" hangingPunct="1">
              <a:spcBef>
                <a:spcPct val="0"/>
              </a:spcBef>
              <a:spcAft>
                <a:spcPct val="0"/>
              </a:spcAft>
            </a:pPr>
            <a:r>
              <a:rPr lang="en-US" sz="1800" b="1" dirty="0" smtClean="0">
                <a:solidFill>
                  <a:srgbClr val="000000"/>
                </a:solidFill>
              </a:rPr>
              <a:t>ATGU</a:t>
            </a:r>
          </a:p>
          <a:p>
            <a:pPr defTabSz="914400" eaLnBrk="1" fontAlgn="base" hangingPunct="1">
              <a:spcBef>
                <a:spcPct val="0"/>
              </a:spcBef>
              <a:spcAft>
                <a:spcPct val="0"/>
              </a:spcAft>
            </a:pPr>
            <a:r>
              <a:rPr lang="en-US" sz="1800" b="1" dirty="0" smtClean="0">
                <a:solidFill>
                  <a:srgbClr val="000000"/>
                </a:solidFill>
              </a:rPr>
              <a:t>Shaun Purcell</a:t>
            </a:r>
          </a:p>
          <a:p>
            <a:pPr defTabSz="914400" eaLnBrk="1" fontAlgn="base" hangingPunct="1">
              <a:spcBef>
                <a:spcPct val="0"/>
              </a:spcBef>
              <a:spcAft>
                <a:spcPct val="0"/>
              </a:spcAft>
            </a:pPr>
            <a:r>
              <a:rPr lang="en-US" sz="1800" b="1" dirty="0" smtClean="0">
                <a:solidFill>
                  <a:srgbClr val="000000"/>
                </a:solidFill>
              </a:rPr>
              <a:t>Ben Neale</a:t>
            </a:r>
          </a:p>
          <a:p>
            <a:pPr defTabSz="914400" eaLnBrk="1" fontAlgn="base" hangingPunct="1">
              <a:spcBef>
                <a:spcPct val="0"/>
              </a:spcBef>
              <a:spcAft>
                <a:spcPct val="0"/>
              </a:spcAft>
            </a:pPr>
            <a:r>
              <a:rPr lang="en-US" sz="1800" b="1" dirty="0" smtClean="0">
                <a:solidFill>
                  <a:srgbClr val="000000"/>
                </a:solidFill>
              </a:rPr>
              <a:t>Daniel MacArthur</a:t>
            </a:r>
          </a:p>
          <a:p>
            <a:pPr defTabSz="914400" eaLnBrk="1" fontAlgn="base" hangingPunct="1">
              <a:spcBef>
                <a:spcPct val="0"/>
              </a:spcBef>
              <a:spcAft>
                <a:spcPct val="0"/>
              </a:spcAft>
            </a:pPr>
            <a:endParaRPr lang="en-US" sz="1800" b="1" dirty="0" smtClean="0">
              <a:solidFill>
                <a:srgbClr val="000000"/>
              </a:solidFill>
            </a:endParaRPr>
          </a:p>
        </p:txBody>
      </p:sp>
    </p:spTree>
    <p:extLst>
      <p:ext uri="{BB962C8B-B14F-4D97-AF65-F5344CB8AC3E}">
        <p14:creationId xmlns:p14="http://schemas.microsoft.com/office/powerpoint/2010/main" val="7735755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5"/>
          <p:cNvSpPr>
            <a:spLocks noGrp="1"/>
          </p:cNvSpPr>
          <p:nvPr>
            <p:ph type="title"/>
          </p:nvPr>
        </p:nvSpPr>
        <p:spPr/>
        <p:txBody>
          <a:bodyPr/>
          <a:lstStyle/>
          <a:p>
            <a:r>
              <a:rPr lang="en-US" dirty="0" smtClean="0"/>
              <a:t>PGC Worldwide Lab Call Upcoming Event</a:t>
            </a:r>
          </a:p>
        </p:txBody>
      </p:sp>
      <p:sp>
        <p:nvSpPr>
          <p:cNvPr id="2051" name="Content Placeholder 6"/>
          <p:cNvSpPr>
            <a:spLocks noGrp="1"/>
          </p:cNvSpPr>
          <p:nvPr>
            <p:ph idx="1"/>
          </p:nvPr>
        </p:nvSpPr>
        <p:spPr>
          <a:xfrm>
            <a:off x="457200" y="1842670"/>
            <a:ext cx="8229600" cy="3726873"/>
          </a:xfrm>
        </p:spPr>
        <p:txBody>
          <a:bodyPr/>
          <a:lstStyle/>
          <a:p>
            <a:pPr marL="0" indent="0">
              <a:lnSpc>
                <a:spcPct val="80000"/>
              </a:lnSpc>
              <a:buFontTx/>
              <a:buNone/>
            </a:pPr>
            <a:r>
              <a:rPr lang="en-US" sz="1600" b="1" dirty="0" smtClean="0"/>
              <a:t>DATE:   </a:t>
            </a:r>
            <a:r>
              <a:rPr lang="en-US" sz="1600" dirty="0" smtClean="0"/>
              <a:t>	Friday, February 8</a:t>
            </a:r>
            <a:r>
              <a:rPr lang="en-US" sz="1600" baseline="30000" dirty="0" smtClean="0"/>
              <a:t>th</a:t>
            </a:r>
            <a:r>
              <a:rPr lang="en-US" sz="1600" dirty="0" smtClean="0"/>
              <a:t>, 2013</a:t>
            </a:r>
          </a:p>
          <a:p>
            <a:pPr marL="0" indent="0">
              <a:lnSpc>
                <a:spcPct val="80000"/>
              </a:lnSpc>
              <a:buFontTx/>
              <a:buNone/>
            </a:pPr>
            <a:r>
              <a:rPr lang="en-US" sz="1600" b="1" dirty="0" smtClean="0"/>
              <a:t>PRESENTERS: Eli Stahl and Naomi Wray  </a:t>
            </a:r>
          </a:p>
          <a:p>
            <a:pPr marL="0" indent="0">
              <a:lnSpc>
                <a:spcPct val="80000"/>
              </a:lnSpc>
              <a:buFontTx/>
              <a:buNone/>
            </a:pPr>
            <a:r>
              <a:rPr lang="en-US" sz="1600" b="1" dirty="0" smtClean="0"/>
              <a:t>TITLE:     </a:t>
            </a:r>
            <a:r>
              <a:rPr lang="en-US" sz="1600" dirty="0" smtClean="0"/>
              <a:t>“TBA”</a:t>
            </a:r>
          </a:p>
          <a:p>
            <a:pPr marL="0" indent="0">
              <a:lnSpc>
                <a:spcPct val="80000"/>
              </a:lnSpc>
              <a:buFontTx/>
              <a:buNone/>
            </a:pPr>
            <a:r>
              <a:rPr lang="en-US" sz="1600" b="1" dirty="0" smtClean="0"/>
              <a:t>START:  	</a:t>
            </a:r>
            <a:r>
              <a:rPr lang="en-US" sz="1600" dirty="0" smtClean="0"/>
              <a:t>We will begin promptly on the hour</a:t>
            </a:r>
            <a:r>
              <a:rPr lang="en-US" sz="1600" b="1" dirty="0" smtClean="0">
                <a:solidFill>
                  <a:srgbClr val="FF0000"/>
                </a:solidFill>
              </a:rPr>
              <a:t>. [Note will start 1 </a:t>
            </a:r>
            <a:r>
              <a:rPr lang="en-US" sz="1600" b="1" dirty="0" err="1" smtClean="0">
                <a:solidFill>
                  <a:srgbClr val="FF0000"/>
                </a:solidFill>
              </a:rPr>
              <a:t>hr</a:t>
            </a:r>
            <a:r>
              <a:rPr lang="en-US" sz="1600" b="1" dirty="0" smtClean="0">
                <a:solidFill>
                  <a:srgbClr val="FF0000"/>
                </a:solidFill>
              </a:rPr>
              <a:t> later than past 2 calls]</a:t>
            </a:r>
          </a:p>
          <a:p>
            <a:pPr marL="0" indent="0">
              <a:lnSpc>
                <a:spcPct val="80000"/>
              </a:lnSpc>
              <a:buFontTx/>
              <a:buNone/>
            </a:pPr>
            <a:r>
              <a:rPr lang="en-US" sz="1600" dirty="0" smtClean="0"/>
              <a:t>    		1100 EST - US East Coast</a:t>
            </a:r>
          </a:p>
          <a:p>
            <a:pPr marL="0" indent="0">
              <a:lnSpc>
                <a:spcPct val="80000"/>
              </a:lnSpc>
              <a:buFontTx/>
              <a:buNone/>
            </a:pPr>
            <a:r>
              <a:rPr lang="en-US" sz="1600" dirty="0" smtClean="0"/>
              <a:t>   		0800 PST - US West Coast</a:t>
            </a:r>
          </a:p>
          <a:p>
            <a:pPr marL="0" indent="0">
              <a:lnSpc>
                <a:spcPct val="80000"/>
              </a:lnSpc>
              <a:buFontTx/>
              <a:buNone/>
            </a:pPr>
            <a:r>
              <a:rPr lang="en-US" sz="1600" dirty="0" smtClean="0"/>
              <a:t>   		1600 GMT - UK</a:t>
            </a:r>
          </a:p>
          <a:p>
            <a:pPr marL="0" indent="0">
              <a:lnSpc>
                <a:spcPct val="80000"/>
              </a:lnSpc>
              <a:buFontTx/>
              <a:buNone/>
            </a:pPr>
            <a:r>
              <a:rPr lang="en-US" sz="1600" dirty="0" smtClean="0"/>
              <a:t>   		1700 CET - Central Europe</a:t>
            </a:r>
          </a:p>
          <a:p>
            <a:pPr marL="0" indent="0">
              <a:lnSpc>
                <a:spcPct val="80000"/>
              </a:lnSpc>
              <a:buFontTx/>
              <a:buNone/>
            </a:pPr>
            <a:r>
              <a:rPr lang="en-US" sz="1600" dirty="0" smtClean="0"/>
              <a:t>    		0300 EDT – Australia (Sat, January 12</a:t>
            </a:r>
            <a:r>
              <a:rPr lang="en-US" sz="1600" baseline="30000" dirty="0" smtClean="0"/>
              <a:t>th</a:t>
            </a:r>
            <a:r>
              <a:rPr lang="en-US" sz="1600" dirty="0" smtClean="0"/>
              <a:t>, 2013)</a:t>
            </a:r>
          </a:p>
          <a:p>
            <a:pPr marL="0" indent="0">
              <a:lnSpc>
                <a:spcPct val="80000"/>
              </a:lnSpc>
              <a:buFontTx/>
              <a:buNone/>
            </a:pPr>
            <a:r>
              <a:rPr lang="en-US" sz="1600" b="1" dirty="0" smtClean="0"/>
              <a:t>DURATION: </a:t>
            </a:r>
            <a:r>
              <a:rPr lang="en-US" sz="1600" dirty="0" smtClean="0"/>
              <a:t>    1 hour</a:t>
            </a:r>
          </a:p>
          <a:p>
            <a:pPr marL="0" indent="0">
              <a:lnSpc>
                <a:spcPct val="80000"/>
              </a:lnSpc>
              <a:buFontTx/>
              <a:buNone/>
            </a:pPr>
            <a:endParaRPr lang="en-US" sz="1600" dirty="0" smtClean="0"/>
          </a:p>
          <a:p>
            <a:pPr marL="0" indent="0">
              <a:lnSpc>
                <a:spcPct val="80000"/>
              </a:lnSpc>
              <a:buFontTx/>
              <a:buNone/>
            </a:pPr>
            <a:r>
              <a:rPr lang="en-US" sz="1600" b="1" dirty="0" smtClean="0"/>
              <a:t>TELEPHONE:   TBD</a:t>
            </a:r>
          </a:p>
          <a:p>
            <a:pPr marL="0" indent="0">
              <a:lnSpc>
                <a:spcPct val="80000"/>
              </a:lnSpc>
              <a:buFontTx/>
              <a:buNone/>
            </a:pPr>
            <a:r>
              <a:rPr lang="en-US" sz="1600" b="1" dirty="0" smtClean="0"/>
              <a:t>PASSCODE:  TBD</a:t>
            </a:r>
          </a:p>
        </p:txBody>
      </p:sp>
    </p:spTree>
    <p:extLst>
      <p:ext uri="{BB962C8B-B14F-4D97-AF65-F5344CB8AC3E}">
        <p14:creationId xmlns:p14="http://schemas.microsoft.com/office/powerpoint/2010/main" val="3660935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CMH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8959"/>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3"/>
          <p:cNvSpPr txBox="1">
            <a:spLocks noChangeArrowheads="1"/>
          </p:cNvSpPr>
          <p:nvPr/>
        </p:nvSpPr>
        <p:spPr bwMode="auto">
          <a:xfrm>
            <a:off x="7086600" y="1437096"/>
            <a:ext cx="127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NOD2/CARD15</a:t>
            </a:r>
          </a:p>
        </p:txBody>
      </p:sp>
      <p:sp>
        <p:nvSpPr>
          <p:cNvPr id="37891" name="Text Box 4"/>
          <p:cNvSpPr txBox="1">
            <a:spLocks noChangeArrowheads="1"/>
          </p:cNvSpPr>
          <p:nvPr/>
        </p:nvSpPr>
        <p:spPr bwMode="auto">
          <a:xfrm>
            <a:off x="3048000" y="4027896"/>
            <a:ext cx="514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IBD5</a:t>
            </a:r>
          </a:p>
        </p:txBody>
      </p:sp>
      <p:sp>
        <p:nvSpPr>
          <p:cNvPr id="37892" name="Line 5"/>
          <p:cNvSpPr>
            <a:spLocks noChangeShapeType="1"/>
          </p:cNvSpPr>
          <p:nvPr/>
        </p:nvSpPr>
        <p:spPr bwMode="auto">
          <a:xfrm flipH="1">
            <a:off x="3200400" y="4256496"/>
            <a:ext cx="762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3" name="Text Box 6"/>
          <p:cNvSpPr txBox="1">
            <a:spLocks noChangeArrowheads="1"/>
          </p:cNvSpPr>
          <p:nvPr/>
        </p:nvSpPr>
        <p:spPr bwMode="auto">
          <a:xfrm>
            <a:off x="1676400" y="3418296"/>
            <a:ext cx="831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ATG16L1</a:t>
            </a:r>
          </a:p>
        </p:txBody>
      </p:sp>
      <p:sp>
        <p:nvSpPr>
          <p:cNvPr id="37894" name="Text Box 7"/>
          <p:cNvSpPr txBox="1">
            <a:spLocks noChangeArrowheads="1"/>
          </p:cNvSpPr>
          <p:nvPr/>
        </p:nvSpPr>
        <p:spPr bwMode="auto">
          <a:xfrm>
            <a:off x="533400" y="1970496"/>
            <a:ext cx="603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IL23R</a:t>
            </a:r>
          </a:p>
        </p:txBody>
      </p:sp>
      <p:sp>
        <p:nvSpPr>
          <p:cNvPr id="37895" name="Text Box 8"/>
          <p:cNvSpPr txBox="1">
            <a:spLocks noChangeArrowheads="1"/>
          </p:cNvSpPr>
          <p:nvPr/>
        </p:nvSpPr>
        <p:spPr bwMode="auto">
          <a:xfrm>
            <a:off x="5029200" y="4104096"/>
            <a:ext cx="446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10q</a:t>
            </a:r>
          </a:p>
        </p:txBody>
      </p:sp>
      <p:sp>
        <p:nvSpPr>
          <p:cNvPr id="9" name="Oval 8"/>
          <p:cNvSpPr/>
          <p:nvPr/>
        </p:nvSpPr>
        <p:spPr>
          <a:xfrm>
            <a:off x="5715000" y="1284696"/>
            <a:ext cx="3429000" cy="1524000"/>
          </a:xfrm>
          <a:prstGeom prst="ellipse">
            <a:avLst/>
          </a:prstGeom>
          <a:gradFill flip="none" rotWithShape="1">
            <a:gsLst>
              <a:gs pos="0">
                <a:schemeClr val="accent1">
                  <a:tint val="100000"/>
                  <a:shade val="100000"/>
                  <a:satMod val="130000"/>
                  <a:alpha val="15000"/>
                </a:schemeClr>
              </a:gs>
              <a:gs pos="100000">
                <a:schemeClr val="accent1">
                  <a:tint val="50000"/>
                  <a:shade val="100000"/>
                  <a:satMod val="350000"/>
                  <a:alpha val="1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800000"/>
                </a:solidFill>
                <a:latin typeface="Arial" charset="0"/>
                <a:ea typeface="ＭＳ Ｐゴシック" charset="0"/>
                <a:cs typeface="ＭＳ Ｐゴシック" charset="0"/>
              </a:rPr>
              <a:t>Previously Found by Linkage</a:t>
            </a:r>
          </a:p>
        </p:txBody>
      </p:sp>
      <p:sp>
        <p:nvSpPr>
          <p:cNvPr id="10" name="Oval 9"/>
          <p:cNvSpPr/>
          <p:nvPr/>
        </p:nvSpPr>
        <p:spPr>
          <a:xfrm>
            <a:off x="304800" y="1437096"/>
            <a:ext cx="2590800" cy="2590800"/>
          </a:xfrm>
          <a:prstGeom prst="ellipse">
            <a:avLst/>
          </a:prstGeom>
          <a:solidFill>
            <a:srgbClr val="FF0000">
              <a:alpha val="1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800000"/>
                </a:solidFill>
                <a:latin typeface="Arial" charset="0"/>
                <a:ea typeface="ＭＳ Ｐゴシック" charset="0"/>
                <a:cs typeface="ＭＳ Ｐゴシック" charset="0"/>
              </a:rPr>
              <a:t>NOT Found by linkage</a:t>
            </a:r>
          </a:p>
        </p:txBody>
      </p:sp>
      <p:sp>
        <p:nvSpPr>
          <p:cNvPr id="37898" name="TextBox 10"/>
          <p:cNvSpPr txBox="1">
            <a:spLocks noChangeArrowheads="1"/>
          </p:cNvSpPr>
          <p:nvPr/>
        </p:nvSpPr>
        <p:spPr bwMode="auto">
          <a:xfrm>
            <a:off x="303456" y="76200"/>
            <a:ext cx="85557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t>First </a:t>
            </a:r>
            <a:r>
              <a:rPr lang="en-US" sz="3200" dirty="0" err="1"/>
              <a:t>Genomewide</a:t>
            </a:r>
            <a:r>
              <a:rPr lang="en-US" sz="3200" dirty="0"/>
              <a:t> Association Results – </a:t>
            </a:r>
            <a:r>
              <a:rPr lang="en-US" sz="3200" dirty="0" smtClean="0"/>
              <a:t>2006</a:t>
            </a:r>
          </a:p>
          <a:p>
            <a:pPr algn="ctr" eaLnBrk="1" hangingPunct="1"/>
            <a:r>
              <a:rPr lang="en-US" sz="3200" dirty="0"/>
              <a:t>	</a:t>
            </a:r>
            <a:r>
              <a:rPr lang="en-US" sz="3200" dirty="0" smtClean="0"/>
              <a:t>		N ~ 1000 cases, 1000 controls</a:t>
            </a:r>
            <a:endParaRPr lang="en-US" sz="3200" dirty="0"/>
          </a:p>
        </p:txBody>
      </p:sp>
      <p:sp>
        <p:nvSpPr>
          <p:cNvPr id="37899" name="TextBox 11"/>
          <p:cNvSpPr txBox="1">
            <a:spLocks noChangeArrowheads="1"/>
          </p:cNvSpPr>
          <p:nvPr/>
        </p:nvSpPr>
        <p:spPr bwMode="auto">
          <a:xfrm>
            <a:off x="76200" y="6328608"/>
            <a:ext cx="9082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New scales of computational tools required to manage and analyze these data </a:t>
            </a:r>
          </a:p>
        </p:txBody>
      </p:sp>
    </p:spTree>
    <p:extLst>
      <p:ext uri="{BB962C8B-B14F-4D97-AF65-F5344CB8AC3E}">
        <p14:creationId xmlns:p14="http://schemas.microsoft.com/office/powerpoint/2010/main" val="1744952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mpg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pg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mpg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mpg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mpg_theme.thmx</Template>
  <TotalTime>38886</TotalTime>
  <Words>3786</Words>
  <Application>Microsoft Office PowerPoint</Application>
  <PresentationFormat>On-screen Show (4:3)</PresentationFormat>
  <Paragraphs>807</Paragraphs>
  <Slides>82</Slides>
  <Notes>19</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82</vt:i4>
      </vt:variant>
    </vt:vector>
  </HeadingPairs>
  <TitlesOfParts>
    <vt:vector size="91" baseType="lpstr">
      <vt:lpstr>mpg_theme</vt:lpstr>
      <vt:lpstr>1_mpg_theme</vt:lpstr>
      <vt:lpstr>2_mpg_theme</vt:lpstr>
      <vt:lpstr>Default Design</vt:lpstr>
      <vt:lpstr>1_Default Design</vt:lpstr>
      <vt:lpstr>2_Default Design</vt:lpstr>
      <vt:lpstr>3_Default Design</vt:lpstr>
      <vt:lpstr>3_mpg_theme</vt:lpstr>
      <vt:lpstr>Document</vt:lpstr>
      <vt:lpstr>PGC Worldwide Lab Call Details</vt:lpstr>
      <vt:lpstr>Lines are Muted NOW</vt:lpstr>
      <vt:lpstr>Looking ahead in gene discovery in psychiatric disorders  A view from the frontlines of GWAS and exome sequencing in IBD, autism and schizophrenia  PGC Worldwide Lab Meeting – January 2013</vt:lpstr>
      <vt:lpstr>Heritability of common diseases is consistent and indisputable…</vt:lpstr>
      <vt:lpstr>…yet linkage and candidate gene association did not provide durable insights</vt:lpstr>
      <vt:lpstr>Explanations not difficult to come by</vt:lpstr>
      <vt:lpstr>Three major elements turned the tide</vt:lpstr>
      <vt:lpstr>PowerPoint Presentation</vt:lpstr>
      <vt:lpstr>PowerPoint Presentation</vt:lpstr>
      <vt:lpstr>Individual GWA studies – Crohn’s</vt:lpstr>
      <vt:lpstr>Combining studies yields greater power</vt:lpstr>
      <vt:lpstr>PowerPoint Presentation</vt:lpstr>
      <vt:lpstr>Crohn’s Disease: Barrett et al 2008</vt:lpstr>
      <vt:lpstr>Crohn’s Disease and Ulcerative Colitis:  Jostins, Ripke et al 2012</vt:lpstr>
      <vt:lpstr>Crohn’s Disease and Ulcerative Colitis:  Jostins, Ripke et al 2012</vt:lpstr>
      <vt:lpstr>“All science is either physics or stamp collecting”</vt:lpstr>
      <vt:lpstr>A damn fine stamp collection…</vt:lpstr>
      <vt:lpstr>…but that is what it is    Goal of GWAS was to inform on the biology of disease in an actionable fashion</vt:lpstr>
      <vt:lpstr>General Challenge</vt:lpstr>
      <vt:lpstr>Parallel tracks</vt:lpstr>
      <vt:lpstr>PowerPoint Presentation</vt:lpstr>
      <vt:lpstr>PowerPoint Presentation</vt:lpstr>
      <vt:lpstr>What about the top-down approach? </vt:lpstr>
      <vt:lpstr>Hypothesis: Many associated genes implicate limited number of pathways</vt:lpstr>
      <vt:lpstr>Computational tools enable the integration of ‘human genetic screens’ with other genome-scale screening data</vt:lpstr>
      <vt:lpstr>PPI Networks identify specific genes and pathways</vt:lpstr>
      <vt:lpstr>PowerPoint Presentation</vt:lpstr>
      <vt:lpstr>Many Crohn’s associations shared with other diseases</vt:lpstr>
      <vt:lpstr>Cross-disease information</vt:lpstr>
      <vt:lpstr>Modeling Crohn’s vs. UC</vt:lpstr>
      <vt:lpstr>Molecular diagnostics in IBD</vt:lpstr>
      <vt:lpstr>Molecular diagnostics flag patients with worst outcome </vt:lpstr>
      <vt:lpstr>Can we implicate specific cellular contexts?</vt:lpstr>
      <vt:lpstr>PowerPoint Presentation</vt:lpstr>
      <vt:lpstr>Surprisingly, yes</vt:lpstr>
      <vt:lpstr>At scale, fine mapping becomes possible</vt:lpstr>
      <vt:lpstr>Example: IL23R region</vt:lpstr>
      <vt:lpstr>Residual signal after controlling for rs11209026</vt:lpstr>
      <vt:lpstr>Residual signal after controlling for rs11209026</vt:lpstr>
      <vt:lpstr>Functional annotation of coding GWAS hits</vt:lpstr>
      <vt:lpstr>More detailed experimental data demonstrates this is specific to relevant cell types</vt:lpstr>
      <vt:lpstr>Sounds great – but where are we in psychiatric disease?</vt:lpstr>
      <vt:lpstr>Like linkage, early GWAS efforts in SCZ did not conclusively define risk loci</vt:lpstr>
      <vt:lpstr>GWAS has failed</vt:lpstr>
      <vt:lpstr>Of Purcell, Visscher and Polygenes</vt:lpstr>
      <vt:lpstr>Fundamental advance 3: Collaboration</vt:lpstr>
      <vt:lpstr>PowerPoint Presentation</vt:lpstr>
      <vt:lpstr>2011: The path of schizophrenia  compared to other “successful” GWAS traits </vt:lpstr>
      <vt:lpstr>4998 Sweden 1-6</vt:lpstr>
      <vt:lpstr>PGC-schizophrenia wave 2 combined analysis of 25785 cases and 28441 controls</vt:lpstr>
      <vt:lpstr>2012: The path of schizophrenia  compared to other (successful) traits </vt:lpstr>
      <vt:lpstr>Height vs. Schizophrenia</vt:lpstr>
      <vt:lpstr>Will this work for childhood neuropsychiatric traits? We will see…</vt:lpstr>
      <vt:lpstr>The other side of the coin</vt:lpstr>
      <vt:lpstr>What’s in an exome?</vt:lpstr>
      <vt:lpstr>Fundamental Challenges</vt:lpstr>
      <vt:lpstr>ARRA Autism Sequencing Collaboration</vt:lpstr>
      <vt:lpstr>Data collected to date</vt:lpstr>
      <vt:lpstr>Nonsense mutations specific to cases or controls</vt:lpstr>
      <vt:lpstr>Distribution of gene-wise statistics full case-control data set</vt:lpstr>
      <vt:lpstr>Similar story in many complex diseases</vt:lpstr>
      <vt:lpstr>Power is very limited…</vt:lpstr>
      <vt:lpstr>What to do?</vt:lpstr>
      <vt:lpstr>Rare, strong acting alleles can be found alongside weaker, common alleles from GWAS</vt:lpstr>
      <vt:lpstr>PowerPoint Presentation</vt:lpstr>
      <vt:lpstr>PowerPoint Presentation</vt:lpstr>
      <vt:lpstr>PowerPoint Presentation</vt:lpstr>
      <vt:lpstr>PGC-schizophrenia wave 2 combined analysis of 25785 cases and 28441 controls</vt:lpstr>
      <vt:lpstr>Schizophrenia GWAS provides insight into lack of exome findings…</vt:lpstr>
      <vt:lpstr>What about the interpretable part of the exome?</vt:lpstr>
      <vt:lpstr>Evaluating de novo mutations requires careful calculation of expectation</vt:lpstr>
      <vt:lpstr>Evaluating de novo mutations requires careful calculation of expectation</vt:lpstr>
      <vt:lpstr>Observations from our initial study</vt:lpstr>
      <vt:lpstr>Comparing de novo variation to random and standing variation</vt:lpstr>
      <vt:lpstr>Here again, collaboration is key to progress Now just over 1000 trios across 4 published studies and newer data</vt:lpstr>
      <vt:lpstr>Most compelling results becoming convincing… N=1061 trios and counting</vt:lpstr>
      <vt:lpstr>Similar story from rare inherited knockouts</vt:lpstr>
      <vt:lpstr>What have we learned from autism sequencing to date </vt:lpstr>
      <vt:lpstr>Exome/genome sequencing is by no means a panacea – and in fact in some instances early returns are reinforcing our commitment to GWAS…  ….but as with the fits and starts in the early days of GWAS, there are signs of positive things to come</vt:lpstr>
      <vt:lpstr>Credits</vt:lpstr>
      <vt:lpstr>PowerPoint Presentation</vt:lpstr>
      <vt:lpstr>PGC Worldwide Lab Call Upcoming Event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Autism Exome Sequencing</dc:title>
  <dc:creator>Benjamin Neale</dc:creator>
  <cp:lastModifiedBy>Laura</cp:lastModifiedBy>
  <cp:revision>200</cp:revision>
  <dcterms:created xsi:type="dcterms:W3CDTF">2011-06-28T16:42:36Z</dcterms:created>
  <dcterms:modified xsi:type="dcterms:W3CDTF">2013-01-10T19:35:35Z</dcterms:modified>
</cp:coreProperties>
</file>